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sldIdLst>
    <p:sldId id="548" r:id="rId5"/>
    <p:sldId id="669" r:id="rId6"/>
    <p:sldId id="657" r:id="rId7"/>
    <p:sldId id="658" r:id="rId8"/>
    <p:sldId id="659" r:id="rId9"/>
    <p:sldId id="284" r:id="rId10"/>
    <p:sldId id="663" r:id="rId11"/>
    <p:sldId id="664" r:id="rId12"/>
    <p:sldId id="644" r:id="rId13"/>
    <p:sldId id="645" r:id="rId14"/>
    <p:sldId id="649" r:id="rId15"/>
    <p:sldId id="652" r:id="rId16"/>
    <p:sldId id="651" r:id="rId17"/>
    <p:sldId id="650" r:id="rId18"/>
    <p:sldId id="622" r:id="rId19"/>
    <p:sldId id="647" r:id="rId20"/>
    <p:sldId id="646" r:id="rId21"/>
    <p:sldId id="605" r:id="rId22"/>
    <p:sldId id="630" r:id="rId23"/>
    <p:sldId id="627" r:id="rId24"/>
    <p:sldId id="643" r:id="rId25"/>
    <p:sldId id="631" r:id="rId26"/>
    <p:sldId id="286" r:id="rId27"/>
    <p:sldId id="660" r:id="rId28"/>
    <p:sldId id="549" r:id="rId29"/>
    <p:sldId id="628" r:id="rId30"/>
    <p:sldId id="670" r:id="rId31"/>
    <p:sldId id="632" r:id="rId32"/>
    <p:sldId id="653" r:id="rId33"/>
    <p:sldId id="634" r:id="rId34"/>
    <p:sldId id="666" r:id="rId35"/>
    <p:sldId id="635" r:id="rId36"/>
    <p:sldId id="636" r:id="rId37"/>
    <p:sldId id="655" r:id="rId38"/>
    <p:sldId id="540" r:id="rId39"/>
    <p:sldId id="638" r:id="rId40"/>
    <p:sldId id="654" r:id="rId41"/>
    <p:sldId id="535" r:id="rId42"/>
    <p:sldId id="553" r:id="rId43"/>
    <p:sldId id="661" r:id="rId44"/>
    <p:sldId id="668" r:id="rId45"/>
    <p:sldId id="662" r:id="rId46"/>
    <p:sldId id="520" r:id="rId47"/>
    <p:sldId id="406"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14F"/>
    <a:srgbClr val="554E4E"/>
    <a:srgbClr val="6A6F66"/>
    <a:srgbClr val="672C94"/>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529464-73F0-4E9A-B32B-FEBB4AA1E7CC}" v="5" dt="2020-09-11T16:21:51.100"/>
    <p1510:client id="{D22F3E5D-FA8C-46E2-B1F5-9A4224FE8FFD}" v="531" dt="2020-09-11T08:45:03.0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8" autoAdjust="0"/>
    <p:restoredTop sz="69906" autoAdjust="0"/>
  </p:normalViewPr>
  <p:slideViewPr>
    <p:cSldViewPr snapToGrid="0">
      <p:cViewPr varScale="1">
        <p:scale>
          <a:sx n="43" d="100"/>
          <a:sy n="43" d="100"/>
        </p:scale>
        <p:origin x="1504" y="56"/>
      </p:cViewPr>
      <p:guideLst/>
    </p:cSldViewPr>
  </p:slideViewPr>
  <p:outlineViewPr>
    <p:cViewPr>
      <p:scale>
        <a:sx n="33" d="100"/>
        <a:sy n="33" d="100"/>
      </p:scale>
      <p:origin x="0" y="-270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w Alexander" userId="b95b7d6e-3a8b-46aa-9fd3-566a55847024" providerId="ADAL" clId="{55529464-73F0-4E9A-B32B-FEBB4AA1E7CC}"/>
    <pc:docChg chg="modSld">
      <pc:chgData name="Huw Alexander" userId="b95b7d6e-3a8b-46aa-9fd3-566a55847024" providerId="ADAL" clId="{55529464-73F0-4E9A-B32B-FEBB4AA1E7CC}" dt="2020-09-11T16:21:51.100" v="3" actId="207"/>
      <pc:docMkLst>
        <pc:docMk/>
      </pc:docMkLst>
      <pc:sldChg chg="modSp">
        <pc:chgData name="Huw Alexander" userId="b95b7d6e-3a8b-46aa-9fd3-566a55847024" providerId="ADAL" clId="{55529464-73F0-4E9A-B32B-FEBB4AA1E7CC}" dt="2020-09-11T16:21:51.100" v="3" actId="207"/>
        <pc:sldMkLst>
          <pc:docMk/>
          <pc:sldMk cId="2857345854" sldId="627"/>
        </pc:sldMkLst>
        <pc:spChg chg="mod">
          <ac:chgData name="Huw Alexander" userId="b95b7d6e-3a8b-46aa-9fd3-566a55847024" providerId="ADAL" clId="{55529464-73F0-4E9A-B32B-FEBB4AA1E7CC}" dt="2020-09-11T16:21:51.100" v="3" actId="207"/>
          <ac:spMkLst>
            <pc:docMk/>
            <pc:sldMk cId="2857345854" sldId="627"/>
            <ac:spMk id="5" creationId="{252F8B7B-7084-47E6-AC28-4796B6BF7D5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textboxdigital1com-my.sharepoint.com/personal/huw_textboxdigital_com/Documents/textBOX/ASPIRE/Education/Marketing/Survey/Survey%20results/ASPIREeducation%20Accessibility%20Statement%20Survey%202020_sketching.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textboxdigital1com-my.sharepoint.com/personal/huw_textboxdigital_com/Documents/textBOX/ASPIRE/Education/Marketing/Survey/Survey%20results/ASPIREeducation%20Accessibility%20Statement%20Survey%202020_sketching.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textboxdigital1com-my.sharepoint.com/personal/huw_textboxdigital_com/Documents/textBOX/ASPIRE/Education/Marketing/Survey/Survey%20results/ASPIREeducation%20Accessibility%20Statement%20Survey%202020_sketching.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textboxdigital1com-my.sharepoint.com/personal/huw_textboxdigital_com/Documents/textBOX/ASPIRE/Education/Marketing/Survey/Survey%20results/ASPIREeducation%20Accessibility%20Statement%20Survey%202020_sketching.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textboxdigital1com-my.sharepoint.com/personal/huw_textboxdigital_com/Documents/textBOX/ASPIRE/Education/Marketing/Survey/Survey%20results/ASPIREeducation%20Accessibility%20Statement%20Survey%202020_sketching.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textboxdigital1com-my.sharepoint.com/personal/huw_textboxdigital_com/Documents/textBOX/ASPIRE/Education/Marketing/Survey/Survey%20results/ASPIREeducation%20Accessibility%20Statement%20Survey%202020_sketching.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textboxdigital1com-my.sharepoint.com/personal/huw_textboxdigital_com/Documents/textBOX/ASPIRE/Education/Marketing/Survey/Survey%20results/ASPIREeducation%20Accessibility%20Statement%20Survey%202020_sketching.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Sheet4!$B$109</c:f>
              <c:strCache>
                <c:ptCount val="1"/>
                <c:pt idx="0">
                  <c:v>How confident are you that your accessibility statement(s) is compliant with the Government Digital Services accessibility statement requirements?</c:v>
                </c:pt>
              </c:strCache>
            </c:strRef>
          </c:tx>
          <c:spPr>
            <a:solidFill>
              <a:srgbClr val="0F614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Sheet4!$A$110:$A$119</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Sheet4!$B$110:$B$119</c:f>
              <c:numCache>
                <c:formatCode>0.00</c:formatCode>
                <c:ptCount val="10"/>
                <c:pt idx="0">
                  <c:v>3.3333333333333335</c:v>
                </c:pt>
                <c:pt idx="1">
                  <c:v>0</c:v>
                </c:pt>
                <c:pt idx="2">
                  <c:v>6.666666666666667</c:v>
                </c:pt>
                <c:pt idx="3">
                  <c:v>0</c:v>
                </c:pt>
                <c:pt idx="4">
                  <c:v>20</c:v>
                </c:pt>
                <c:pt idx="5">
                  <c:v>13.333333333333334</c:v>
                </c:pt>
                <c:pt idx="6">
                  <c:v>16.666666666666668</c:v>
                </c:pt>
                <c:pt idx="7">
                  <c:v>26.666666666666668</c:v>
                </c:pt>
                <c:pt idx="8">
                  <c:v>10</c:v>
                </c:pt>
                <c:pt idx="9">
                  <c:v>3.3333333333333335</c:v>
                </c:pt>
              </c:numCache>
            </c:numRef>
          </c:val>
          <c:extLst>
            <c:ext xmlns:c16="http://schemas.microsoft.com/office/drawing/2014/chart" uri="{C3380CC4-5D6E-409C-BE32-E72D297353CC}">
              <c16:uniqueId val="{00000000-5B4F-4B7F-9757-04AB0F14FFDB}"/>
            </c:ext>
          </c:extLst>
        </c:ser>
        <c:dLbls>
          <c:showLegendKey val="0"/>
          <c:showVal val="0"/>
          <c:showCatName val="0"/>
          <c:showSerName val="0"/>
          <c:showPercent val="0"/>
          <c:showBubbleSize val="0"/>
        </c:dLbls>
        <c:gapWidth val="50"/>
        <c:overlap val="-27"/>
        <c:axId val="561018159"/>
        <c:axId val="444476927"/>
      </c:barChart>
      <c:catAx>
        <c:axId val="561018159"/>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Score (1-10)</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4476927"/>
        <c:crosses val="autoZero"/>
        <c:auto val="1"/>
        <c:lblAlgn val="ctr"/>
        <c:lblOffset val="100"/>
        <c:noMultiLvlLbl val="0"/>
      </c:catAx>
      <c:valAx>
        <c:axId val="44447692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61018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Sheet4!$B$148</c:f>
              <c:strCache>
                <c:ptCount val="1"/>
                <c:pt idx="0">
                  <c:v>How confident are you that your accessibility statement is genuinely useful to disabled students?</c:v>
                </c:pt>
              </c:strCache>
            </c:strRef>
          </c:tx>
          <c:spPr>
            <a:solidFill>
              <a:srgbClr val="0F614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Sheet4!$A$149:$A$158</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Sheet4!$B$149:$B$158</c:f>
              <c:numCache>
                <c:formatCode>0.00</c:formatCode>
                <c:ptCount val="10"/>
                <c:pt idx="0">
                  <c:v>6.666666666666667</c:v>
                </c:pt>
                <c:pt idx="1">
                  <c:v>6.666666666666667</c:v>
                </c:pt>
                <c:pt idx="2">
                  <c:v>3.3333333333333335</c:v>
                </c:pt>
                <c:pt idx="3">
                  <c:v>6.666666666666667</c:v>
                </c:pt>
                <c:pt idx="4">
                  <c:v>23.333333333333336</c:v>
                </c:pt>
                <c:pt idx="5">
                  <c:v>23.333333333333336</c:v>
                </c:pt>
                <c:pt idx="6">
                  <c:v>23.333333333333336</c:v>
                </c:pt>
                <c:pt idx="7">
                  <c:v>3.3333333333333335</c:v>
                </c:pt>
                <c:pt idx="8">
                  <c:v>3.3333333333333335</c:v>
                </c:pt>
                <c:pt idx="9">
                  <c:v>0</c:v>
                </c:pt>
              </c:numCache>
            </c:numRef>
          </c:val>
          <c:extLst>
            <c:ext xmlns:c16="http://schemas.microsoft.com/office/drawing/2014/chart" uri="{C3380CC4-5D6E-409C-BE32-E72D297353CC}">
              <c16:uniqueId val="{00000000-7AB0-4622-B85D-03C3F5CE10F7}"/>
            </c:ext>
          </c:extLst>
        </c:ser>
        <c:dLbls>
          <c:showLegendKey val="0"/>
          <c:showVal val="0"/>
          <c:showCatName val="0"/>
          <c:showSerName val="0"/>
          <c:showPercent val="0"/>
          <c:showBubbleSize val="0"/>
        </c:dLbls>
        <c:gapWidth val="50"/>
        <c:overlap val="-27"/>
        <c:axId val="550705087"/>
        <c:axId val="424694767"/>
      </c:barChart>
      <c:catAx>
        <c:axId val="550705087"/>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Score (1-10)</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24694767"/>
        <c:crosses val="autoZero"/>
        <c:auto val="1"/>
        <c:lblAlgn val="ctr"/>
        <c:lblOffset val="100"/>
        <c:noMultiLvlLbl val="0"/>
      </c:catAx>
      <c:valAx>
        <c:axId val="4246947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507050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explosion val="27"/>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1459-4B73-9E74-7EE8FFF6AB0D}"/>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1459-4B73-9E74-7EE8FFF6AB0D}"/>
              </c:ext>
            </c:extLst>
          </c:dPt>
          <c:dPt>
            <c:idx val="2"/>
            <c:bubble3D val="0"/>
            <c:explosion val="5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1459-4B73-9E74-7EE8FFF6AB0D}"/>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1459-4B73-9E74-7EE8FFF6AB0D}"/>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1459-4B73-9E74-7EE8FFF6AB0D}"/>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B-1459-4B73-9E74-7EE8FFF6AB0D}"/>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0D-1459-4B73-9E74-7EE8FFF6AB0D}"/>
              </c:ext>
            </c:extLst>
          </c:dPt>
          <c:dPt>
            <c:idx val="7"/>
            <c:bubble3D val="0"/>
            <c:spPr>
              <a:gradFill>
                <a:gsLst>
                  <a:gs pos="100000">
                    <a:schemeClr val="accent2">
                      <a:lumMod val="60000"/>
                      <a:lumMod val="60000"/>
                      <a:lumOff val="40000"/>
                    </a:schemeClr>
                  </a:gs>
                  <a:gs pos="0">
                    <a:schemeClr val="accent2">
                      <a:lumMod val="60000"/>
                    </a:schemeClr>
                  </a:gs>
                </a:gsLst>
                <a:lin ang="5400000" scaled="0"/>
              </a:gradFill>
              <a:ln w="19050">
                <a:solidFill>
                  <a:schemeClr val="lt1"/>
                </a:solidFill>
              </a:ln>
              <a:effectLst/>
            </c:spPr>
            <c:extLst>
              <c:ext xmlns:c16="http://schemas.microsoft.com/office/drawing/2014/chart" uri="{C3380CC4-5D6E-409C-BE32-E72D297353CC}">
                <c16:uniqueId val="{0000000F-1459-4B73-9E74-7EE8FFF6AB0D}"/>
              </c:ext>
            </c:extLst>
          </c:dPt>
          <c:dPt>
            <c:idx val="8"/>
            <c:bubble3D val="0"/>
            <c:spPr>
              <a:gradFill>
                <a:gsLst>
                  <a:gs pos="100000">
                    <a:schemeClr val="accent3">
                      <a:lumMod val="60000"/>
                      <a:lumMod val="60000"/>
                      <a:lumOff val="40000"/>
                    </a:schemeClr>
                  </a:gs>
                  <a:gs pos="0">
                    <a:schemeClr val="accent3">
                      <a:lumMod val="60000"/>
                    </a:schemeClr>
                  </a:gs>
                </a:gsLst>
                <a:lin ang="5400000" scaled="0"/>
              </a:gradFill>
              <a:ln w="19050">
                <a:solidFill>
                  <a:schemeClr val="lt1"/>
                </a:solidFill>
              </a:ln>
              <a:effectLst/>
            </c:spPr>
            <c:extLst>
              <c:ext xmlns:c16="http://schemas.microsoft.com/office/drawing/2014/chart" uri="{C3380CC4-5D6E-409C-BE32-E72D297353CC}">
                <c16:uniqueId val="{00000011-1459-4B73-9E74-7EE8FFF6AB0D}"/>
              </c:ext>
            </c:extLst>
          </c:dPt>
          <c:dPt>
            <c:idx val="9"/>
            <c:bubble3D val="0"/>
            <c:spPr>
              <a:gradFill>
                <a:gsLst>
                  <a:gs pos="100000">
                    <a:schemeClr val="accent4">
                      <a:lumMod val="60000"/>
                      <a:lumMod val="60000"/>
                      <a:lumOff val="40000"/>
                    </a:schemeClr>
                  </a:gs>
                  <a:gs pos="0">
                    <a:schemeClr val="accent4">
                      <a:lumMod val="60000"/>
                    </a:schemeClr>
                  </a:gs>
                </a:gsLst>
                <a:lin ang="5400000" scaled="0"/>
              </a:gradFill>
              <a:ln w="19050">
                <a:solidFill>
                  <a:schemeClr val="lt1"/>
                </a:solidFill>
              </a:ln>
              <a:effectLst/>
            </c:spPr>
            <c:extLst>
              <c:ext xmlns:c16="http://schemas.microsoft.com/office/drawing/2014/chart" uri="{C3380CC4-5D6E-409C-BE32-E72D297353CC}">
                <c16:uniqueId val="{00000013-1459-4B73-9E74-7EE8FFF6AB0D}"/>
              </c:ext>
            </c:extLst>
          </c:dPt>
          <c:dPt>
            <c:idx val="10"/>
            <c:bubble3D val="0"/>
            <c:spPr>
              <a:gradFill>
                <a:gsLst>
                  <a:gs pos="100000">
                    <a:schemeClr val="accent5">
                      <a:lumMod val="60000"/>
                      <a:lumMod val="60000"/>
                      <a:lumOff val="40000"/>
                    </a:schemeClr>
                  </a:gs>
                  <a:gs pos="0">
                    <a:schemeClr val="accent5">
                      <a:lumMod val="60000"/>
                    </a:schemeClr>
                  </a:gs>
                </a:gsLst>
                <a:lin ang="5400000" scaled="0"/>
              </a:gradFill>
              <a:ln w="19050">
                <a:solidFill>
                  <a:schemeClr val="lt1"/>
                </a:solidFill>
              </a:ln>
              <a:effectLst/>
            </c:spPr>
            <c:extLst>
              <c:ext xmlns:c16="http://schemas.microsoft.com/office/drawing/2014/chart" uri="{C3380CC4-5D6E-409C-BE32-E72D297353CC}">
                <c16:uniqueId val="{00000015-1459-4B73-9E74-7EE8FFF6AB0D}"/>
              </c:ext>
            </c:extLst>
          </c:dPt>
          <c:dPt>
            <c:idx val="11"/>
            <c:bubble3D val="0"/>
            <c:spPr>
              <a:gradFill>
                <a:gsLst>
                  <a:gs pos="100000">
                    <a:schemeClr val="accent6">
                      <a:lumMod val="60000"/>
                      <a:lumMod val="60000"/>
                      <a:lumOff val="40000"/>
                    </a:schemeClr>
                  </a:gs>
                  <a:gs pos="0">
                    <a:schemeClr val="accent6">
                      <a:lumMod val="60000"/>
                    </a:schemeClr>
                  </a:gs>
                </a:gsLst>
                <a:lin ang="5400000" scaled="0"/>
              </a:gradFill>
              <a:ln w="19050">
                <a:solidFill>
                  <a:schemeClr val="lt1"/>
                </a:solidFill>
              </a:ln>
              <a:effectLst/>
            </c:spPr>
            <c:extLst>
              <c:ext xmlns:c16="http://schemas.microsoft.com/office/drawing/2014/chart" uri="{C3380CC4-5D6E-409C-BE32-E72D297353CC}">
                <c16:uniqueId val="{00000017-1459-4B73-9E74-7EE8FFF6AB0D}"/>
              </c:ext>
            </c:extLst>
          </c:dPt>
          <c:dLbls>
            <c:dLbl>
              <c:idx val="6"/>
              <c:delete val="1"/>
              <c:extLst>
                <c:ext xmlns:c15="http://schemas.microsoft.com/office/drawing/2012/chart" uri="{CE6537A1-D6FC-4f65-9D91-7224C49458BB}"/>
                <c:ext xmlns:c16="http://schemas.microsoft.com/office/drawing/2014/chart" uri="{C3380CC4-5D6E-409C-BE32-E72D297353CC}">
                  <c16:uniqueId val="{0000000D-1459-4B73-9E74-7EE8FFF6AB0D}"/>
                </c:ext>
              </c:extLst>
            </c:dLbl>
            <c:dLbl>
              <c:idx val="7"/>
              <c:delete val="1"/>
              <c:extLst>
                <c:ext xmlns:c15="http://schemas.microsoft.com/office/drawing/2012/chart" uri="{CE6537A1-D6FC-4f65-9D91-7224C49458BB}"/>
                <c:ext xmlns:c16="http://schemas.microsoft.com/office/drawing/2014/chart" uri="{C3380CC4-5D6E-409C-BE32-E72D297353CC}">
                  <c16:uniqueId val="{0000000F-1459-4B73-9E74-7EE8FFF6AB0D}"/>
                </c:ext>
              </c:extLst>
            </c:dLbl>
            <c:dLbl>
              <c:idx val="8"/>
              <c:delete val="1"/>
              <c:extLst>
                <c:ext xmlns:c15="http://schemas.microsoft.com/office/drawing/2012/chart" uri="{CE6537A1-D6FC-4f65-9D91-7224C49458BB}"/>
                <c:ext xmlns:c16="http://schemas.microsoft.com/office/drawing/2014/chart" uri="{C3380CC4-5D6E-409C-BE32-E72D297353CC}">
                  <c16:uniqueId val="{00000011-1459-4B73-9E74-7EE8FFF6AB0D}"/>
                </c:ext>
              </c:extLst>
            </c:dLbl>
            <c:dLbl>
              <c:idx val="9"/>
              <c:delete val="1"/>
              <c:extLst>
                <c:ext xmlns:c15="http://schemas.microsoft.com/office/drawing/2012/chart" uri="{CE6537A1-D6FC-4f65-9D91-7224C49458BB}"/>
                <c:ext xmlns:c16="http://schemas.microsoft.com/office/drawing/2014/chart" uri="{C3380CC4-5D6E-409C-BE32-E72D297353CC}">
                  <c16:uniqueId val="{00000013-1459-4B73-9E74-7EE8FFF6AB0D}"/>
                </c:ext>
              </c:extLst>
            </c:dLbl>
            <c:dLbl>
              <c:idx val="10"/>
              <c:delete val="1"/>
              <c:extLst>
                <c:ext xmlns:c15="http://schemas.microsoft.com/office/drawing/2012/chart" uri="{CE6537A1-D6FC-4f65-9D91-7224C49458BB}"/>
                <c:ext xmlns:c16="http://schemas.microsoft.com/office/drawing/2014/chart" uri="{C3380CC4-5D6E-409C-BE32-E72D297353CC}">
                  <c16:uniqueId val="{00000015-1459-4B73-9E74-7EE8FFF6AB0D}"/>
                </c:ext>
              </c:extLst>
            </c:dLbl>
            <c:dLbl>
              <c:idx val="11"/>
              <c:delete val="1"/>
              <c:extLst>
                <c:ext xmlns:c15="http://schemas.microsoft.com/office/drawing/2012/chart" uri="{CE6537A1-D6FC-4f65-9D91-7224C49458BB}"/>
                <c:ext xmlns:c16="http://schemas.microsoft.com/office/drawing/2014/chart" uri="{C3380CC4-5D6E-409C-BE32-E72D297353CC}">
                  <c16:uniqueId val="{00000017-1459-4B73-9E74-7EE8FFF6AB0D}"/>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Sheet4!$A$295:$A$306</c:f>
              <c:strCache>
                <c:ptCount val="12"/>
                <c:pt idx="0">
                  <c:v>Time</c:v>
                </c:pt>
                <c:pt idx="1">
                  <c:v>Staffing</c:v>
                </c:pt>
                <c:pt idx="2">
                  <c:v>Management Buy-in</c:v>
                </c:pt>
                <c:pt idx="3">
                  <c:v>Expertise</c:v>
                </c:pt>
                <c:pt idx="4">
                  <c:v>Budgetary concerns</c:v>
                </c:pt>
                <c:pt idx="5">
                  <c:v>Lack of Clear Guidance</c:v>
                </c:pt>
                <c:pt idx="6">
                  <c:v>Disjointed Approach</c:v>
                </c:pt>
                <c:pt idx="7">
                  <c:v>Lack of training and understanding on requirements and writing statement</c:v>
                </c:pt>
                <c:pt idx="8">
                  <c:v>Working remotely when testing without access campus assistive technologyy</c:v>
                </c:pt>
                <c:pt idx="9">
                  <c:v>Lack of institutional focus, Functioning central team/roles</c:v>
                </c:pt>
                <c:pt idx="10">
                  <c:v>Institution wide lack of digital accessibility skills &amp; knowledge</c:v>
                </c:pt>
                <c:pt idx="11">
                  <c:v>Volume of online content</c:v>
                </c:pt>
              </c:strCache>
            </c:strRef>
          </c:cat>
          <c:val>
            <c:numRef>
              <c:f>Sheet4!$B$295:$B$306</c:f>
              <c:numCache>
                <c:formatCode>General</c:formatCode>
                <c:ptCount val="12"/>
                <c:pt idx="0">
                  <c:v>9</c:v>
                </c:pt>
                <c:pt idx="1">
                  <c:v>9</c:v>
                </c:pt>
                <c:pt idx="2">
                  <c:v>9</c:v>
                </c:pt>
                <c:pt idx="3">
                  <c:v>8</c:v>
                </c:pt>
                <c:pt idx="4">
                  <c:v>6</c:v>
                </c:pt>
                <c:pt idx="5">
                  <c:v>3</c:v>
                </c:pt>
                <c:pt idx="6">
                  <c:v>1</c:v>
                </c:pt>
                <c:pt idx="7">
                  <c:v>1</c:v>
                </c:pt>
                <c:pt idx="8">
                  <c:v>1</c:v>
                </c:pt>
                <c:pt idx="9">
                  <c:v>1</c:v>
                </c:pt>
                <c:pt idx="10">
                  <c:v>1</c:v>
                </c:pt>
                <c:pt idx="11">
                  <c:v>1</c:v>
                </c:pt>
              </c:numCache>
            </c:numRef>
          </c:val>
          <c:extLst>
            <c:ext xmlns:c16="http://schemas.microsoft.com/office/drawing/2014/chart" uri="{C3380CC4-5D6E-409C-BE32-E72D297353CC}">
              <c16:uniqueId val="{00000018-1459-4B73-9E74-7EE8FFF6AB0D}"/>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51457624962917"/>
          <c:y val="0.16371985386933416"/>
          <c:w val="0.53657308053365138"/>
          <c:h val="0.66865929706216665"/>
        </c:manualLayout>
      </c:layout>
      <c:doughnutChart>
        <c:varyColors val="1"/>
        <c:ser>
          <c:idx val="0"/>
          <c:order val="0"/>
          <c:dPt>
            <c:idx val="0"/>
            <c:bubble3D val="0"/>
            <c:explosion val="19"/>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D903-4A0A-BC39-9E9094E3CB3B}"/>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D903-4A0A-BC39-9E9094E3CB3B}"/>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D903-4A0A-BC39-9E9094E3CB3B}"/>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D903-4A0A-BC39-9E9094E3CB3B}"/>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D903-4A0A-BC39-9E9094E3CB3B}"/>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B-D903-4A0A-BC39-9E9094E3CB3B}"/>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0D-D903-4A0A-BC39-9E9094E3CB3B}"/>
              </c:ext>
            </c:extLst>
          </c:dPt>
          <c:dPt>
            <c:idx val="7"/>
            <c:bubble3D val="0"/>
            <c:spPr>
              <a:gradFill>
                <a:gsLst>
                  <a:gs pos="100000">
                    <a:schemeClr val="accent2">
                      <a:lumMod val="60000"/>
                      <a:lumMod val="60000"/>
                      <a:lumOff val="40000"/>
                    </a:schemeClr>
                  </a:gs>
                  <a:gs pos="0">
                    <a:schemeClr val="accent2">
                      <a:lumMod val="60000"/>
                    </a:schemeClr>
                  </a:gs>
                </a:gsLst>
                <a:lin ang="5400000" scaled="0"/>
              </a:gradFill>
              <a:ln w="19050">
                <a:solidFill>
                  <a:schemeClr val="lt1"/>
                </a:solidFill>
              </a:ln>
              <a:effectLst/>
            </c:spPr>
            <c:extLst>
              <c:ext xmlns:c16="http://schemas.microsoft.com/office/drawing/2014/chart" uri="{C3380CC4-5D6E-409C-BE32-E72D297353CC}">
                <c16:uniqueId val="{0000000F-D903-4A0A-BC39-9E9094E3CB3B}"/>
              </c:ext>
            </c:extLst>
          </c:dPt>
          <c:dPt>
            <c:idx val="8"/>
            <c:bubble3D val="0"/>
            <c:spPr>
              <a:gradFill>
                <a:gsLst>
                  <a:gs pos="100000">
                    <a:schemeClr val="accent3">
                      <a:lumMod val="60000"/>
                      <a:lumMod val="60000"/>
                      <a:lumOff val="40000"/>
                    </a:schemeClr>
                  </a:gs>
                  <a:gs pos="0">
                    <a:schemeClr val="accent3">
                      <a:lumMod val="60000"/>
                    </a:schemeClr>
                  </a:gs>
                </a:gsLst>
                <a:lin ang="5400000" scaled="0"/>
              </a:gradFill>
              <a:ln w="19050">
                <a:solidFill>
                  <a:schemeClr val="lt1"/>
                </a:solidFill>
              </a:ln>
              <a:effectLst/>
            </c:spPr>
            <c:extLst>
              <c:ext xmlns:c16="http://schemas.microsoft.com/office/drawing/2014/chart" uri="{C3380CC4-5D6E-409C-BE32-E72D297353CC}">
                <c16:uniqueId val="{00000011-D903-4A0A-BC39-9E9094E3CB3B}"/>
              </c:ext>
            </c:extLst>
          </c:dPt>
          <c:dPt>
            <c:idx val="9"/>
            <c:bubble3D val="0"/>
            <c:spPr>
              <a:gradFill>
                <a:gsLst>
                  <a:gs pos="100000">
                    <a:schemeClr val="accent4">
                      <a:lumMod val="60000"/>
                      <a:lumMod val="60000"/>
                      <a:lumOff val="40000"/>
                    </a:schemeClr>
                  </a:gs>
                  <a:gs pos="0">
                    <a:schemeClr val="accent4">
                      <a:lumMod val="60000"/>
                    </a:schemeClr>
                  </a:gs>
                </a:gsLst>
                <a:lin ang="5400000" scaled="0"/>
              </a:gradFill>
              <a:ln w="19050">
                <a:solidFill>
                  <a:schemeClr val="lt1"/>
                </a:solidFill>
              </a:ln>
              <a:effectLst/>
            </c:spPr>
            <c:extLst>
              <c:ext xmlns:c16="http://schemas.microsoft.com/office/drawing/2014/chart" uri="{C3380CC4-5D6E-409C-BE32-E72D297353CC}">
                <c16:uniqueId val="{00000013-D903-4A0A-BC39-9E9094E3CB3B}"/>
              </c:ext>
            </c:extLst>
          </c:dPt>
          <c:dPt>
            <c:idx val="10"/>
            <c:bubble3D val="0"/>
            <c:spPr>
              <a:gradFill>
                <a:gsLst>
                  <a:gs pos="100000">
                    <a:schemeClr val="accent5">
                      <a:lumMod val="60000"/>
                      <a:lumMod val="60000"/>
                      <a:lumOff val="40000"/>
                    </a:schemeClr>
                  </a:gs>
                  <a:gs pos="0">
                    <a:schemeClr val="accent5">
                      <a:lumMod val="60000"/>
                    </a:schemeClr>
                  </a:gs>
                </a:gsLst>
                <a:lin ang="5400000" scaled="0"/>
              </a:gradFill>
              <a:ln w="19050">
                <a:solidFill>
                  <a:schemeClr val="lt1"/>
                </a:solidFill>
              </a:ln>
              <a:effectLst/>
            </c:spPr>
            <c:extLst>
              <c:ext xmlns:c16="http://schemas.microsoft.com/office/drawing/2014/chart" uri="{C3380CC4-5D6E-409C-BE32-E72D297353CC}">
                <c16:uniqueId val="{00000015-D903-4A0A-BC39-9E9094E3CB3B}"/>
              </c:ext>
            </c:extLst>
          </c:dPt>
          <c:dPt>
            <c:idx val="11"/>
            <c:bubble3D val="0"/>
            <c:spPr>
              <a:gradFill>
                <a:gsLst>
                  <a:gs pos="100000">
                    <a:schemeClr val="accent6">
                      <a:lumMod val="60000"/>
                      <a:lumMod val="60000"/>
                      <a:lumOff val="40000"/>
                    </a:schemeClr>
                  </a:gs>
                  <a:gs pos="0">
                    <a:schemeClr val="accent6">
                      <a:lumMod val="60000"/>
                    </a:schemeClr>
                  </a:gs>
                </a:gsLst>
                <a:lin ang="5400000" scaled="0"/>
              </a:gradFill>
              <a:ln w="19050">
                <a:solidFill>
                  <a:schemeClr val="lt1"/>
                </a:solidFill>
              </a:ln>
              <a:effectLst/>
            </c:spPr>
            <c:extLst>
              <c:ext xmlns:c16="http://schemas.microsoft.com/office/drawing/2014/chart" uri="{C3380CC4-5D6E-409C-BE32-E72D297353CC}">
                <c16:uniqueId val="{00000017-D903-4A0A-BC39-9E9094E3CB3B}"/>
              </c:ext>
            </c:extLst>
          </c:dPt>
          <c:dLbls>
            <c:dLbl>
              <c:idx val="6"/>
              <c:delete val="1"/>
              <c:extLst>
                <c:ext xmlns:c15="http://schemas.microsoft.com/office/drawing/2012/chart" uri="{CE6537A1-D6FC-4f65-9D91-7224C49458BB}"/>
                <c:ext xmlns:c16="http://schemas.microsoft.com/office/drawing/2014/chart" uri="{C3380CC4-5D6E-409C-BE32-E72D297353CC}">
                  <c16:uniqueId val="{0000000D-D903-4A0A-BC39-9E9094E3CB3B}"/>
                </c:ext>
              </c:extLst>
            </c:dLbl>
            <c:dLbl>
              <c:idx val="7"/>
              <c:delete val="1"/>
              <c:extLst>
                <c:ext xmlns:c15="http://schemas.microsoft.com/office/drawing/2012/chart" uri="{CE6537A1-D6FC-4f65-9D91-7224C49458BB}"/>
                <c:ext xmlns:c16="http://schemas.microsoft.com/office/drawing/2014/chart" uri="{C3380CC4-5D6E-409C-BE32-E72D297353CC}">
                  <c16:uniqueId val="{0000000F-D903-4A0A-BC39-9E9094E3CB3B}"/>
                </c:ext>
              </c:extLst>
            </c:dLbl>
            <c:dLbl>
              <c:idx val="8"/>
              <c:delete val="1"/>
              <c:extLst>
                <c:ext xmlns:c15="http://schemas.microsoft.com/office/drawing/2012/chart" uri="{CE6537A1-D6FC-4f65-9D91-7224C49458BB}"/>
                <c:ext xmlns:c16="http://schemas.microsoft.com/office/drawing/2014/chart" uri="{C3380CC4-5D6E-409C-BE32-E72D297353CC}">
                  <c16:uniqueId val="{00000011-D903-4A0A-BC39-9E9094E3CB3B}"/>
                </c:ext>
              </c:extLst>
            </c:dLbl>
            <c:dLbl>
              <c:idx val="9"/>
              <c:delete val="1"/>
              <c:extLst>
                <c:ext xmlns:c15="http://schemas.microsoft.com/office/drawing/2012/chart" uri="{CE6537A1-D6FC-4f65-9D91-7224C49458BB}"/>
                <c:ext xmlns:c16="http://schemas.microsoft.com/office/drawing/2014/chart" uri="{C3380CC4-5D6E-409C-BE32-E72D297353CC}">
                  <c16:uniqueId val="{00000013-D903-4A0A-BC39-9E9094E3CB3B}"/>
                </c:ext>
              </c:extLst>
            </c:dLbl>
            <c:dLbl>
              <c:idx val="10"/>
              <c:delete val="1"/>
              <c:extLst>
                <c:ext xmlns:c15="http://schemas.microsoft.com/office/drawing/2012/chart" uri="{CE6537A1-D6FC-4f65-9D91-7224C49458BB}"/>
                <c:ext xmlns:c16="http://schemas.microsoft.com/office/drawing/2014/chart" uri="{C3380CC4-5D6E-409C-BE32-E72D297353CC}">
                  <c16:uniqueId val="{00000015-D903-4A0A-BC39-9E9094E3CB3B}"/>
                </c:ext>
              </c:extLst>
            </c:dLbl>
            <c:dLbl>
              <c:idx val="11"/>
              <c:delete val="1"/>
              <c:extLst>
                <c:ext xmlns:c15="http://schemas.microsoft.com/office/drawing/2012/chart" uri="{CE6537A1-D6FC-4f65-9D91-7224C49458BB}"/>
                <c:ext xmlns:c16="http://schemas.microsoft.com/office/drawing/2014/chart" uri="{C3380CC4-5D6E-409C-BE32-E72D297353CC}">
                  <c16:uniqueId val="{00000017-D903-4A0A-BC39-9E9094E3CB3B}"/>
                </c:ext>
              </c:extLst>
            </c:dLbl>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Sheet4!$A$269:$A$280</c:f>
              <c:strCache>
                <c:ptCount val="12"/>
                <c:pt idx="0">
                  <c:v>Addressing third party content</c:v>
                </c:pt>
                <c:pt idx="1">
                  <c:v>Assessing and justifying disproportionate burden</c:v>
                </c:pt>
                <c:pt idx="2">
                  <c:v>Identifying non-compliant content</c:v>
                </c:pt>
                <c:pt idx="3">
                  <c:v>Making the statement user-focused and meaningful</c:v>
                </c:pt>
                <c:pt idx="4">
                  <c:v>Writing in plain English about technical matters</c:v>
                </c:pt>
                <c:pt idx="5">
                  <c:v>Identifying exceptions</c:v>
                </c:pt>
                <c:pt idx="6">
                  <c:v>Colleagues holding different meanings of the term 'compliant'</c:v>
                </c:pt>
                <c:pt idx="7">
                  <c:v>Getting teams responsible to write them</c:v>
                </c:pt>
                <c:pt idx="8">
                  <c:v>Identifying scope</c:v>
                </c:pt>
                <c:pt idx="9">
                  <c:v>Lack of ownership/responsibility in institution</c:v>
                </c:pt>
                <c:pt idx="10">
                  <c:v>Pulling it together to cover multiple component platforms in a large web presence</c:v>
                </c:pt>
                <c:pt idx="11">
                  <c:v>Producing evidence of testing</c:v>
                </c:pt>
              </c:strCache>
            </c:strRef>
          </c:cat>
          <c:val>
            <c:numRef>
              <c:f>Sheet4!$B$269:$B$280</c:f>
              <c:numCache>
                <c:formatCode>General</c:formatCode>
                <c:ptCount val="12"/>
                <c:pt idx="0">
                  <c:v>18</c:v>
                </c:pt>
                <c:pt idx="1">
                  <c:v>14</c:v>
                </c:pt>
                <c:pt idx="2">
                  <c:v>14</c:v>
                </c:pt>
                <c:pt idx="3">
                  <c:v>9</c:v>
                </c:pt>
                <c:pt idx="4">
                  <c:v>9</c:v>
                </c:pt>
                <c:pt idx="5">
                  <c:v>8</c:v>
                </c:pt>
                <c:pt idx="6">
                  <c:v>1</c:v>
                </c:pt>
                <c:pt idx="7">
                  <c:v>1</c:v>
                </c:pt>
                <c:pt idx="8">
                  <c:v>1</c:v>
                </c:pt>
                <c:pt idx="9">
                  <c:v>1</c:v>
                </c:pt>
                <c:pt idx="10">
                  <c:v>1</c:v>
                </c:pt>
                <c:pt idx="11">
                  <c:v>1</c:v>
                </c:pt>
              </c:numCache>
            </c:numRef>
          </c:val>
          <c:extLst>
            <c:ext xmlns:c16="http://schemas.microsoft.com/office/drawing/2014/chart" uri="{C3380CC4-5D6E-409C-BE32-E72D297353CC}">
              <c16:uniqueId val="{00000018-D903-4A0A-BC39-9E9094E3CB3B}"/>
            </c:ext>
          </c:extLst>
        </c:ser>
        <c:dLbls>
          <c:showLegendKey val="0"/>
          <c:showVal val="0"/>
          <c:showCatName val="1"/>
          <c:showSerName val="0"/>
          <c:showPercent val="1"/>
          <c:showBubbleSize val="0"/>
          <c:showLeaderLines val="1"/>
        </c:dLbls>
        <c:firstSliceAng val="0"/>
        <c:holeSize val="70"/>
      </c:doughnutChart>
      <c:spPr>
        <a:noFill/>
        <a:ln>
          <a:noFill/>
        </a:ln>
        <a:effectLst/>
      </c:spPr>
    </c:plotArea>
    <c:legend>
      <c:legendPos val="r"/>
      <c:layout>
        <c:manualLayout>
          <c:xMode val="edge"/>
          <c:yMode val="edge"/>
          <c:x val="1.5544146176226337E-2"/>
          <c:y val="1.0819425543132951E-2"/>
          <c:w val="0.36463726155834364"/>
          <c:h val="0.95885617291790903"/>
        </c:manualLayout>
      </c:layout>
      <c:overlay val="0"/>
      <c:spPr>
        <a:solidFill>
          <a:schemeClr val="lt1">
            <a:alpha val="50000"/>
          </a:schemeClr>
        </a:solidFill>
        <a:ln>
          <a:noFill/>
        </a:ln>
        <a:effectLst/>
      </c:spPr>
      <c:txPr>
        <a:bodyPr rot="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Sheet4!$B$321</c:f>
              <c:strCache>
                <c:ptCount val="1"/>
                <c:pt idx="0">
                  <c:v>What is current priority in meeting the new regulations?</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60C2-42A9-80E1-1F59BA7333C3}"/>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60C2-42A9-80E1-1F59BA7333C3}"/>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60C2-42A9-80E1-1F59BA7333C3}"/>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60C2-42A9-80E1-1F59BA7333C3}"/>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60C2-42A9-80E1-1F59BA7333C3}"/>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B-60C2-42A9-80E1-1F59BA7333C3}"/>
              </c:ext>
            </c:extLst>
          </c:dPt>
          <c:dPt>
            <c:idx val="6"/>
            <c:bubble3D val="0"/>
            <c:explosion val="16"/>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0D-60C2-42A9-80E1-1F59BA7333C3}"/>
              </c:ext>
            </c:extLst>
          </c:dPt>
          <c:dPt>
            <c:idx val="7"/>
            <c:bubble3D val="0"/>
            <c:spPr>
              <a:gradFill>
                <a:gsLst>
                  <a:gs pos="100000">
                    <a:schemeClr val="accent2">
                      <a:lumMod val="60000"/>
                      <a:lumMod val="60000"/>
                      <a:lumOff val="40000"/>
                    </a:schemeClr>
                  </a:gs>
                  <a:gs pos="0">
                    <a:schemeClr val="accent2">
                      <a:lumMod val="60000"/>
                    </a:schemeClr>
                  </a:gs>
                </a:gsLst>
                <a:lin ang="5400000" scaled="0"/>
              </a:gradFill>
              <a:ln w="19050">
                <a:solidFill>
                  <a:schemeClr val="lt1"/>
                </a:solidFill>
              </a:ln>
              <a:effectLst/>
            </c:spPr>
            <c:extLst>
              <c:ext xmlns:c16="http://schemas.microsoft.com/office/drawing/2014/chart" uri="{C3380CC4-5D6E-409C-BE32-E72D297353CC}">
                <c16:uniqueId val="{0000000F-60C2-42A9-80E1-1F59BA7333C3}"/>
              </c:ext>
            </c:extLst>
          </c:dPt>
          <c:dPt>
            <c:idx val="8"/>
            <c:bubble3D val="0"/>
            <c:spPr>
              <a:gradFill>
                <a:gsLst>
                  <a:gs pos="100000">
                    <a:schemeClr val="accent3">
                      <a:lumMod val="60000"/>
                      <a:lumMod val="60000"/>
                      <a:lumOff val="40000"/>
                    </a:schemeClr>
                  </a:gs>
                  <a:gs pos="0">
                    <a:schemeClr val="accent3">
                      <a:lumMod val="60000"/>
                    </a:schemeClr>
                  </a:gs>
                </a:gsLst>
                <a:lin ang="5400000" scaled="0"/>
              </a:gradFill>
              <a:ln w="19050">
                <a:solidFill>
                  <a:schemeClr val="lt1"/>
                </a:solidFill>
              </a:ln>
              <a:effectLst/>
            </c:spPr>
            <c:extLst>
              <c:ext xmlns:c16="http://schemas.microsoft.com/office/drawing/2014/chart" uri="{C3380CC4-5D6E-409C-BE32-E72D297353CC}">
                <c16:uniqueId val="{00000011-60C2-42A9-80E1-1F59BA7333C3}"/>
              </c:ext>
            </c:extLst>
          </c:dPt>
          <c:dPt>
            <c:idx val="9"/>
            <c:bubble3D val="0"/>
            <c:spPr>
              <a:gradFill>
                <a:gsLst>
                  <a:gs pos="100000">
                    <a:schemeClr val="accent4">
                      <a:lumMod val="60000"/>
                      <a:lumMod val="60000"/>
                      <a:lumOff val="40000"/>
                    </a:schemeClr>
                  </a:gs>
                  <a:gs pos="0">
                    <a:schemeClr val="accent4">
                      <a:lumMod val="60000"/>
                    </a:schemeClr>
                  </a:gs>
                </a:gsLst>
                <a:lin ang="5400000" scaled="0"/>
              </a:gradFill>
              <a:ln w="19050">
                <a:solidFill>
                  <a:schemeClr val="lt1"/>
                </a:solidFill>
              </a:ln>
              <a:effectLst/>
            </c:spPr>
            <c:extLst>
              <c:ext xmlns:c16="http://schemas.microsoft.com/office/drawing/2014/chart" uri="{C3380CC4-5D6E-409C-BE32-E72D297353CC}">
                <c16:uniqueId val="{00000013-60C2-42A9-80E1-1F59BA7333C3}"/>
              </c:ext>
            </c:extLst>
          </c:dPt>
          <c:dLbls>
            <c:dLbl>
              <c:idx val="4"/>
              <c:delete val="1"/>
              <c:extLst>
                <c:ext xmlns:c15="http://schemas.microsoft.com/office/drawing/2012/chart" uri="{CE6537A1-D6FC-4f65-9D91-7224C49458BB}"/>
                <c:ext xmlns:c16="http://schemas.microsoft.com/office/drawing/2014/chart" uri="{C3380CC4-5D6E-409C-BE32-E72D297353CC}">
                  <c16:uniqueId val="{00000009-60C2-42A9-80E1-1F59BA7333C3}"/>
                </c:ext>
              </c:extLst>
            </c:dLbl>
            <c:dLbl>
              <c:idx val="5"/>
              <c:delete val="1"/>
              <c:extLst>
                <c:ext xmlns:c15="http://schemas.microsoft.com/office/drawing/2012/chart" uri="{CE6537A1-D6FC-4f65-9D91-7224C49458BB}"/>
                <c:ext xmlns:c16="http://schemas.microsoft.com/office/drawing/2014/chart" uri="{C3380CC4-5D6E-409C-BE32-E72D297353CC}">
                  <c16:uniqueId val="{0000000B-60C2-42A9-80E1-1F59BA7333C3}"/>
                </c:ext>
              </c:extLst>
            </c:dLbl>
            <c:dLbl>
              <c:idx val="6"/>
              <c:layout>
                <c:manualLayout>
                  <c:x val="-7.5610197721573028E-2"/>
                  <c:y val="-3.9172980187435189E-2"/>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554E4E"/>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60C2-42A9-80E1-1F59BA7333C3}"/>
                </c:ext>
              </c:extLst>
            </c:dLbl>
            <c:dLbl>
              <c:idx val="7"/>
              <c:delete val="1"/>
              <c:extLst>
                <c:ext xmlns:c15="http://schemas.microsoft.com/office/drawing/2012/chart" uri="{CE6537A1-D6FC-4f65-9D91-7224C49458BB}"/>
                <c:ext xmlns:c16="http://schemas.microsoft.com/office/drawing/2014/chart" uri="{C3380CC4-5D6E-409C-BE32-E72D297353CC}">
                  <c16:uniqueId val="{0000000F-60C2-42A9-80E1-1F59BA7333C3}"/>
                </c:ext>
              </c:extLst>
            </c:dLbl>
            <c:dLbl>
              <c:idx val="8"/>
              <c:delete val="1"/>
              <c:extLst>
                <c:ext xmlns:c15="http://schemas.microsoft.com/office/drawing/2012/chart" uri="{CE6537A1-D6FC-4f65-9D91-7224C49458BB}"/>
                <c:ext xmlns:c16="http://schemas.microsoft.com/office/drawing/2014/chart" uri="{C3380CC4-5D6E-409C-BE32-E72D297353CC}">
                  <c16:uniqueId val="{00000011-60C2-42A9-80E1-1F59BA7333C3}"/>
                </c:ext>
              </c:extLst>
            </c:dLbl>
            <c:dLbl>
              <c:idx val="9"/>
              <c:delete val="1"/>
              <c:extLst>
                <c:ext xmlns:c15="http://schemas.microsoft.com/office/drawing/2012/chart" uri="{CE6537A1-D6FC-4f65-9D91-7224C49458BB}"/>
                <c:ext xmlns:c16="http://schemas.microsoft.com/office/drawing/2014/chart" uri="{C3380CC4-5D6E-409C-BE32-E72D297353CC}">
                  <c16:uniqueId val="{00000013-60C2-42A9-80E1-1F59BA7333C3}"/>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Sheet4!$A$322:$A$331</c:f>
              <c:strCache>
                <c:ptCount val="10"/>
                <c:pt idx="0">
                  <c:v>Writing the accessibility statement</c:v>
                </c:pt>
                <c:pt idx="1">
                  <c:v>Auditing the website to identify issues</c:v>
                </c:pt>
                <c:pt idx="2">
                  <c:v>Remediating Existing Content</c:v>
                </c:pt>
                <c:pt idx="3">
                  <c:v>Raising staff awareness</c:v>
                </c:pt>
                <c:pt idx="4">
                  <c:v>Replacing a particularly old + inaccessible system</c:v>
                </c:pt>
                <c:pt idx="5">
                  <c:v>Stem the flow of inaccessible content. </c:v>
                </c:pt>
                <c:pt idx="6">
                  <c:v>Third party + satellite systems</c:v>
                </c:pt>
                <c:pt idx="7">
                  <c:v>Training staff + students</c:v>
                </c:pt>
                <c:pt idx="8">
                  <c:v>Video + audio</c:v>
                </c:pt>
                <c:pt idx="9">
                  <c:v>Gaining governance institution-wide.</c:v>
                </c:pt>
              </c:strCache>
            </c:strRef>
          </c:cat>
          <c:val>
            <c:numRef>
              <c:f>Sheet4!$B$322:$B$331</c:f>
              <c:numCache>
                <c:formatCode>General</c:formatCode>
                <c:ptCount val="10"/>
                <c:pt idx="0">
                  <c:v>19</c:v>
                </c:pt>
                <c:pt idx="1">
                  <c:v>13</c:v>
                </c:pt>
                <c:pt idx="2">
                  <c:v>13</c:v>
                </c:pt>
                <c:pt idx="3">
                  <c:v>2</c:v>
                </c:pt>
                <c:pt idx="4">
                  <c:v>1</c:v>
                </c:pt>
                <c:pt idx="5">
                  <c:v>1</c:v>
                </c:pt>
                <c:pt idx="6">
                  <c:v>1</c:v>
                </c:pt>
                <c:pt idx="7">
                  <c:v>1</c:v>
                </c:pt>
                <c:pt idx="8">
                  <c:v>1</c:v>
                </c:pt>
                <c:pt idx="9">
                  <c:v>1</c:v>
                </c:pt>
              </c:numCache>
            </c:numRef>
          </c:val>
          <c:extLst>
            <c:ext xmlns:c16="http://schemas.microsoft.com/office/drawing/2014/chart" uri="{C3380CC4-5D6E-409C-BE32-E72D297353CC}">
              <c16:uniqueId val="{00000014-3863-4D00-9686-7B4F65F0D4F9}"/>
            </c:ext>
          </c:extLst>
        </c:ser>
        <c:dLbls>
          <c:showLegendKey val="0"/>
          <c:showVal val="0"/>
          <c:showCatName val="0"/>
          <c:showSerName val="0"/>
          <c:showPercent val="0"/>
          <c:showBubbleSize val="0"/>
          <c:showLeaderLines val="1"/>
        </c:dLbls>
        <c:firstSliceAng val="0"/>
        <c:holeSize val="70"/>
      </c:doughnutChart>
      <c:spPr>
        <a:noFill/>
        <a:ln>
          <a:noFill/>
        </a:ln>
        <a:effectLst/>
      </c:spPr>
    </c:plotArea>
    <c:legend>
      <c:legendPos val="r"/>
      <c:layout>
        <c:manualLayout>
          <c:xMode val="edge"/>
          <c:yMode val="edge"/>
          <c:x val="0.67034355011492308"/>
          <c:y val="2.9058767090777555E-2"/>
          <c:w val="0.31979425018226304"/>
          <c:h val="0.93727387991404076"/>
        </c:manualLayout>
      </c:layout>
      <c:overlay val="0"/>
      <c:spPr>
        <a:solidFill>
          <a:schemeClr val="lt1">
            <a:alpha val="50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Sheet4!$B$321</c:f>
              <c:strCache>
                <c:ptCount val="1"/>
                <c:pt idx="0">
                  <c:v>What is current priority in meeting the new regulations?</c:v>
                </c:pt>
              </c:strCache>
            </c:strRef>
          </c:tx>
          <c:dPt>
            <c:idx val="0"/>
            <c:bubble3D val="0"/>
            <c:explosion val="23"/>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60C2-42A9-80E1-1F59BA7333C3}"/>
              </c:ext>
            </c:extLst>
          </c:dPt>
          <c:dPt>
            <c:idx val="1"/>
            <c:bubble3D val="0"/>
            <c:explosion val="14"/>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60C2-42A9-80E1-1F59BA7333C3}"/>
              </c:ext>
            </c:extLst>
          </c:dPt>
          <c:dPt>
            <c:idx val="2"/>
            <c:bubble3D val="0"/>
            <c:explosion val="12"/>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60C2-42A9-80E1-1F59BA7333C3}"/>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60C2-42A9-80E1-1F59BA7333C3}"/>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60C2-42A9-80E1-1F59BA7333C3}"/>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B-60C2-42A9-80E1-1F59BA7333C3}"/>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0D-60C2-42A9-80E1-1F59BA7333C3}"/>
              </c:ext>
            </c:extLst>
          </c:dPt>
          <c:dPt>
            <c:idx val="7"/>
            <c:bubble3D val="0"/>
            <c:spPr>
              <a:gradFill>
                <a:gsLst>
                  <a:gs pos="100000">
                    <a:schemeClr val="accent2">
                      <a:lumMod val="60000"/>
                      <a:lumMod val="60000"/>
                      <a:lumOff val="40000"/>
                    </a:schemeClr>
                  </a:gs>
                  <a:gs pos="0">
                    <a:schemeClr val="accent2">
                      <a:lumMod val="60000"/>
                    </a:schemeClr>
                  </a:gs>
                </a:gsLst>
                <a:lin ang="5400000" scaled="0"/>
              </a:gradFill>
              <a:ln w="19050">
                <a:solidFill>
                  <a:schemeClr val="lt1"/>
                </a:solidFill>
              </a:ln>
              <a:effectLst/>
            </c:spPr>
            <c:extLst>
              <c:ext xmlns:c16="http://schemas.microsoft.com/office/drawing/2014/chart" uri="{C3380CC4-5D6E-409C-BE32-E72D297353CC}">
                <c16:uniqueId val="{0000000F-60C2-42A9-80E1-1F59BA7333C3}"/>
              </c:ext>
            </c:extLst>
          </c:dPt>
          <c:dPt>
            <c:idx val="8"/>
            <c:bubble3D val="0"/>
            <c:spPr>
              <a:gradFill>
                <a:gsLst>
                  <a:gs pos="100000">
                    <a:schemeClr val="accent3">
                      <a:lumMod val="60000"/>
                      <a:lumMod val="60000"/>
                      <a:lumOff val="40000"/>
                    </a:schemeClr>
                  </a:gs>
                  <a:gs pos="0">
                    <a:schemeClr val="accent3">
                      <a:lumMod val="60000"/>
                    </a:schemeClr>
                  </a:gs>
                </a:gsLst>
                <a:lin ang="5400000" scaled="0"/>
              </a:gradFill>
              <a:ln w="19050">
                <a:solidFill>
                  <a:schemeClr val="lt1"/>
                </a:solidFill>
              </a:ln>
              <a:effectLst/>
            </c:spPr>
            <c:extLst>
              <c:ext xmlns:c16="http://schemas.microsoft.com/office/drawing/2014/chart" uri="{C3380CC4-5D6E-409C-BE32-E72D297353CC}">
                <c16:uniqueId val="{00000011-60C2-42A9-80E1-1F59BA7333C3}"/>
              </c:ext>
            </c:extLst>
          </c:dPt>
          <c:dPt>
            <c:idx val="9"/>
            <c:bubble3D val="0"/>
            <c:spPr>
              <a:gradFill>
                <a:gsLst>
                  <a:gs pos="100000">
                    <a:schemeClr val="accent4">
                      <a:lumMod val="60000"/>
                      <a:lumMod val="60000"/>
                      <a:lumOff val="40000"/>
                    </a:schemeClr>
                  </a:gs>
                  <a:gs pos="0">
                    <a:schemeClr val="accent4">
                      <a:lumMod val="60000"/>
                    </a:schemeClr>
                  </a:gs>
                </a:gsLst>
                <a:lin ang="5400000" scaled="0"/>
              </a:gradFill>
              <a:ln w="19050">
                <a:solidFill>
                  <a:schemeClr val="lt1"/>
                </a:solidFill>
              </a:ln>
              <a:effectLst/>
            </c:spPr>
            <c:extLst>
              <c:ext xmlns:c16="http://schemas.microsoft.com/office/drawing/2014/chart" uri="{C3380CC4-5D6E-409C-BE32-E72D297353CC}">
                <c16:uniqueId val="{00000013-60C2-42A9-80E1-1F59BA7333C3}"/>
              </c:ext>
            </c:extLst>
          </c:dPt>
          <c:dLbls>
            <c:dLbl>
              <c:idx val="4"/>
              <c:delete val="1"/>
              <c:extLst>
                <c:ext xmlns:c15="http://schemas.microsoft.com/office/drawing/2012/chart" uri="{CE6537A1-D6FC-4f65-9D91-7224C49458BB}"/>
                <c:ext xmlns:c16="http://schemas.microsoft.com/office/drawing/2014/chart" uri="{C3380CC4-5D6E-409C-BE32-E72D297353CC}">
                  <c16:uniqueId val="{00000009-60C2-42A9-80E1-1F59BA7333C3}"/>
                </c:ext>
              </c:extLst>
            </c:dLbl>
            <c:dLbl>
              <c:idx val="5"/>
              <c:delete val="1"/>
              <c:extLst>
                <c:ext xmlns:c15="http://schemas.microsoft.com/office/drawing/2012/chart" uri="{CE6537A1-D6FC-4f65-9D91-7224C49458BB}"/>
                <c:ext xmlns:c16="http://schemas.microsoft.com/office/drawing/2014/chart" uri="{C3380CC4-5D6E-409C-BE32-E72D297353CC}">
                  <c16:uniqueId val="{0000000B-60C2-42A9-80E1-1F59BA7333C3}"/>
                </c:ext>
              </c:extLst>
            </c:dLbl>
            <c:dLbl>
              <c:idx val="6"/>
              <c:layout>
                <c:manualLayout>
                  <c:x val="-7.5610197721573028E-2"/>
                  <c:y val="-3.9172980187435189E-2"/>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554E4E"/>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60C2-42A9-80E1-1F59BA7333C3}"/>
                </c:ext>
              </c:extLst>
            </c:dLbl>
            <c:dLbl>
              <c:idx val="7"/>
              <c:delete val="1"/>
              <c:extLst>
                <c:ext xmlns:c15="http://schemas.microsoft.com/office/drawing/2012/chart" uri="{CE6537A1-D6FC-4f65-9D91-7224C49458BB}"/>
                <c:ext xmlns:c16="http://schemas.microsoft.com/office/drawing/2014/chart" uri="{C3380CC4-5D6E-409C-BE32-E72D297353CC}">
                  <c16:uniqueId val="{0000000F-60C2-42A9-80E1-1F59BA7333C3}"/>
                </c:ext>
              </c:extLst>
            </c:dLbl>
            <c:dLbl>
              <c:idx val="8"/>
              <c:delete val="1"/>
              <c:extLst>
                <c:ext xmlns:c15="http://schemas.microsoft.com/office/drawing/2012/chart" uri="{CE6537A1-D6FC-4f65-9D91-7224C49458BB}"/>
                <c:ext xmlns:c16="http://schemas.microsoft.com/office/drawing/2014/chart" uri="{C3380CC4-5D6E-409C-BE32-E72D297353CC}">
                  <c16:uniqueId val="{00000011-60C2-42A9-80E1-1F59BA7333C3}"/>
                </c:ext>
              </c:extLst>
            </c:dLbl>
            <c:dLbl>
              <c:idx val="9"/>
              <c:delete val="1"/>
              <c:extLst>
                <c:ext xmlns:c15="http://schemas.microsoft.com/office/drawing/2012/chart" uri="{CE6537A1-D6FC-4f65-9D91-7224C49458BB}"/>
                <c:ext xmlns:c16="http://schemas.microsoft.com/office/drawing/2014/chart" uri="{C3380CC4-5D6E-409C-BE32-E72D297353CC}">
                  <c16:uniqueId val="{00000013-60C2-42A9-80E1-1F59BA7333C3}"/>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Sheet4!$A$322:$A$331</c:f>
              <c:strCache>
                <c:ptCount val="10"/>
                <c:pt idx="0">
                  <c:v>Writing the accessibility statement</c:v>
                </c:pt>
                <c:pt idx="1">
                  <c:v>Auditing the website to identify issues</c:v>
                </c:pt>
                <c:pt idx="2">
                  <c:v>Remediating Existing Content</c:v>
                </c:pt>
                <c:pt idx="3">
                  <c:v>Raising staff awareness</c:v>
                </c:pt>
                <c:pt idx="4">
                  <c:v>Replacing a particularly old + inaccessible system</c:v>
                </c:pt>
                <c:pt idx="5">
                  <c:v>Stem the flow of inaccessible content. </c:v>
                </c:pt>
                <c:pt idx="6">
                  <c:v>Third party + satellite systems</c:v>
                </c:pt>
                <c:pt idx="7">
                  <c:v>Training staff + students</c:v>
                </c:pt>
                <c:pt idx="8">
                  <c:v>Video + audio</c:v>
                </c:pt>
                <c:pt idx="9">
                  <c:v>Gaining governance institution-wide.</c:v>
                </c:pt>
              </c:strCache>
            </c:strRef>
          </c:cat>
          <c:val>
            <c:numRef>
              <c:f>Sheet4!$B$322:$B$331</c:f>
              <c:numCache>
                <c:formatCode>General</c:formatCode>
                <c:ptCount val="10"/>
                <c:pt idx="0">
                  <c:v>19</c:v>
                </c:pt>
                <c:pt idx="1">
                  <c:v>13</c:v>
                </c:pt>
                <c:pt idx="2">
                  <c:v>13</c:v>
                </c:pt>
                <c:pt idx="3">
                  <c:v>2</c:v>
                </c:pt>
                <c:pt idx="4">
                  <c:v>1</c:v>
                </c:pt>
                <c:pt idx="5">
                  <c:v>1</c:v>
                </c:pt>
                <c:pt idx="6">
                  <c:v>1</c:v>
                </c:pt>
                <c:pt idx="7">
                  <c:v>1</c:v>
                </c:pt>
                <c:pt idx="8">
                  <c:v>1</c:v>
                </c:pt>
                <c:pt idx="9">
                  <c:v>1</c:v>
                </c:pt>
              </c:numCache>
            </c:numRef>
          </c:val>
          <c:extLst>
            <c:ext xmlns:c16="http://schemas.microsoft.com/office/drawing/2014/chart" uri="{C3380CC4-5D6E-409C-BE32-E72D297353CC}">
              <c16:uniqueId val="{00000014-3863-4D00-9686-7B4F65F0D4F9}"/>
            </c:ext>
          </c:extLst>
        </c:ser>
        <c:dLbls>
          <c:showLegendKey val="0"/>
          <c:showVal val="0"/>
          <c:showCatName val="0"/>
          <c:showSerName val="0"/>
          <c:showPercent val="0"/>
          <c:showBubbleSize val="0"/>
          <c:showLeaderLines val="1"/>
        </c:dLbls>
        <c:firstSliceAng val="0"/>
        <c:holeSize val="70"/>
      </c:doughnutChart>
      <c:spPr>
        <a:noFill/>
        <a:ln>
          <a:noFill/>
        </a:ln>
        <a:effectLst/>
      </c:spPr>
    </c:plotArea>
    <c:legend>
      <c:legendPos val="r"/>
      <c:layout>
        <c:manualLayout>
          <c:xMode val="edge"/>
          <c:yMode val="edge"/>
          <c:x val="0.67034355011492308"/>
          <c:y val="2.9058767090777555E-2"/>
          <c:w val="0.31979425018226304"/>
          <c:h val="0.93727387991404076"/>
        </c:manualLayout>
      </c:layout>
      <c:overlay val="0"/>
      <c:spPr>
        <a:solidFill>
          <a:schemeClr val="lt1">
            <a:alpha val="50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F6C9D4-CD1F-469E-BDF3-2FD891BD9317}" type="datetimeFigureOut">
              <a:rPr lang="en-GB" smtClean="0"/>
              <a:t>11/09/2020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06603-DEED-450C-BF53-4227E6DDAB41}" type="slidenum">
              <a:rPr lang="en-GB" smtClean="0"/>
              <a:t>‹#›</a:t>
            </a:fld>
            <a:endParaRPr lang="en-GB"/>
          </a:p>
        </p:txBody>
      </p:sp>
    </p:spTree>
    <p:extLst>
      <p:ext uri="{BB962C8B-B14F-4D97-AF65-F5344CB8AC3E}">
        <p14:creationId xmlns:p14="http://schemas.microsoft.com/office/powerpoint/2010/main" val="1301374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legislation.gov.uk/uksi/2018/952/made#f00013"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eb2access.org/reviews/new"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learningapps.co.uk/moodle/xertetoolkits/play.php?template_id=2345"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extboxdigital.com/aspire-education-survey"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textboxdigital.com/aspire-education-guidelines"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allable.co.uk/research/aspire-education-model-statement"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enhance.etfoundation.co.uk/content/pages/accessibility-statement"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Title slide. The title of the webinar is, Accessibility statements, Clearing the final hurdles. The session is hosted by Alistair McNaught and Huw Alexander on behalf of ASPIRE education.</a:t>
            </a:r>
          </a:p>
        </p:txBody>
      </p:sp>
      <p:sp>
        <p:nvSpPr>
          <p:cNvPr id="4" name="Slide Number Placeholder 3"/>
          <p:cNvSpPr>
            <a:spLocks noGrp="1"/>
          </p:cNvSpPr>
          <p:nvPr>
            <p:ph type="sldNum" sz="quarter" idx="5"/>
          </p:nvPr>
        </p:nvSpPr>
        <p:spPr/>
        <p:txBody>
          <a:bodyPr/>
          <a:lstStyle/>
          <a:p>
            <a:fld id="{F9706603-DEED-450C-BF53-4227E6DDAB41}" type="slidenum">
              <a:rPr lang="en-GB" smtClean="0"/>
              <a:t>1</a:t>
            </a:fld>
            <a:endParaRPr lang="en-GB"/>
          </a:p>
        </p:txBody>
      </p:sp>
    </p:spTree>
    <p:extLst>
      <p:ext uri="{BB962C8B-B14F-4D97-AF65-F5344CB8AC3E}">
        <p14:creationId xmlns:p14="http://schemas.microsoft.com/office/powerpoint/2010/main" val="971318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t>
            </a:r>
            <a:r>
              <a:rPr lang="en-GB" b="1" dirty="0"/>
              <a:t>no silver bullet </a:t>
            </a:r>
            <a:r>
              <a:rPr lang="en-GB" dirty="0"/>
              <a:t>because there is </a:t>
            </a:r>
            <a:r>
              <a:rPr lang="en-GB" b="1" dirty="0"/>
              <a:t>no single cause </a:t>
            </a:r>
            <a:r>
              <a:rPr lang="en-GB" dirty="0"/>
              <a:t>of an inaccessible digital experience.</a:t>
            </a:r>
          </a:p>
          <a:p>
            <a:r>
              <a:rPr lang="en-GB" dirty="0"/>
              <a:t>Accessibility will only </a:t>
            </a:r>
            <a:r>
              <a:rPr lang="en-GB" b="1" dirty="0"/>
              <a:t>become the norm </a:t>
            </a:r>
            <a:r>
              <a:rPr lang="en-GB" dirty="0"/>
              <a:t>when it is part of</a:t>
            </a:r>
            <a:r>
              <a:rPr lang="en-GB" b="1" dirty="0"/>
              <a:t> policy and practice</a:t>
            </a:r>
            <a:r>
              <a:rPr lang="en-GB" dirty="0"/>
              <a:t>.</a:t>
            </a:r>
          </a:p>
          <a:p>
            <a:r>
              <a:rPr lang="en-GB" dirty="0"/>
              <a:t>There are 3 “layers” within the organisation to consider</a:t>
            </a:r>
          </a:p>
          <a:p>
            <a:endParaRPr lang="en-GB" dirty="0"/>
          </a:p>
        </p:txBody>
      </p:sp>
      <p:sp>
        <p:nvSpPr>
          <p:cNvPr id="4" name="Slide Number Placeholder 3"/>
          <p:cNvSpPr>
            <a:spLocks noGrp="1"/>
          </p:cNvSpPr>
          <p:nvPr>
            <p:ph type="sldNum" sz="quarter" idx="5"/>
          </p:nvPr>
        </p:nvSpPr>
        <p:spPr/>
        <p:txBody>
          <a:bodyPr/>
          <a:lstStyle/>
          <a:p>
            <a:fld id="{F9706603-DEED-450C-BF53-4227E6DDAB41}" type="slidenum">
              <a:rPr lang="en-GB" smtClean="0"/>
              <a:t>10</a:t>
            </a:fld>
            <a:endParaRPr lang="en-GB"/>
          </a:p>
        </p:txBody>
      </p:sp>
    </p:spTree>
    <p:extLst>
      <p:ext uri="{BB962C8B-B14F-4D97-AF65-F5344CB8AC3E}">
        <p14:creationId xmlns:p14="http://schemas.microsoft.com/office/powerpoint/2010/main" val="1877192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3 layers within an organisation to consider form the big accessibility picture.</a:t>
            </a:r>
          </a:p>
        </p:txBody>
      </p:sp>
      <p:sp>
        <p:nvSpPr>
          <p:cNvPr id="4" name="Slide Number Placeholder 3"/>
          <p:cNvSpPr>
            <a:spLocks noGrp="1"/>
          </p:cNvSpPr>
          <p:nvPr>
            <p:ph type="sldNum" sz="quarter" idx="5"/>
          </p:nvPr>
        </p:nvSpPr>
        <p:spPr/>
        <p:txBody>
          <a:bodyPr/>
          <a:lstStyle/>
          <a:p>
            <a:fld id="{F9706603-DEED-450C-BF53-4227E6DDAB41}" type="slidenum">
              <a:rPr lang="en-GB" smtClean="0"/>
              <a:t>11</a:t>
            </a:fld>
            <a:endParaRPr lang="en-GB"/>
          </a:p>
        </p:txBody>
      </p:sp>
    </p:spTree>
    <p:extLst>
      <p:ext uri="{BB962C8B-B14F-4D97-AF65-F5344CB8AC3E}">
        <p14:creationId xmlns:p14="http://schemas.microsoft.com/office/powerpoint/2010/main" val="4281482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Big picture – foundations</a:t>
            </a:r>
          </a:p>
          <a:p>
            <a:endParaRPr lang="en-US" dirty="0"/>
          </a:p>
          <a:p>
            <a:r>
              <a:rPr lang="en-US" dirty="0"/>
              <a:t>The foundation for the big picture is the policy layer which includes accessible procurement so that </a:t>
            </a:r>
            <a:r>
              <a:rPr lang="en-US" dirty="0" err="1"/>
              <a:t>organisations</a:t>
            </a:r>
            <a:r>
              <a:rPr lang="en-US" dirty="0"/>
              <a:t> do not waste money on purchasing inaccessible content that then needs to be made accessible or requires alternative solutions for disabled people. Secondly, policies and quality assurance processes are part of the policy layer because there is no point in people knowing how to be accessible or having the skills if the </a:t>
            </a:r>
            <a:r>
              <a:rPr lang="en-US" dirty="0" err="1"/>
              <a:t>organisation</a:t>
            </a:r>
            <a:r>
              <a:rPr lang="en-US" dirty="0"/>
              <a:t> does not validate its importance through quality assurance. Thirdly, recruitment and job descriptions are part of the policy layer. Many </a:t>
            </a:r>
            <a:r>
              <a:rPr lang="en-US" dirty="0" err="1"/>
              <a:t>organisations</a:t>
            </a:r>
            <a:r>
              <a:rPr lang="en-US" dirty="0"/>
              <a:t> have their biggest accessibility failures created by the marketing teams and their lack of accessibility awareness when creating brands, templates et cetera. If digital accessibility awareness is in all key job descriptions there are fewer uphill battles. Finally, training and guidance is important for every layer of the </a:t>
            </a:r>
            <a:r>
              <a:rPr lang="en-US" dirty="0" err="1"/>
              <a:t>organisation</a:t>
            </a:r>
            <a:r>
              <a:rPr lang="en-US" dirty="0"/>
              <a:t>. It is vital however that the training and guidance is </a:t>
            </a:r>
            <a:r>
              <a:rPr lang="en-US" dirty="0" err="1"/>
              <a:t>contextualised</a:t>
            </a:r>
            <a:r>
              <a:rPr lang="en-US" dirty="0"/>
              <a:t> to the role. The technical accessibility expectations you have for e-learning developers are quite different from the requirements you have for a health and social care lecturer.</a:t>
            </a:r>
            <a:endParaRPr lang="en-GB" dirty="0"/>
          </a:p>
          <a:p>
            <a:endParaRPr lang="en-GB" dirty="0"/>
          </a:p>
        </p:txBody>
      </p:sp>
      <p:sp>
        <p:nvSpPr>
          <p:cNvPr id="4" name="Slide Number Placeholder 3"/>
          <p:cNvSpPr>
            <a:spLocks noGrp="1"/>
          </p:cNvSpPr>
          <p:nvPr>
            <p:ph type="sldNum" sz="quarter" idx="5"/>
          </p:nvPr>
        </p:nvSpPr>
        <p:spPr/>
        <p:txBody>
          <a:bodyPr/>
          <a:lstStyle/>
          <a:p>
            <a:fld id="{6FF2E28C-6D67-4371-9005-C8C541495533}" type="slidenum">
              <a:rPr lang="en-GB" smtClean="0"/>
              <a:t>12</a:t>
            </a:fld>
            <a:endParaRPr lang="en-GB"/>
          </a:p>
        </p:txBody>
      </p:sp>
    </p:spTree>
    <p:extLst>
      <p:ext uri="{BB962C8B-B14F-4D97-AF65-F5344CB8AC3E}">
        <p14:creationId xmlns:p14="http://schemas.microsoft.com/office/powerpoint/2010/main" val="1906319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Big picture – helipad</a:t>
            </a:r>
          </a:p>
          <a:p>
            <a:endParaRPr lang="en-GB" dirty="0"/>
          </a:p>
          <a:p>
            <a:r>
              <a:rPr lang="en-US" dirty="0"/>
              <a:t>When the policy layer, technology layer and people layer are all in place your digital resources will result in barrier free learning. This represents a significant takeoff point for all students, particularly those with disabilities. It promotes independence, confidence and productivity.</a:t>
            </a:r>
            <a:endParaRPr lang="en-GB" dirty="0"/>
          </a:p>
        </p:txBody>
      </p:sp>
      <p:sp>
        <p:nvSpPr>
          <p:cNvPr id="4" name="Slide Number Placeholder 3"/>
          <p:cNvSpPr>
            <a:spLocks noGrp="1"/>
          </p:cNvSpPr>
          <p:nvPr>
            <p:ph type="sldNum" sz="quarter" idx="5"/>
          </p:nvPr>
        </p:nvSpPr>
        <p:spPr/>
        <p:txBody>
          <a:bodyPr/>
          <a:lstStyle/>
          <a:p>
            <a:fld id="{6FF2E28C-6D67-4371-9005-C8C541495533}" type="slidenum">
              <a:rPr lang="en-GB" smtClean="0"/>
              <a:t>13</a:t>
            </a:fld>
            <a:endParaRPr lang="en-GB"/>
          </a:p>
        </p:txBody>
      </p:sp>
    </p:spTree>
    <p:extLst>
      <p:ext uri="{BB962C8B-B14F-4D97-AF65-F5344CB8AC3E}">
        <p14:creationId xmlns:p14="http://schemas.microsoft.com/office/powerpoint/2010/main" val="1046625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Big picture – living area</a:t>
            </a:r>
          </a:p>
          <a:p>
            <a:endParaRPr lang="en-GB" dirty="0"/>
          </a:p>
          <a:p>
            <a:r>
              <a:rPr lang="en-US" dirty="0"/>
              <a:t>Once the policy layer and technology layers are in place accessibility depends on the people layer. Do you have digitally confident staff who know how to create accessible presentations and documents? Do you have digitally confident students who know how to benefit from the inbuilt accessibility features in their phones, laptops, tablets and everyday software tools?</a:t>
            </a:r>
            <a:endParaRPr lang="en-GB" dirty="0"/>
          </a:p>
        </p:txBody>
      </p:sp>
      <p:sp>
        <p:nvSpPr>
          <p:cNvPr id="4" name="Slide Number Placeholder 3"/>
          <p:cNvSpPr>
            <a:spLocks noGrp="1"/>
          </p:cNvSpPr>
          <p:nvPr>
            <p:ph type="sldNum" sz="quarter" idx="5"/>
          </p:nvPr>
        </p:nvSpPr>
        <p:spPr/>
        <p:txBody>
          <a:bodyPr/>
          <a:lstStyle/>
          <a:p>
            <a:fld id="{6FF2E28C-6D67-4371-9005-C8C541495533}" type="slidenum">
              <a:rPr lang="en-GB" smtClean="0"/>
              <a:t>14</a:t>
            </a:fld>
            <a:endParaRPr lang="en-GB"/>
          </a:p>
        </p:txBody>
      </p:sp>
    </p:spTree>
    <p:extLst>
      <p:ext uri="{BB962C8B-B14F-4D97-AF65-F5344CB8AC3E}">
        <p14:creationId xmlns:p14="http://schemas.microsoft.com/office/powerpoint/2010/main" val="1913778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Big picture – helipad</a:t>
            </a:r>
          </a:p>
          <a:p>
            <a:endParaRPr lang="en-GB" dirty="0"/>
          </a:p>
          <a:p>
            <a:r>
              <a:rPr lang="en-US" dirty="0"/>
              <a:t>When the policy layer, technology layer and people layer are all in place your digital resources will result in barrier free learning. This represents a significant takeoff point for all students, particularly those with disabilities. It promotes independence, confidence and productivity.</a:t>
            </a:r>
            <a:endParaRPr lang="en-GB" dirty="0"/>
          </a:p>
        </p:txBody>
      </p:sp>
      <p:sp>
        <p:nvSpPr>
          <p:cNvPr id="4" name="Slide Number Placeholder 3"/>
          <p:cNvSpPr>
            <a:spLocks noGrp="1"/>
          </p:cNvSpPr>
          <p:nvPr>
            <p:ph type="sldNum" sz="quarter" idx="5"/>
          </p:nvPr>
        </p:nvSpPr>
        <p:spPr/>
        <p:txBody>
          <a:bodyPr/>
          <a:lstStyle/>
          <a:p>
            <a:fld id="{6FF2E28C-6D67-4371-9005-C8C541495533}" type="slidenum">
              <a:rPr lang="en-GB" smtClean="0"/>
              <a:t>15</a:t>
            </a:fld>
            <a:endParaRPr lang="en-GB"/>
          </a:p>
        </p:txBody>
      </p:sp>
    </p:spTree>
    <p:extLst>
      <p:ext uri="{BB962C8B-B14F-4D97-AF65-F5344CB8AC3E}">
        <p14:creationId xmlns:p14="http://schemas.microsoft.com/office/powerpoint/2010/main" val="2484009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 minutes from risk. An eye-opening approach is the ease with which a few simple online tests of a website can lead to a complaint or even legal action.</a:t>
            </a:r>
          </a:p>
        </p:txBody>
      </p:sp>
      <p:sp>
        <p:nvSpPr>
          <p:cNvPr id="4" name="Slide Number Placeholder 3"/>
          <p:cNvSpPr>
            <a:spLocks noGrp="1"/>
          </p:cNvSpPr>
          <p:nvPr>
            <p:ph type="sldNum" sz="quarter" idx="5"/>
          </p:nvPr>
        </p:nvSpPr>
        <p:spPr/>
        <p:txBody>
          <a:bodyPr/>
          <a:lstStyle/>
          <a:p>
            <a:fld id="{F9706603-DEED-450C-BF53-4227E6DDAB41}" type="slidenum">
              <a:rPr lang="en-GB" smtClean="0"/>
              <a:t>16</a:t>
            </a:fld>
            <a:endParaRPr lang="en-GB"/>
          </a:p>
        </p:txBody>
      </p:sp>
    </p:spTree>
    <p:extLst>
      <p:ext uri="{BB962C8B-B14F-4D97-AF65-F5344CB8AC3E}">
        <p14:creationId xmlns:p14="http://schemas.microsoft.com/office/powerpoint/2010/main" val="3570594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554E4E"/>
                </a:solidFill>
                <a:effectLst/>
                <a:uLnTx/>
                <a:uFillTx/>
                <a:latin typeface="Verdana Pro Light" panose="020B0304030504040204" pitchFamily="34" charset="0"/>
                <a:ea typeface="+mn-ea"/>
                <a:cs typeface="+mn-cs"/>
              </a:rPr>
              <a:t>One college, one click (</a:t>
            </a:r>
            <a:r>
              <a:rPr kumimoji="0" lang="en-GB" sz="1200" b="0" i="0" u="none" strike="noStrike" kern="1200" cap="none" spc="0" normalizeH="0" baseline="0" noProof="0" dirty="0" err="1">
                <a:ln>
                  <a:noFill/>
                </a:ln>
                <a:solidFill>
                  <a:srgbClr val="554E4E"/>
                </a:solidFill>
                <a:effectLst/>
                <a:uLnTx/>
                <a:uFillTx/>
                <a:latin typeface="Verdana Pro Light" panose="020B0304030504040204" pitchFamily="34" charset="0"/>
                <a:ea typeface="+mn-ea"/>
                <a:cs typeface="+mn-cs"/>
              </a:rPr>
              <a:t>SiteImprove</a:t>
            </a:r>
            <a:r>
              <a:rPr kumimoji="0" lang="en-GB" sz="1200" b="0" i="0" u="none" strike="noStrike" kern="1200" cap="none" spc="0" normalizeH="0" baseline="0" noProof="0" dirty="0">
                <a:ln>
                  <a:noFill/>
                </a:ln>
                <a:solidFill>
                  <a:srgbClr val="554E4E"/>
                </a:solidFill>
                <a:effectLst/>
                <a:uLnTx/>
                <a:uFillTx/>
                <a:latin typeface="Verdana Pro Light" panose="020B0304030504040204" pitchFamily="34" charset="0"/>
                <a:ea typeface="+mn-ea"/>
                <a:cs typeface="+mn-cs"/>
              </a:rPr>
              <a:t>), many issues.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554E4E"/>
                </a:solidFill>
                <a:effectLst/>
                <a:uLnTx/>
                <a:uFillTx/>
                <a:latin typeface="Verdana Pro Light" panose="020B0304030504040204" pitchFamily="34" charset="0"/>
                <a:ea typeface="+mn-ea"/>
                <a:cs typeface="+mn-cs"/>
              </a:rPr>
              <a:t>Repeat (Wave, Lighthouse)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554E4E"/>
                </a:solidFill>
                <a:effectLst/>
                <a:uLnTx/>
                <a:uFillTx/>
                <a:latin typeface="Verdana Pro Light" panose="020B0304030504040204" pitchFamily="34" charset="0"/>
                <a:ea typeface="+mn-ea"/>
                <a:cs typeface="+mn-cs"/>
              </a:rPr>
              <a:t>Compare with accessibility statement.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554E4E"/>
                </a:solidFill>
                <a:effectLst/>
                <a:uLnTx/>
                <a:uFillTx/>
                <a:latin typeface="Verdana Pro Light" panose="020B0304030504040204" pitchFamily="34" charset="0"/>
                <a:ea typeface="+mn-ea"/>
                <a:cs typeface="+mn-cs"/>
              </a:rPr>
              <a:t>Contact solicitor.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554E4E"/>
                </a:solidFill>
                <a:effectLst/>
                <a:uLnTx/>
                <a:uFillTx/>
                <a:latin typeface="Verdana Pro Light" panose="020B0304030504040204" pitchFamily="34" charset="0"/>
                <a:ea typeface="+mn-ea"/>
                <a:cs typeface="+mn-cs"/>
              </a:rPr>
              <a:t>Evidence (para 12 (a), (b)) as follows.</a:t>
            </a:r>
          </a:p>
          <a:p>
            <a:pPr marL="0" indent="0">
              <a:buNone/>
            </a:pPr>
            <a:r>
              <a:rPr lang="en-US" sz="1200" b="0" i="0" dirty="0">
                <a:solidFill>
                  <a:schemeClr val="bg1"/>
                </a:solidFill>
                <a:effectLst/>
                <a:latin typeface="Verdana Pro Light" panose="020B0304030504040204" pitchFamily="34" charset="0"/>
              </a:rPr>
              <a:t>‘A “failure to make a reasonable adjustment” in this regulation means a failure to make a reasonable adjustment for the purposes of—</a:t>
            </a:r>
          </a:p>
          <a:p>
            <a:pPr algn="l"/>
            <a:r>
              <a:rPr lang="en-US" sz="1200" b="0" i="0" dirty="0">
                <a:solidFill>
                  <a:schemeClr val="bg1"/>
                </a:solidFill>
                <a:effectLst/>
                <a:latin typeface="Verdana Pro Light" panose="020B0304030504040204" pitchFamily="34" charset="0"/>
              </a:rPr>
              <a:t>(a) sections 20, 21 and 29 of the Equality Act 2010; or</a:t>
            </a:r>
          </a:p>
          <a:p>
            <a:pPr algn="l"/>
            <a:r>
              <a:rPr lang="en-US" sz="1200" b="0" i="0" dirty="0">
                <a:solidFill>
                  <a:schemeClr val="bg1"/>
                </a:solidFill>
                <a:effectLst/>
                <a:latin typeface="Verdana Pro Light" panose="020B0304030504040204" pitchFamily="34" charset="0"/>
              </a:rPr>
              <a:t>(b) sections 19 to 21 and 21B to 21E of the Disability Discrimination Act 1995(</a:t>
            </a:r>
            <a:r>
              <a:rPr lang="en-US" sz="1200" b="1" i="0" u="none" strike="noStrike" dirty="0">
                <a:solidFill>
                  <a:schemeClr val="bg1"/>
                </a:solidFill>
                <a:effectLst/>
                <a:latin typeface="Verdana Pro Light" panose="020B0304030504040204" pitchFamily="34" charset="0"/>
                <a:hlinkClick r:id="rId3" tooltip="Go to footnote 13">
                  <a:extLst>
                    <a:ext uri="{A12FA001-AC4F-418D-AE19-62706E023703}">
                      <ahyp:hlinkClr xmlns:ahyp="http://schemas.microsoft.com/office/drawing/2018/hyperlinkcolor" val="tx"/>
                    </a:ext>
                  </a:extLst>
                </a:hlinkClick>
              </a:rPr>
              <a:t>13</a:t>
            </a:r>
            <a:r>
              <a:rPr lang="en-US" sz="1200" b="0" i="0" dirty="0">
                <a:solidFill>
                  <a:schemeClr val="bg1"/>
                </a:solidFill>
                <a:effectLst/>
                <a:latin typeface="Verdana Pro Light" panose="020B0304030504040204" pitchFamily="34"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fld id="{F9706603-DEED-450C-BF53-4227E6DDAB41}" type="slidenum">
              <a:rPr lang="en-GB" smtClean="0"/>
              <a:t>17</a:t>
            </a:fld>
            <a:endParaRPr lang="en-GB"/>
          </a:p>
        </p:txBody>
      </p:sp>
    </p:spTree>
    <p:extLst>
      <p:ext uri="{BB962C8B-B14F-4D97-AF65-F5344CB8AC3E}">
        <p14:creationId xmlns:p14="http://schemas.microsoft.com/office/powerpoint/2010/main" val="1493290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Devolved Responsibilities. Things to look out for</a:t>
            </a:r>
          </a:p>
          <a:p>
            <a:endParaRPr lang="en-GB" dirty="0"/>
          </a:p>
          <a:p>
            <a:pPr marL="0" indent="0">
              <a:buNone/>
            </a:pPr>
            <a:r>
              <a:rPr lang="en-GB" sz="1200" dirty="0"/>
              <a:t>AUTHOR’S RESPONSIBILITY</a:t>
            </a:r>
          </a:p>
          <a:p>
            <a:r>
              <a:rPr lang="en-GB" sz="1200" dirty="0"/>
              <a:t>Page titles </a:t>
            </a:r>
          </a:p>
          <a:p>
            <a:r>
              <a:rPr lang="en-GB" sz="1200" dirty="0"/>
              <a:t>Meaningful hyperlink text  </a:t>
            </a:r>
          </a:p>
          <a:p>
            <a:r>
              <a:rPr lang="en-GB" sz="1200" dirty="0"/>
              <a:t>Text alternatives for images (where needed) or mark decorative for </a:t>
            </a:r>
            <a:r>
              <a:rPr lang="en-GB" sz="1200" dirty="0" err="1"/>
              <a:t>eyecandy</a:t>
            </a:r>
            <a:r>
              <a:rPr lang="en-GB" sz="1200" dirty="0"/>
              <a:t>. </a:t>
            </a:r>
          </a:p>
          <a:p>
            <a:r>
              <a:rPr lang="en-GB" sz="1200" dirty="0"/>
              <a:t>Heading structure for pages</a:t>
            </a:r>
          </a:p>
          <a:p>
            <a:r>
              <a:rPr lang="en-GB" sz="1200" dirty="0"/>
              <a:t>Transcripts for video or captions </a:t>
            </a:r>
          </a:p>
          <a:p>
            <a:r>
              <a:rPr lang="en-GB" sz="1200" dirty="0"/>
              <a:t>Colour contrast</a:t>
            </a:r>
          </a:p>
          <a:p>
            <a:r>
              <a:rPr lang="en-GB" sz="1200" dirty="0"/>
              <a:t>Captions for video </a:t>
            </a:r>
          </a:p>
          <a:p>
            <a:r>
              <a:rPr lang="en-GB" sz="1200" dirty="0"/>
              <a:t>Scene description for video  </a:t>
            </a:r>
          </a:p>
          <a:p>
            <a:endParaRPr lang="en-GB" sz="1200" dirty="0"/>
          </a:p>
          <a:p>
            <a:pPr marL="0" indent="0">
              <a:buNone/>
            </a:pPr>
            <a:r>
              <a:rPr lang="en-GB" sz="1200" dirty="0"/>
              <a:t>DEVELOPER/SYSTEM RESPONSIBILITY</a:t>
            </a:r>
          </a:p>
          <a:p>
            <a:r>
              <a:rPr lang="en-GB" sz="1200" dirty="0"/>
              <a:t>Tab order  </a:t>
            </a:r>
          </a:p>
          <a:p>
            <a:r>
              <a:rPr lang="en-GB" sz="1200" dirty="0"/>
              <a:t>Reflow and magnification </a:t>
            </a:r>
          </a:p>
          <a:p>
            <a:r>
              <a:rPr lang="en-GB" sz="1200" dirty="0"/>
              <a:t>Skip links for keyboard users </a:t>
            </a:r>
          </a:p>
          <a:p>
            <a:r>
              <a:rPr lang="en-GB" sz="1200" dirty="0"/>
              <a:t>Keyboard accessibility for menus, video controls etc.</a:t>
            </a:r>
          </a:p>
          <a:p>
            <a:r>
              <a:rPr lang="en-GB" sz="1200" dirty="0"/>
              <a:t>Heading structure</a:t>
            </a:r>
          </a:p>
          <a:p>
            <a:r>
              <a:rPr lang="en-GB" sz="1200" dirty="0"/>
              <a:t>Screenreader accessible forms and interactivities.</a:t>
            </a:r>
          </a:p>
          <a:p>
            <a:r>
              <a:rPr lang="en-GB" sz="1200" dirty="0"/>
              <a:t>Screenreader error trapping.</a:t>
            </a:r>
          </a:p>
          <a:p>
            <a:endParaRPr lang="en-GB" sz="1200" dirty="0"/>
          </a:p>
          <a:p>
            <a:endParaRPr lang="en-GB" sz="1200" dirty="0"/>
          </a:p>
          <a:p>
            <a:endParaRPr lang="en-GB" dirty="0"/>
          </a:p>
        </p:txBody>
      </p:sp>
      <p:sp>
        <p:nvSpPr>
          <p:cNvPr id="4" name="Slide Number Placeholder 3"/>
          <p:cNvSpPr>
            <a:spLocks noGrp="1"/>
          </p:cNvSpPr>
          <p:nvPr>
            <p:ph type="sldNum" sz="quarter" idx="5"/>
          </p:nvPr>
        </p:nvSpPr>
        <p:spPr/>
        <p:txBody>
          <a:bodyPr/>
          <a:lstStyle/>
          <a:p>
            <a:fld id="{6FF2E28C-6D67-4371-9005-C8C541495533}" type="slidenum">
              <a:rPr lang="en-GB" smtClean="0"/>
              <a:t>18</a:t>
            </a:fld>
            <a:endParaRPr lang="en-GB"/>
          </a:p>
        </p:txBody>
      </p:sp>
    </p:spTree>
    <p:extLst>
      <p:ext uri="{BB962C8B-B14F-4D97-AF65-F5344CB8AC3E}">
        <p14:creationId xmlns:p14="http://schemas.microsoft.com/office/powerpoint/2010/main" val="2603716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take a look at your options for getting an audit done.</a:t>
            </a:r>
          </a:p>
        </p:txBody>
      </p:sp>
      <p:sp>
        <p:nvSpPr>
          <p:cNvPr id="4" name="Slide Number Placeholder 3"/>
          <p:cNvSpPr>
            <a:spLocks noGrp="1"/>
          </p:cNvSpPr>
          <p:nvPr>
            <p:ph type="sldNum" sz="quarter" idx="5"/>
          </p:nvPr>
        </p:nvSpPr>
        <p:spPr/>
        <p:txBody>
          <a:bodyPr/>
          <a:lstStyle/>
          <a:p>
            <a:fld id="{F9706603-DEED-450C-BF53-4227E6DDAB41}" type="slidenum">
              <a:rPr lang="en-GB" smtClean="0"/>
              <a:t>19</a:t>
            </a:fld>
            <a:endParaRPr lang="en-GB"/>
          </a:p>
        </p:txBody>
      </p:sp>
    </p:spTree>
    <p:extLst>
      <p:ext uri="{BB962C8B-B14F-4D97-AF65-F5344CB8AC3E}">
        <p14:creationId xmlns:p14="http://schemas.microsoft.com/office/powerpoint/2010/main" val="2916139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deadline for the Public Sector Bodies accessibility regulation, 23 September, is fast approaching. </a:t>
            </a:r>
          </a:p>
        </p:txBody>
      </p:sp>
      <p:sp>
        <p:nvSpPr>
          <p:cNvPr id="4" name="Slide Number Placeholder 3"/>
          <p:cNvSpPr>
            <a:spLocks noGrp="1"/>
          </p:cNvSpPr>
          <p:nvPr>
            <p:ph type="sldNum" sz="quarter" idx="5"/>
          </p:nvPr>
        </p:nvSpPr>
        <p:spPr/>
        <p:txBody>
          <a:bodyPr/>
          <a:lstStyle/>
          <a:p>
            <a:fld id="{F9706603-DEED-450C-BF53-4227E6DDAB41}" type="slidenum">
              <a:rPr lang="en-GB" smtClean="0"/>
              <a:t>2</a:t>
            </a:fld>
            <a:endParaRPr lang="en-GB"/>
          </a:p>
        </p:txBody>
      </p:sp>
    </p:spTree>
    <p:extLst>
      <p:ext uri="{BB962C8B-B14F-4D97-AF65-F5344CB8AC3E}">
        <p14:creationId xmlns:p14="http://schemas.microsoft.com/office/powerpoint/2010/main" val="4098712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GB" sz="2000" b="0" dirty="0">
                <a:solidFill>
                  <a:srgbClr val="554E4E"/>
                </a:solidFill>
                <a:latin typeface="Verdana Pro Light" panose="020B0304030504040204" pitchFamily="34" charset="0"/>
              </a:rPr>
              <a:t>Where you may need support.</a:t>
            </a:r>
          </a:p>
          <a:p>
            <a:pPr marL="0" lvl="1"/>
            <a:r>
              <a:rPr lang="en-GB" sz="2000" b="1" dirty="0">
                <a:solidFill>
                  <a:srgbClr val="554E4E"/>
                </a:solidFill>
                <a:latin typeface="Verdana Pro Light" panose="020B0304030504040204" pitchFamily="34" charset="0"/>
              </a:rPr>
              <a:t>DIY tools</a:t>
            </a:r>
          </a:p>
          <a:p>
            <a:pPr marL="0" lvl="1"/>
            <a:r>
              <a:rPr lang="en-GB" dirty="0">
                <a:solidFill>
                  <a:srgbClr val="554E4E"/>
                </a:solidFill>
                <a:highlight>
                  <a:srgbClr val="FFFF00"/>
                </a:highlight>
                <a:latin typeface="Verdana Pro Light" panose="020B0304030504040204" pitchFamily="34" charset="0"/>
              </a:rPr>
              <a:t>GDS basic checklist LINK?</a:t>
            </a:r>
          </a:p>
          <a:p>
            <a:pPr marL="0" lvl="1"/>
            <a:r>
              <a:rPr lang="en-GB" dirty="0">
                <a:solidFill>
                  <a:srgbClr val="554E4E"/>
                </a:solidFill>
                <a:highlight>
                  <a:srgbClr val="FFFF00"/>
                </a:highlight>
                <a:latin typeface="Verdana Pro Light" panose="020B0304030504040204" pitchFamily="34" charset="0"/>
              </a:rPr>
              <a:t>McNaught/James checklist template LINK?</a:t>
            </a:r>
          </a:p>
          <a:p>
            <a:pPr marL="0" lvl="1"/>
            <a:r>
              <a:rPr lang="en-GB" dirty="0">
                <a:solidFill>
                  <a:srgbClr val="554E4E"/>
                </a:solidFill>
                <a:latin typeface="Verdana Pro Light" panose="020B0304030504040204" pitchFamily="34" charset="0"/>
                <a:hlinkClick r:id="rId3">
                  <a:extLst>
                    <a:ext uri="{A12FA001-AC4F-418D-AE19-62706E023703}">
                      <ahyp:hlinkClr xmlns:ahyp="http://schemas.microsoft.com/office/drawing/2018/hyperlinkcolor" val="tx"/>
                    </a:ext>
                  </a:extLst>
                </a:hlinkClick>
              </a:rPr>
              <a:t>University of Southampton Web2Access tests</a:t>
            </a:r>
            <a:endParaRPr lang="en-GB" dirty="0">
              <a:solidFill>
                <a:srgbClr val="554E4E"/>
              </a:solidFill>
              <a:latin typeface="Verdana Pro Light" panose="020B0304030504040204" pitchFamily="34" charset="0"/>
            </a:endParaRPr>
          </a:p>
          <a:p>
            <a:pPr marL="0" lvl="1"/>
            <a:r>
              <a:rPr lang="en-GB" dirty="0">
                <a:solidFill>
                  <a:srgbClr val="554E4E"/>
                </a:solidFill>
                <a:latin typeface="Verdana Pro Light" panose="020B0304030504040204" pitchFamily="34" charset="0"/>
              </a:rPr>
              <a:t>See </a:t>
            </a:r>
            <a:r>
              <a:rPr lang="en-GB" dirty="0">
                <a:solidFill>
                  <a:srgbClr val="554E4E"/>
                </a:solidFill>
                <a:latin typeface="Verdana Pro Light" panose="020B0304030504040204" pitchFamily="34" charset="0"/>
                <a:hlinkClick r:id="rId4">
                  <a:extLst>
                    <a:ext uri="{A12FA001-AC4F-418D-AE19-62706E023703}">
                      <ahyp:hlinkClr xmlns:ahyp="http://schemas.microsoft.com/office/drawing/2018/hyperlinkcolor" val="tx"/>
                    </a:ext>
                  </a:extLst>
                </a:hlinkClick>
              </a:rPr>
              <a:t>guidance on auditing a website</a:t>
            </a:r>
            <a:endParaRPr lang="en-GB" sz="1200" b="0" dirty="0">
              <a:solidFill>
                <a:srgbClr val="554E4E"/>
              </a:solidFill>
              <a:latin typeface="Verdana Pro Light" panose="020B0304030504040204" pitchFamily="34" charset="0"/>
            </a:endParaRPr>
          </a:p>
          <a:p>
            <a:pPr marL="0" lvl="1"/>
            <a:endParaRPr lang="en-GB" sz="1200" b="0" dirty="0">
              <a:solidFill>
                <a:srgbClr val="554E4E"/>
              </a:solidFill>
              <a:latin typeface="Verdana Pro Light" panose="020B0304030504040204" pitchFamily="34" charset="0"/>
            </a:endParaRPr>
          </a:p>
          <a:p>
            <a:pPr marL="0" lvl="1"/>
            <a:r>
              <a:rPr lang="en-GB" sz="2000" b="1" dirty="0">
                <a:solidFill>
                  <a:srgbClr val="554E4E"/>
                </a:solidFill>
                <a:latin typeface="Verdana Pro Light" panose="020B0304030504040204" pitchFamily="34" charset="0"/>
              </a:rPr>
              <a:t>Professional audit – short form</a:t>
            </a:r>
          </a:p>
          <a:p>
            <a:pPr marL="0" lvl="1"/>
            <a:r>
              <a:rPr lang="en-GB" dirty="0" err="1">
                <a:solidFill>
                  <a:srgbClr val="554E4E"/>
                </a:solidFill>
                <a:latin typeface="Verdana Pro Light" panose="020B0304030504040204" pitchFamily="34" charset="0"/>
              </a:rPr>
              <a:t>AbilityNet</a:t>
            </a:r>
            <a:r>
              <a:rPr lang="en-GB" dirty="0">
                <a:solidFill>
                  <a:srgbClr val="554E4E"/>
                </a:solidFill>
                <a:latin typeface="Verdana Pro Light" panose="020B0304030504040204" pitchFamily="34" charset="0"/>
              </a:rPr>
              <a:t> FE/HE digital accessibility bundle</a:t>
            </a:r>
          </a:p>
          <a:p>
            <a:pPr marL="0" lvl="1"/>
            <a:r>
              <a:rPr lang="en-GB" dirty="0">
                <a:solidFill>
                  <a:srgbClr val="554E4E"/>
                </a:solidFill>
                <a:latin typeface="Verdana Pro Light" panose="020B0304030504040204" pitchFamily="34" charset="0"/>
              </a:rPr>
              <a:t>All Able</a:t>
            </a:r>
          </a:p>
          <a:p>
            <a:pPr marL="0" lvl="1"/>
            <a:endParaRPr lang="en-GB" sz="2000" b="1" dirty="0">
              <a:solidFill>
                <a:srgbClr val="554E4E"/>
              </a:solidFill>
              <a:latin typeface="Verdana Pro Light" panose="020B0304030504040204" pitchFamily="34" charset="0"/>
            </a:endParaRPr>
          </a:p>
          <a:p>
            <a:pPr marL="0" lvl="1"/>
            <a:r>
              <a:rPr lang="en-GB" sz="2000" b="1" dirty="0">
                <a:solidFill>
                  <a:srgbClr val="554E4E"/>
                </a:solidFill>
                <a:latin typeface="Verdana Pro Light" panose="020B0304030504040204" pitchFamily="34" charset="0"/>
              </a:rPr>
              <a:t>Professional audit – long form</a:t>
            </a:r>
          </a:p>
          <a:p>
            <a:pPr marL="0" lvl="1"/>
            <a:r>
              <a:rPr lang="en-GB" dirty="0" err="1">
                <a:solidFill>
                  <a:srgbClr val="554E4E"/>
                </a:solidFill>
                <a:latin typeface="Verdana Pro Light" panose="020B0304030504040204" pitchFamily="34" charset="0"/>
              </a:rPr>
              <a:t>AbilityNet</a:t>
            </a:r>
            <a:r>
              <a:rPr lang="en-GB" dirty="0">
                <a:solidFill>
                  <a:srgbClr val="554E4E"/>
                </a:solidFill>
                <a:latin typeface="Verdana Pro Light" panose="020B0304030504040204" pitchFamily="34" charset="0"/>
              </a:rPr>
              <a:t> (and others) deep audit</a:t>
            </a:r>
          </a:p>
          <a:p>
            <a:endParaRPr lang="en-GB" dirty="0"/>
          </a:p>
        </p:txBody>
      </p:sp>
      <p:sp>
        <p:nvSpPr>
          <p:cNvPr id="4" name="Slide Number Placeholder 3"/>
          <p:cNvSpPr>
            <a:spLocks noGrp="1"/>
          </p:cNvSpPr>
          <p:nvPr>
            <p:ph type="sldNum" sz="quarter" idx="5"/>
          </p:nvPr>
        </p:nvSpPr>
        <p:spPr/>
        <p:txBody>
          <a:bodyPr/>
          <a:lstStyle/>
          <a:p>
            <a:fld id="{F9706603-DEED-450C-BF53-4227E6DDAB41}" type="slidenum">
              <a:rPr lang="en-GB" smtClean="0"/>
              <a:t>20</a:t>
            </a:fld>
            <a:endParaRPr lang="en-GB"/>
          </a:p>
        </p:txBody>
      </p:sp>
    </p:spTree>
    <p:extLst>
      <p:ext uri="{BB962C8B-B14F-4D97-AF65-F5344CB8AC3E}">
        <p14:creationId xmlns:p14="http://schemas.microsoft.com/office/powerpoint/2010/main" val="4216806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are late in starting the process of creating an accessibility statement, then try the new Web 2 Access service.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 </a:t>
            </a:r>
            <a:r>
              <a:rPr lang="en-GB" sz="1200" dirty="0">
                <a:solidFill>
                  <a:srgbClr val="554E4E"/>
                </a:solidFill>
                <a:latin typeface="Verdana Pro Light" panose="020B0304030504040204" pitchFamily="34" charset="0"/>
              </a:rPr>
              <a:t>https://web2access.org/reviews/new</a:t>
            </a:r>
          </a:p>
          <a:p>
            <a:endParaRPr lang="en-GB" dirty="0"/>
          </a:p>
        </p:txBody>
      </p:sp>
      <p:sp>
        <p:nvSpPr>
          <p:cNvPr id="4" name="Slide Number Placeholder 3"/>
          <p:cNvSpPr>
            <a:spLocks noGrp="1"/>
          </p:cNvSpPr>
          <p:nvPr>
            <p:ph type="sldNum" sz="quarter" idx="5"/>
          </p:nvPr>
        </p:nvSpPr>
        <p:spPr/>
        <p:txBody>
          <a:bodyPr/>
          <a:lstStyle/>
          <a:p>
            <a:fld id="{F9706603-DEED-450C-BF53-4227E6DDAB41}" type="slidenum">
              <a:rPr lang="en-GB" smtClean="0"/>
              <a:t>21</a:t>
            </a:fld>
            <a:endParaRPr lang="en-GB"/>
          </a:p>
        </p:txBody>
      </p:sp>
    </p:spTree>
    <p:extLst>
      <p:ext uri="{BB962C8B-B14F-4D97-AF65-F5344CB8AC3E}">
        <p14:creationId xmlns:p14="http://schemas.microsoft.com/office/powerpoint/2010/main" val="1639755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turn to the thorny issue of Third Party Content and offer some solutions.</a:t>
            </a:r>
          </a:p>
        </p:txBody>
      </p:sp>
      <p:sp>
        <p:nvSpPr>
          <p:cNvPr id="4" name="Slide Number Placeholder 3"/>
          <p:cNvSpPr>
            <a:spLocks noGrp="1"/>
          </p:cNvSpPr>
          <p:nvPr>
            <p:ph type="sldNum" sz="quarter" idx="5"/>
          </p:nvPr>
        </p:nvSpPr>
        <p:spPr/>
        <p:txBody>
          <a:bodyPr/>
          <a:lstStyle/>
          <a:p>
            <a:fld id="{F9706603-DEED-450C-BF53-4227E6DDAB41}" type="slidenum">
              <a:rPr lang="en-GB" smtClean="0"/>
              <a:t>22</a:t>
            </a:fld>
            <a:endParaRPr lang="en-GB"/>
          </a:p>
        </p:txBody>
      </p:sp>
    </p:spTree>
    <p:extLst>
      <p:ext uri="{BB962C8B-B14F-4D97-AF65-F5344CB8AC3E}">
        <p14:creationId xmlns:p14="http://schemas.microsoft.com/office/powerpoint/2010/main" val="3314374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baseline="0" dirty="0">
                <a:effectLst/>
              </a:rPr>
              <a:t>What are the most challenging aspects about writing an accessibility statement?</a:t>
            </a:r>
          </a:p>
          <a:p>
            <a:r>
              <a:rPr lang="en-GB" sz="1200" b="0" i="0" u="none" strike="noStrike" baseline="0" dirty="0">
                <a:effectLst/>
              </a:rPr>
              <a:t>Doughnut chart data as follows.</a:t>
            </a:r>
          </a:p>
          <a:p>
            <a:r>
              <a:rPr lang="en-GB" sz="1200" b="0" i="0" u="none" strike="noStrike" baseline="0" dirty="0">
                <a:effectLst/>
              </a:rPr>
              <a:t>Addressing third party content, 23 per cent.</a:t>
            </a:r>
          </a:p>
          <a:p>
            <a:r>
              <a:rPr lang="en-GB" sz="1200" b="0" i="0" u="none" strike="noStrike" baseline="0" dirty="0">
                <a:effectLst/>
              </a:rPr>
              <a:t>Assessing and justifying disproportionate burden, 18 per cent.</a:t>
            </a:r>
          </a:p>
          <a:p>
            <a:r>
              <a:rPr lang="en-GB" sz="1200" b="0" i="0" u="none" strike="noStrike" baseline="0" dirty="0">
                <a:effectLst/>
              </a:rPr>
              <a:t>Identifying non-compliant content, 18 per cent.</a:t>
            </a:r>
          </a:p>
          <a:p>
            <a:r>
              <a:rPr lang="en-GB" sz="1200" b="0" i="0" u="none" strike="noStrike" baseline="0" dirty="0">
                <a:effectLst/>
              </a:rPr>
              <a:t>Making the statement user-focused and meaningful, 12 per cent.</a:t>
            </a:r>
          </a:p>
          <a:p>
            <a:r>
              <a:rPr lang="en-GB" sz="1200" b="0" i="0" u="none" strike="noStrike" baseline="0" dirty="0">
                <a:effectLst/>
              </a:rPr>
              <a:t>Writing in plain English about technical matters, 12 per cent.</a:t>
            </a:r>
          </a:p>
          <a:p>
            <a:r>
              <a:rPr lang="en-GB" sz="1200" b="0" i="0" u="none" strike="noStrike" baseline="0" dirty="0">
                <a:effectLst/>
              </a:rPr>
              <a:t>Identifying exceptions, 10 per cent.</a:t>
            </a:r>
          </a:p>
          <a:p>
            <a:r>
              <a:rPr lang="en-GB" sz="1200" b="0" i="0" u="none" strike="noStrike" baseline="0" dirty="0">
                <a:effectLst/>
              </a:rPr>
              <a:t>Colleagues holding different meanings of the term, compliant, 1 per cent.</a:t>
            </a:r>
          </a:p>
          <a:p>
            <a:r>
              <a:rPr lang="en-GB" sz="1200" b="0" i="0" u="none" strike="noStrike" baseline="0" dirty="0">
                <a:effectLst/>
              </a:rPr>
              <a:t>Getting teams responsible to write them, 1 per cent.</a:t>
            </a:r>
          </a:p>
          <a:p>
            <a:r>
              <a:rPr lang="en-GB" sz="1200" b="0" i="0" u="none" strike="noStrike" baseline="0" dirty="0">
                <a:effectLst/>
              </a:rPr>
              <a:t>Identifying scope, 1 per cent.</a:t>
            </a:r>
          </a:p>
          <a:p>
            <a:r>
              <a:rPr lang="en-GB" sz="1200" b="0" i="0" u="none" strike="noStrike" baseline="0" dirty="0">
                <a:effectLst/>
              </a:rPr>
              <a:t>Lack of ownership, 1 per cent.</a:t>
            </a:r>
          </a:p>
          <a:p>
            <a:r>
              <a:rPr lang="en-GB" sz="1200" b="0" i="0" u="none" strike="noStrike" baseline="0" dirty="0">
                <a:effectLst/>
              </a:rPr>
              <a:t>Pulling it together to cover multiple component platforms, 1 per cent.</a:t>
            </a:r>
          </a:p>
          <a:p>
            <a:r>
              <a:rPr lang="en-GB" sz="1200" b="0" i="0" u="none" strike="noStrike" baseline="0" dirty="0">
                <a:effectLst/>
              </a:rPr>
              <a:t>Producing evidence of testing, 1 per cent.</a:t>
            </a:r>
          </a:p>
          <a:p>
            <a:endParaRPr lang="en-GB" dirty="0"/>
          </a:p>
        </p:txBody>
      </p:sp>
      <p:sp>
        <p:nvSpPr>
          <p:cNvPr id="4" name="Slide Number Placeholder 3"/>
          <p:cNvSpPr>
            <a:spLocks noGrp="1"/>
          </p:cNvSpPr>
          <p:nvPr>
            <p:ph type="sldNum" sz="quarter" idx="5"/>
          </p:nvPr>
        </p:nvSpPr>
        <p:spPr/>
        <p:txBody>
          <a:bodyPr/>
          <a:lstStyle/>
          <a:p>
            <a:fld id="{F9706603-DEED-450C-BF53-4227E6DDAB41}" type="slidenum">
              <a:rPr lang="en-GB" smtClean="0"/>
              <a:t>23</a:t>
            </a:fld>
            <a:endParaRPr lang="en-GB"/>
          </a:p>
        </p:txBody>
      </p:sp>
    </p:spTree>
    <p:extLst>
      <p:ext uri="{BB962C8B-B14F-4D97-AF65-F5344CB8AC3E}">
        <p14:creationId xmlns:p14="http://schemas.microsoft.com/office/powerpoint/2010/main" val="21693541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the current priority in meeting the new regulations?</a:t>
            </a:r>
          </a:p>
          <a:p>
            <a:r>
              <a:rPr lang="en-GB" dirty="0"/>
              <a:t>Pie chart data</a:t>
            </a:r>
          </a:p>
          <a:p>
            <a:r>
              <a:rPr lang="en-GB" dirty="0"/>
              <a:t>Writing the accessibility statement, 36 per cent.</a:t>
            </a:r>
          </a:p>
          <a:p>
            <a:r>
              <a:rPr lang="en-GB" dirty="0"/>
              <a:t>Auditing the website to identify issues, 24 per cent.</a:t>
            </a:r>
          </a:p>
          <a:p>
            <a:r>
              <a:rPr lang="en-GB" dirty="0"/>
              <a:t>Remediating Existing Content, 24 per cent.</a:t>
            </a:r>
          </a:p>
          <a:p>
            <a:r>
              <a:rPr lang="en-GB" dirty="0"/>
              <a:t>Raising staff awareness, 4 per cent.</a:t>
            </a:r>
          </a:p>
          <a:p>
            <a:r>
              <a:rPr lang="en-GB" dirty="0"/>
              <a:t>Replacing a particularly old and inaccessible system, 2 per cent.</a:t>
            </a:r>
          </a:p>
          <a:p>
            <a:r>
              <a:rPr lang="en-GB" dirty="0"/>
              <a:t>Stem the flow of inaccessible content, 2 per cent.</a:t>
            </a:r>
          </a:p>
          <a:p>
            <a:r>
              <a:rPr lang="en-GB" dirty="0"/>
              <a:t>Third party and satellite systems, 2 per cent.</a:t>
            </a:r>
          </a:p>
          <a:p>
            <a:r>
              <a:rPr lang="en-GB" dirty="0"/>
              <a:t>Training staff and students, 2 per cent.</a:t>
            </a:r>
          </a:p>
          <a:p>
            <a:r>
              <a:rPr lang="en-GB" dirty="0"/>
              <a:t>Video and audio, 2 per cent.</a:t>
            </a:r>
          </a:p>
          <a:p>
            <a:r>
              <a:rPr lang="en-GB" dirty="0"/>
              <a:t>Gaining governance institution wide, 2 per cent.</a:t>
            </a:r>
          </a:p>
          <a:p>
            <a:endParaRPr lang="en-GB" dirty="0"/>
          </a:p>
        </p:txBody>
      </p:sp>
      <p:sp>
        <p:nvSpPr>
          <p:cNvPr id="4" name="Slide Number Placeholder 3"/>
          <p:cNvSpPr>
            <a:spLocks noGrp="1"/>
          </p:cNvSpPr>
          <p:nvPr>
            <p:ph type="sldNum" sz="quarter" idx="5"/>
          </p:nvPr>
        </p:nvSpPr>
        <p:spPr/>
        <p:txBody>
          <a:bodyPr/>
          <a:lstStyle/>
          <a:p>
            <a:fld id="{F9706603-DEED-450C-BF53-4227E6DDAB41}" type="slidenum">
              <a:rPr lang="en-GB" smtClean="0"/>
              <a:t>24</a:t>
            </a:fld>
            <a:endParaRPr lang="en-GB"/>
          </a:p>
        </p:txBody>
      </p:sp>
    </p:spTree>
    <p:extLst>
      <p:ext uri="{BB962C8B-B14F-4D97-AF65-F5344CB8AC3E}">
        <p14:creationId xmlns:p14="http://schemas.microsoft.com/office/powerpoint/2010/main" val="938185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Close encounters of the third party kind. </a:t>
            </a:r>
          </a:p>
          <a:p>
            <a:endParaRPr lang="en-GB" dirty="0"/>
          </a:p>
          <a:p>
            <a:r>
              <a:rPr lang="en-GB" dirty="0"/>
              <a:t>23 per cent of respondents stated that addressing third party content is a barrier.</a:t>
            </a:r>
          </a:p>
          <a:p>
            <a:r>
              <a:rPr lang="en-GB" dirty="0"/>
              <a:t>2 per cent of respondents stated that addressing third party content is a priority.</a:t>
            </a:r>
          </a:p>
        </p:txBody>
      </p:sp>
      <p:sp>
        <p:nvSpPr>
          <p:cNvPr id="4" name="Slide Number Placeholder 3"/>
          <p:cNvSpPr>
            <a:spLocks noGrp="1"/>
          </p:cNvSpPr>
          <p:nvPr>
            <p:ph type="sldNum" sz="quarter" idx="5"/>
          </p:nvPr>
        </p:nvSpPr>
        <p:spPr/>
        <p:txBody>
          <a:bodyPr/>
          <a:lstStyle/>
          <a:p>
            <a:fld id="{F9706603-DEED-450C-BF53-4227E6DDAB41}" type="slidenum">
              <a:rPr lang="en-GB" smtClean="0"/>
              <a:t>25</a:t>
            </a:fld>
            <a:endParaRPr lang="en-GB"/>
          </a:p>
        </p:txBody>
      </p:sp>
    </p:spTree>
    <p:extLst>
      <p:ext uri="{BB962C8B-B14F-4D97-AF65-F5344CB8AC3E}">
        <p14:creationId xmlns:p14="http://schemas.microsoft.com/office/powerpoint/2010/main" val="24640195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Third party content.</a:t>
            </a:r>
          </a:p>
          <a:p>
            <a:endParaRPr lang="en-GB" dirty="0"/>
          </a:p>
          <a:p>
            <a:r>
              <a:rPr lang="en-GB" sz="3200" dirty="0">
                <a:solidFill>
                  <a:srgbClr val="554E4E"/>
                </a:solidFill>
                <a:latin typeface="Verdana Pro Light" panose="020B0304030504040204" pitchFamily="34" charset="0"/>
              </a:rPr>
              <a:t>Whose responsibility?</a:t>
            </a:r>
          </a:p>
          <a:p>
            <a:r>
              <a:rPr lang="en-GB" sz="3200" dirty="0">
                <a:solidFill>
                  <a:srgbClr val="554E4E"/>
                </a:solidFill>
                <a:latin typeface="Verdana Pro Light" panose="020B0304030504040204" pitchFamily="34" charset="0"/>
              </a:rPr>
              <a:t>Pragmatic approaches:</a:t>
            </a:r>
          </a:p>
          <a:p>
            <a:r>
              <a:rPr lang="en-GB" sz="3200" dirty="0">
                <a:solidFill>
                  <a:srgbClr val="554E4E"/>
                </a:solidFill>
                <a:latin typeface="Verdana Pro Light" panose="020B0304030504040204" pitchFamily="34" charset="0"/>
              </a:rPr>
              <a:t>searchBOX Directory + Finder</a:t>
            </a:r>
          </a:p>
          <a:p>
            <a:r>
              <a:rPr lang="en-GB" sz="3200" dirty="0">
                <a:solidFill>
                  <a:srgbClr val="554E4E"/>
                </a:solidFill>
                <a:latin typeface="Verdana Pro Light" panose="020B0304030504040204" pitchFamily="34" charset="0"/>
              </a:rPr>
              <a:t>Missing/poor statement leads to reduced fee</a:t>
            </a:r>
          </a:p>
          <a:p>
            <a:r>
              <a:rPr lang="en-GB" sz="3200" dirty="0">
                <a:solidFill>
                  <a:srgbClr val="554E4E"/>
                </a:solidFill>
                <a:highlight>
                  <a:srgbClr val="FFFF00"/>
                </a:highlight>
                <a:latin typeface="Verdana Pro Light" panose="020B0304030504040204" pitchFamily="34" charset="0"/>
              </a:rPr>
              <a:t>Boiler plated templates to mix local (e.g. contact/support) and supplier elements. </a:t>
            </a:r>
          </a:p>
          <a:p>
            <a:r>
              <a:rPr lang="en-GB" sz="3200" dirty="0">
                <a:solidFill>
                  <a:srgbClr val="554E4E"/>
                </a:solidFill>
                <a:highlight>
                  <a:srgbClr val="FFFF00"/>
                </a:highlight>
                <a:latin typeface="Verdana Pro Light" panose="020B0304030504040204" pitchFamily="34" charset="0"/>
              </a:rPr>
              <a:t>The searchBOX website is available: </a:t>
            </a:r>
            <a:r>
              <a:rPr lang="en-GB" sz="3200" dirty="0">
                <a:solidFill>
                  <a:srgbClr val="554E4E"/>
                </a:solidFill>
                <a:latin typeface="Verdana Pro Light" panose="020B0304030504040204" pitchFamily="34" charset="0"/>
              </a:rPr>
              <a:t>https://www.textboxdigital.com/searchboxhome</a:t>
            </a:r>
          </a:p>
          <a:p>
            <a:pPr lvl="1"/>
            <a:endParaRPr lang="en-GB" sz="3200" dirty="0">
              <a:solidFill>
                <a:srgbClr val="554E4E"/>
              </a:solidFill>
              <a:highlight>
                <a:srgbClr val="FFFF00"/>
              </a:highlight>
              <a:latin typeface="Verdana Pro Light" panose="020B0304030504040204" pitchFamily="34" charset="0"/>
            </a:endParaRPr>
          </a:p>
          <a:p>
            <a:endParaRPr lang="en-GB" dirty="0"/>
          </a:p>
        </p:txBody>
      </p:sp>
      <p:sp>
        <p:nvSpPr>
          <p:cNvPr id="4" name="Slide Number Placeholder 3"/>
          <p:cNvSpPr>
            <a:spLocks noGrp="1"/>
          </p:cNvSpPr>
          <p:nvPr>
            <p:ph type="sldNum" sz="quarter" idx="5"/>
          </p:nvPr>
        </p:nvSpPr>
        <p:spPr/>
        <p:txBody>
          <a:bodyPr/>
          <a:lstStyle/>
          <a:p>
            <a:fld id="{F9706603-DEED-450C-BF53-4227E6DDAB41}" type="slidenum">
              <a:rPr lang="en-GB" smtClean="0"/>
              <a:t>26</a:t>
            </a:fld>
            <a:endParaRPr lang="en-GB"/>
          </a:p>
        </p:txBody>
      </p:sp>
    </p:spTree>
    <p:extLst>
      <p:ext uri="{BB962C8B-B14F-4D97-AF65-F5344CB8AC3E}">
        <p14:creationId xmlns:p14="http://schemas.microsoft.com/office/powerpoint/2010/main" val="6455873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Announcing searchBOX exchange and searchBOX reach.</a:t>
            </a:r>
          </a:p>
        </p:txBody>
      </p:sp>
      <p:sp>
        <p:nvSpPr>
          <p:cNvPr id="4" name="Slide Number Placeholder 3"/>
          <p:cNvSpPr>
            <a:spLocks noGrp="1"/>
          </p:cNvSpPr>
          <p:nvPr>
            <p:ph type="sldNum" sz="quarter" idx="5"/>
          </p:nvPr>
        </p:nvSpPr>
        <p:spPr/>
        <p:txBody>
          <a:bodyPr/>
          <a:lstStyle/>
          <a:p>
            <a:fld id="{F9706603-DEED-450C-BF53-4227E6DDAB41}" type="slidenum">
              <a:rPr lang="en-GB" smtClean="0"/>
              <a:t>27</a:t>
            </a:fld>
            <a:endParaRPr lang="en-GB"/>
          </a:p>
        </p:txBody>
      </p:sp>
    </p:spTree>
    <p:extLst>
      <p:ext uri="{BB962C8B-B14F-4D97-AF65-F5344CB8AC3E}">
        <p14:creationId xmlns:p14="http://schemas.microsoft.com/office/powerpoint/2010/main" val="3044511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Next, let’s turn to Disproportionate burden.</a:t>
            </a:r>
          </a:p>
        </p:txBody>
      </p:sp>
      <p:sp>
        <p:nvSpPr>
          <p:cNvPr id="4" name="Slide Number Placeholder 3"/>
          <p:cNvSpPr>
            <a:spLocks noGrp="1"/>
          </p:cNvSpPr>
          <p:nvPr>
            <p:ph type="sldNum" sz="quarter" idx="5"/>
          </p:nvPr>
        </p:nvSpPr>
        <p:spPr/>
        <p:txBody>
          <a:bodyPr/>
          <a:lstStyle/>
          <a:p>
            <a:fld id="{F9706603-DEED-450C-BF53-4227E6DDAB41}" type="slidenum">
              <a:rPr lang="en-GB" smtClean="0"/>
              <a:t>28</a:t>
            </a:fld>
            <a:endParaRPr lang="en-GB"/>
          </a:p>
        </p:txBody>
      </p:sp>
    </p:spTree>
    <p:extLst>
      <p:ext uri="{BB962C8B-B14F-4D97-AF65-F5344CB8AC3E}">
        <p14:creationId xmlns:p14="http://schemas.microsoft.com/office/powerpoint/2010/main" val="7452702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Handle with Care</a:t>
            </a:r>
          </a:p>
          <a:p>
            <a:endParaRPr lang="en-GB" dirty="0"/>
          </a:p>
          <a:p>
            <a:r>
              <a:rPr lang="en-US" sz="2400" b="1" dirty="0">
                <a:solidFill>
                  <a:srgbClr val="6A6F66"/>
                </a:solidFill>
                <a:latin typeface="Verdana Pro Light" panose="020B0304030504040204" pitchFamily="34" charset="0"/>
              </a:rPr>
              <a:t>Non-compliant content. </a:t>
            </a:r>
          </a:p>
          <a:p>
            <a:r>
              <a:rPr lang="en-GB" b="0" i="0" dirty="0">
                <a:solidFill>
                  <a:srgbClr val="554E4E"/>
                </a:solidFill>
                <a:effectLst/>
                <a:latin typeface="Verdana Pro Light" panose="020B0304030504040204" pitchFamily="34" charset="0"/>
              </a:rPr>
              <a:t>accessibility problems, WCAG criteria, and plans to address the issue.</a:t>
            </a:r>
          </a:p>
          <a:p>
            <a:pPr marL="342900" indent="-342900">
              <a:buFont typeface="Arial" panose="020B0604020202020204" pitchFamily="34" charset="0"/>
              <a:buChar char="•"/>
            </a:pPr>
            <a:endParaRPr lang="en-US" dirty="0">
              <a:solidFill>
                <a:srgbClr val="6A6F66"/>
              </a:solidFill>
              <a:latin typeface="Verdana Pro Light" panose="020B0304030504040204" pitchFamily="34" charset="0"/>
            </a:endParaRPr>
          </a:p>
          <a:p>
            <a:r>
              <a:rPr lang="en-US" sz="2400" b="1" dirty="0">
                <a:solidFill>
                  <a:srgbClr val="6A6F66"/>
                </a:solidFill>
                <a:latin typeface="Verdana Pro Light" panose="020B0304030504040204" pitchFamily="34" charset="0"/>
              </a:rPr>
              <a:t>Exceptions</a:t>
            </a:r>
            <a:r>
              <a:rPr lang="en-US" b="1" dirty="0">
                <a:solidFill>
                  <a:srgbClr val="6A6F66"/>
                </a:solidFill>
                <a:latin typeface="Verdana Pro Light" panose="020B0304030504040204" pitchFamily="34" charset="0"/>
              </a:rPr>
              <a:t> </a:t>
            </a:r>
          </a:p>
          <a:p>
            <a:r>
              <a:rPr lang="en-US" dirty="0">
                <a:solidFill>
                  <a:srgbClr val="6A6F66"/>
                </a:solidFill>
                <a:latin typeface="Verdana Pro Light" panose="020B0304030504040204" pitchFamily="34" charset="0"/>
              </a:rPr>
              <a:t>Content not within scope.</a:t>
            </a:r>
          </a:p>
          <a:p>
            <a:endParaRPr lang="en-US" dirty="0">
              <a:solidFill>
                <a:srgbClr val="6A6F66"/>
              </a:solidFill>
              <a:latin typeface="Verdana Pro Light" panose="020B0304030504040204" pitchFamily="34" charset="0"/>
            </a:endParaRPr>
          </a:p>
          <a:p>
            <a:r>
              <a:rPr lang="en-US" sz="2400" b="1" dirty="0">
                <a:solidFill>
                  <a:srgbClr val="6A6F66"/>
                </a:solidFill>
                <a:latin typeface="Verdana Pro Light" panose="020B0304030504040204" pitchFamily="34" charset="0"/>
              </a:rPr>
              <a:t>Disproportionate burden.</a:t>
            </a:r>
          </a:p>
          <a:p>
            <a:r>
              <a:rPr lang="en-US" dirty="0">
                <a:solidFill>
                  <a:srgbClr val="6A6F66"/>
                </a:solidFill>
                <a:latin typeface="Verdana Pro Light" panose="020B0304030504040204" pitchFamily="34" charset="0"/>
              </a:rPr>
              <a:t>Accessibility problems that you consider would be a disproportionate burden to fix. </a:t>
            </a:r>
            <a:endParaRPr lang="en-GB" dirty="0"/>
          </a:p>
        </p:txBody>
      </p:sp>
      <p:sp>
        <p:nvSpPr>
          <p:cNvPr id="4" name="Slide Number Placeholder 3"/>
          <p:cNvSpPr>
            <a:spLocks noGrp="1"/>
          </p:cNvSpPr>
          <p:nvPr>
            <p:ph type="sldNum" sz="quarter" idx="5"/>
          </p:nvPr>
        </p:nvSpPr>
        <p:spPr/>
        <p:txBody>
          <a:bodyPr/>
          <a:lstStyle/>
          <a:p>
            <a:fld id="{F9706603-DEED-450C-BF53-4227E6DDAB41}" type="slidenum">
              <a:rPr lang="en-GB" smtClean="0"/>
              <a:t>29</a:t>
            </a:fld>
            <a:endParaRPr lang="en-GB"/>
          </a:p>
        </p:txBody>
      </p:sp>
    </p:spTree>
    <p:extLst>
      <p:ext uri="{BB962C8B-B14F-4D97-AF65-F5344CB8AC3E}">
        <p14:creationId xmlns:p14="http://schemas.microsoft.com/office/powerpoint/2010/main" val="3374974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help prepare the sector for the new regulations, ASPIRE education launched the accessibility statement survey 2020. The survey took the temperature of the sector as we approach the deadline – to measure levels of confidence.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 </a:t>
            </a:r>
            <a:r>
              <a:rPr lang="en-GB" sz="1200" dirty="0">
                <a:solidFill>
                  <a:srgbClr val="0F614F"/>
                </a:solidFill>
                <a:latin typeface="Verdana Pro Light" panose="020B0304030504040204" pitchFamily="34" charset="0"/>
                <a:hlinkClick r:id="rId3">
                  <a:extLst>
                    <a:ext uri="{A12FA001-AC4F-418D-AE19-62706E023703}">
                      <ahyp:hlinkClr xmlns:ahyp="http://schemas.microsoft.com/office/drawing/2018/hyperlinkcolor" val="tx"/>
                    </a:ext>
                  </a:extLst>
                </a:hlinkClick>
              </a:rPr>
              <a:t>textboxdigital.com/aspire-education-survey</a:t>
            </a:r>
            <a:endParaRPr lang="en-GB" sz="1200" dirty="0">
              <a:solidFill>
                <a:srgbClr val="0F614F"/>
              </a:solidFill>
              <a:latin typeface="Verdana Pro Light" panose="020B0304030504040204" pitchFamily="34" charset="0"/>
            </a:endParaRPr>
          </a:p>
          <a:p>
            <a:endParaRPr lang="en-GB" dirty="0"/>
          </a:p>
        </p:txBody>
      </p:sp>
      <p:sp>
        <p:nvSpPr>
          <p:cNvPr id="4" name="Slide Number Placeholder 3"/>
          <p:cNvSpPr>
            <a:spLocks noGrp="1"/>
          </p:cNvSpPr>
          <p:nvPr>
            <p:ph type="sldNum" sz="quarter" idx="5"/>
          </p:nvPr>
        </p:nvSpPr>
        <p:spPr/>
        <p:txBody>
          <a:bodyPr/>
          <a:lstStyle/>
          <a:p>
            <a:fld id="{F9706603-DEED-450C-BF53-4227E6DDAB41}" type="slidenum">
              <a:rPr lang="en-GB" smtClean="0"/>
              <a:t>3</a:t>
            </a:fld>
            <a:endParaRPr lang="en-GB"/>
          </a:p>
        </p:txBody>
      </p:sp>
    </p:spTree>
    <p:extLst>
      <p:ext uri="{BB962C8B-B14F-4D97-AF65-F5344CB8AC3E}">
        <p14:creationId xmlns:p14="http://schemas.microsoft.com/office/powerpoint/2010/main" val="39503812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about the writing and creation of a meaningful statement?</a:t>
            </a:r>
          </a:p>
        </p:txBody>
      </p:sp>
      <p:sp>
        <p:nvSpPr>
          <p:cNvPr id="4" name="Slide Number Placeholder 3"/>
          <p:cNvSpPr>
            <a:spLocks noGrp="1"/>
          </p:cNvSpPr>
          <p:nvPr>
            <p:ph type="sldNum" sz="quarter" idx="5"/>
          </p:nvPr>
        </p:nvSpPr>
        <p:spPr/>
        <p:txBody>
          <a:bodyPr/>
          <a:lstStyle/>
          <a:p>
            <a:fld id="{F9706603-DEED-450C-BF53-4227E6DDAB41}" type="slidenum">
              <a:rPr lang="en-GB" smtClean="0"/>
              <a:t>30</a:t>
            </a:fld>
            <a:endParaRPr lang="en-GB"/>
          </a:p>
        </p:txBody>
      </p:sp>
    </p:spTree>
    <p:extLst>
      <p:ext uri="{BB962C8B-B14F-4D97-AF65-F5344CB8AC3E}">
        <p14:creationId xmlns:p14="http://schemas.microsoft.com/office/powerpoint/2010/main" val="38961451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FACTS model weaves together compliance and usefulness to create a statement that meets user’s needs.</a:t>
            </a:r>
          </a:p>
          <a:p>
            <a:endParaRPr lang="en-GB" dirty="0"/>
          </a:p>
          <a:p>
            <a:pPr algn="l" fontAlgn="base"/>
            <a:r>
              <a:rPr lang="en-US" sz="1200" dirty="0">
                <a:solidFill>
                  <a:srgbClr val="0F614F"/>
                </a:solidFill>
                <a:effectLst/>
                <a:latin typeface="Verdana Pro Light" panose="020B0304030504040204" pitchFamily="34" charset="0"/>
              </a:rPr>
              <a:t>Formative</a:t>
            </a:r>
            <a:r>
              <a:rPr lang="en-US" sz="1200" dirty="0">
                <a:solidFill>
                  <a:srgbClr val="554E4E"/>
                </a:solidFill>
                <a:effectLst/>
                <a:latin typeface="Verdana Pro Light" panose="020B0304030504040204" pitchFamily="34" charset="0"/>
              </a:rPr>
              <a:t>: it makes users smarter at exploiting accessible content.</a:t>
            </a:r>
          </a:p>
          <a:p>
            <a:pPr algn="l" fontAlgn="base"/>
            <a:endParaRPr lang="en-US" sz="800" dirty="0">
              <a:solidFill>
                <a:srgbClr val="000000"/>
              </a:solidFill>
              <a:effectLst/>
              <a:latin typeface="Verdana Pro Light" panose="020B0304030504040204" pitchFamily="34" charset="0"/>
            </a:endParaRPr>
          </a:p>
          <a:p>
            <a:pPr algn="l" fontAlgn="base"/>
            <a:r>
              <a:rPr lang="en-US" sz="1200" dirty="0">
                <a:solidFill>
                  <a:srgbClr val="0F614F"/>
                </a:solidFill>
                <a:effectLst/>
                <a:latin typeface="Verdana Pro Light" panose="020B0304030504040204" pitchFamily="34" charset="0"/>
              </a:rPr>
              <a:t>Actionable</a:t>
            </a:r>
            <a:r>
              <a:rPr lang="en-US" sz="1200" dirty="0">
                <a:solidFill>
                  <a:srgbClr val="554E4E"/>
                </a:solidFill>
                <a:effectLst/>
                <a:latin typeface="Verdana Pro Light" panose="020B0304030504040204" pitchFamily="34" charset="0"/>
              </a:rPr>
              <a:t>: it makes users resilient, helping them deal with inaccessible content.</a:t>
            </a:r>
          </a:p>
          <a:p>
            <a:pPr algn="l" fontAlgn="base"/>
            <a:endParaRPr lang="en-US" sz="800" dirty="0">
              <a:solidFill>
                <a:srgbClr val="000000"/>
              </a:solidFill>
              <a:effectLst/>
              <a:latin typeface="Verdana Pro Light" panose="020B0304030504040204" pitchFamily="34" charset="0"/>
            </a:endParaRPr>
          </a:p>
          <a:p>
            <a:pPr algn="l" fontAlgn="base"/>
            <a:r>
              <a:rPr lang="en-US" sz="1200" dirty="0">
                <a:solidFill>
                  <a:srgbClr val="0F614F"/>
                </a:solidFill>
                <a:effectLst/>
                <a:latin typeface="Verdana Pro Light" panose="020B0304030504040204" pitchFamily="34" charset="0"/>
              </a:rPr>
              <a:t>Compliant</a:t>
            </a:r>
            <a:r>
              <a:rPr lang="en-US" sz="1200" dirty="0">
                <a:solidFill>
                  <a:srgbClr val="554E4E"/>
                </a:solidFill>
                <a:effectLst/>
                <a:latin typeface="Verdana Pro Light" panose="020B0304030504040204" pitchFamily="34" charset="0"/>
              </a:rPr>
              <a:t>: it keeps the </a:t>
            </a:r>
            <a:r>
              <a:rPr lang="en-US" sz="1200" dirty="0" err="1">
                <a:solidFill>
                  <a:srgbClr val="554E4E"/>
                </a:solidFill>
                <a:effectLst/>
                <a:latin typeface="Verdana Pro Light" panose="020B0304030504040204" pitchFamily="34" charset="0"/>
              </a:rPr>
              <a:t>organisation</a:t>
            </a:r>
            <a:r>
              <a:rPr lang="en-US" sz="1200" dirty="0">
                <a:solidFill>
                  <a:srgbClr val="554E4E"/>
                </a:solidFill>
                <a:effectLst/>
                <a:latin typeface="Verdana Pro Light" panose="020B0304030504040204" pitchFamily="34" charset="0"/>
              </a:rPr>
              <a:t> safe by covering the legal requirements.</a:t>
            </a:r>
          </a:p>
          <a:p>
            <a:pPr algn="l" fontAlgn="base"/>
            <a:endParaRPr lang="en-US" sz="800" dirty="0">
              <a:solidFill>
                <a:srgbClr val="000000"/>
              </a:solidFill>
              <a:effectLst/>
              <a:latin typeface="Verdana Pro Light" panose="020B0304030504040204" pitchFamily="34" charset="0"/>
            </a:endParaRPr>
          </a:p>
          <a:p>
            <a:pPr algn="l" fontAlgn="base"/>
            <a:r>
              <a:rPr lang="en-US" sz="1200" dirty="0">
                <a:solidFill>
                  <a:srgbClr val="0F614F"/>
                </a:solidFill>
                <a:effectLst/>
                <a:latin typeface="Verdana Pro Light" panose="020B0304030504040204" pitchFamily="34" charset="0"/>
              </a:rPr>
              <a:t>Transparent</a:t>
            </a:r>
            <a:r>
              <a:rPr lang="en-US" sz="1200" dirty="0">
                <a:solidFill>
                  <a:srgbClr val="554E4E"/>
                </a:solidFill>
                <a:effectLst/>
                <a:latin typeface="Verdana Pro Light" panose="020B0304030504040204" pitchFamily="34" charset="0"/>
              </a:rPr>
              <a:t>: it keeps disabled users on board by being honest and accountable.</a:t>
            </a:r>
          </a:p>
          <a:p>
            <a:pPr algn="l" fontAlgn="base"/>
            <a:endParaRPr lang="en-US" sz="800" dirty="0">
              <a:solidFill>
                <a:srgbClr val="000000"/>
              </a:solidFill>
              <a:effectLst/>
              <a:latin typeface="Verdana Pro Light" panose="020B0304030504040204" pitchFamily="34" charset="0"/>
            </a:endParaRPr>
          </a:p>
          <a:p>
            <a:pPr algn="l" fontAlgn="base"/>
            <a:r>
              <a:rPr lang="en-US" sz="1200" dirty="0">
                <a:solidFill>
                  <a:srgbClr val="0F614F"/>
                </a:solidFill>
                <a:effectLst/>
                <a:latin typeface="Verdana Pro Light" panose="020B0304030504040204" pitchFamily="34" charset="0"/>
              </a:rPr>
              <a:t>Supportive</a:t>
            </a:r>
            <a:r>
              <a:rPr lang="en-US" sz="1200" dirty="0">
                <a:solidFill>
                  <a:srgbClr val="554E4E"/>
                </a:solidFill>
                <a:effectLst/>
                <a:latin typeface="Verdana Pro Light" panose="020B0304030504040204" pitchFamily="34" charset="0"/>
              </a:rPr>
              <a:t>: it makes users confident by clarifying support options.</a:t>
            </a:r>
            <a:endParaRPr lang="en-US" sz="1200" dirty="0">
              <a:solidFill>
                <a:srgbClr val="000000"/>
              </a:solidFill>
              <a:effectLst/>
              <a:latin typeface="Verdana Pro Light" panose="020B0304030504040204" pitchFamily="34" charset="0"/>
            </a:endParaRPr>
          </a:p>
          <a:p>
            <a:endParaRPr lang="en-GB" dirty="0"/>
          </a:p>
        </p:txBody>
      </p:sp>
      <p:sp>
        <p:nvSpPr>
          <p:cNvPr id="4" name="Slide Number Placeholder 3"/>
          <p:cNvSpPr>
            <a:spLocks noGrp="1"/>
          </p:cNvSpPr>
          <p:nvPr>
            <p:ph type="sldNum" sz="quarter" idx="5"/>
          </p:nvPr>
        </p:nvSpPr>
        <p:spPr/>
        <p:txBody>
          <a:bodyPr/>
          <a:lstStyle/>
          <a:p>
            <a:fld id="{F9706603-DEED-450C-BF53-4227E6DDAB41}" type="slidenum">
              <a:rPr lang="en-GB" smtClean="0"/>
              <a:t>31</a:t>
            </a:fld>
            <a:endParaRPr lang="en-GB"/>
          </a:p>
        </p:txBody>
      </p:sp>
    </p:spTree>
    <p:extLst>
      <p:ext uri="{BB962C8B-B14F-4D97-AF65-F5344CB8AC3E}">
        <p14:creationId xmlns:p14="http://schemas.microsoft.com/office/powerpoint/2010/main" val="41167647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Self-assessment activity.</a:t>
            </a:r>
          </a:p>
          <a:p>
            <a:endParaRPr lang="en-GB" dirty="0"/>
          </a:p>
          <a:p>
            <a:r>
              <a:rPr lang="en-US" dirty="0">
                <a:solidFill>
                  <a:srgbClr val="6A6F66"/>
                </a:solidFill>
                <a:latin typeface="Verdana Pro Light" panose="020B0304030504040204" pitchFamily="34" charset="0"/>
              </a:rPr>
              <a:t>Specific or generic?</a:t>
            </a:r>
          </a:p>
          <a:p>
            <a:r>
              <a:rPr lang="en-US" dirty="0">
                <a:solidFill>
                  <a:srgbClr val="6A6F66"/>
                </a:solidFill>
                <a:latin typeface="Verdana Pro Light" panose="020B0304030504040204" pitchFamily="34" charset="0"/>
              </a:rPr>
              <a:t>Plain English or technical?</a:t>
            </a:r>
            <a:br>
              <a:rPr lang="en-US" dirty="0">
                <a:solidFill>
                  <a:srgbClr val="6A6F66"/>
                </a:solidFill>
                <a:latin typeface="Verdana Pro Light" panose="020B0304030504040204" pitchFamily="34" charset="0"/>
              </a:rPr>
            </a:br>
            <a:endParaRPr lang="en-US" dirty="0">
              <a:solidFill>
                <a:srgbClr val="6A6F66"/>
              </a:solidFill>
              <a:latin typeface="Verdana Pro Light" panose="020B0304030504040204" pitchFamily="34" charset="0"/>
            </a:endParaRPr>
          </a:p>
          <a:p>
            <a:r>
              <a:rPr lang="en-US" b="1" dirty="0">
                <a:solidFill>
                  <a:srgbClr val="6A6F66"/>
                </a:solidFill>
                <a:latin typeface="Verdana Pro Light" panose="020B0304030504040204" pitchFamily="34" charset="0"/>
              </a:rPr>
              <a:t>Formative</a:t>
            </a:r>
            <a:r>
              <a:rPr lang="en-US" dirty="0">
                <a:solidFill>
                  <a:srgbClr val="6A6F66"/>
                </a:solidFill>
                <a:latin typeface="Verdana Pro Light" panose="020B0304030504040204" pitchFamily="34" charset="0"/>
              </a:rPr>
              <a:t> or merely factual?</a:t>
            </a:r>
          </a:p>
          <a:p>
            <a:r>
              <a:rPr lang="en-US" b="1" dirty="0">
                <a:solidFill>
                  <a:srgbClr val="6A6F66"/>
                </a:solidFill>
                <a:latin typeface="Verdana Pro Light" panose="020B0304030504040204" pitchFamily="34" charset="0"/>
              </a:rPr>
              <a:t>Actionable</a:t>
            </a:r>
            <a:r>
              <a:rPr lang="en-US" dirty="0">
                <a:solidFill>
                  <a:srgbClr val="6A6F66"/>
                </a:solidFill>
                <a:latin typeface="Verdana Pro Light" panose="020B0304030504040204" pitchFamily="34" charset="0"/>
              </a:rPr>
              <a:t> or merely factual?</a:t>
            </a:r>
          </a:p>
          <a:p>
            <a:r>
              <a:rPr lang="en-US" b="1" dirty="0">
                <a:solidFill>
                  <a:srgbClr val="6A6F66"/>
                </a:solidFill>
                <a:latin typeface="Verdana Pro Light" panose="020B0304030504040204" pitchFamily="34" charset="0"/>
              </a:rPr>
              <a:t>Compliant</a:t>
            </a:r>
            <a:r>
              <a:rPr lang="en-US" dirty="0">
                <a:solidFill>
                  <a:srgbClr val="6A6F66"/>
                </a:solidFill>
                <a:latin typeface="Verdana Pro Light" panose="020B0304030504040204" pitchFamily="34" charset="0"/>
              </a:rPr>
              <a:t> or copied?</a:t>
            </a:r>
          </a:p>
          <a:p>
            <a:r>
              <a:rPr lang="en-US" b="1" dirty="0">
                <a:solidFill>
                  <a:srgbClr val="6A6F66"/>
                </a:solidFill>
                <a:latin typeface="Verdana Pro Light" panose="020B0304030504040204" pitchFamily="34" charset="0"/>
              </a:rPr>
              <a:t>Transparent</a:t>
            </a:r>
            <a:r>
              <a:rPr lang="en-US" dirty="0">
                <a:solidFill>
                  <a:srgbClr val="6A6F66"/>
                </a:solidFill>
                <a:latin typeface="Verdana Pro Light" panose="020B0304030504040204" pitchFamily="34" charset="0"/>
              </a:rPr>
              <a:t> or opaque?</a:t>
            </a:r>
          </a:p>
          <a:p>
            <a:r>
              <a:rPr lang="en-US" b="1" dirty="0">
                <a:solidFill>
                  <a:srgbClr val="6A6F66"/>
                </a:solidFill>
                <a:latin typeface="Verdana Pro Light" panose="020B0304030504040204" pitchFamily="34" charset="0"/>
              </a:rPr>
              <a:t>Supportive</a:t>
            </a:r>
            <a:r>
              <a:rPr lang="en-US" dirty="0">
                <a:solidFill>
                  <a:srgbClr val="6A6F66"/>
                </a:solidFill>
                <a:latin typeface="Verdana Pro Light" panose="020B0304030504040204" pitchFamily="34" charset="0"/>
              </a:rPr>
              <a:t> or minimalist?</a:t>
            </a:r>
            <a:r>
              <a:rPr lang="en-GB" dirty="0" err="1"/>
              <a:t>tivity</a:t>
            </a:r>
            <a:r>
              <a:rPr lang="en-GB" dirty="0"/>
              <a:t>.</a:t>
            </a:r>
          </a:p>
        </p:txBody>
      </p:sp>
      <p:sp>
        <p:nvSpPr>
          <p:cNvPr id="4" name="Slide Number Placeholder 3"/>
          <p:cNvSpPr>
            <a:spLocks noGrp="1"/>
          </p:cNvSpPr>
          <p:nvPr>
            <p:ph type="sldNum" sz="quarter" idx="5"/>
          </p:nvPr>
        </p:nvSpPr>
        <p:spPr/>
        <p:txBody>
          <a:bodyPr/>
          <a:lstStyle/>
          <a:p>
            <a:fld id="{F9706603-DEED-450C-BF53-4227E6DDAB41}" type="slidenum">
              <a:rPr lang="en-GB" smtClean="0"/>
              <a:t>32</a:t>
            </a:fld>
            <a:endParaRPr lang="en-GB"/>
          </a:p>
        </p:txBody>
      </p:sp>
    </p:spTree>
    <p:extLst>
      <p:ext uri="{BB962C8B-B14F-4D97-AF65-F5344CB8AC3E}">
        <p14:creationId xmlns:p14="http://schemas.microsoft.com/office/powerpoint/2010/main" val="25342093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Finally, we’d like to provide you with some information and tools to help you on your journey. A little help from your friends.</a:t>
            </a:r>
          </a:p>
        </p:txBody>
      </p:sp>
      <p:sp>
        <p:nvSpPr>
          <p:cNvPr id="4" name="Slide Number Placeholder 3"/>
          <p:cNvSpPr>
            <a:spLocks noGrp="1"/>
          </p:cNvSpPr>
          <p:nvPr>
            <p:ph type="sldNum" sz="quarter" idx="5"/>
          </p:nvPr>
        </p:nvSpPr>
        <p:spPr/>
        <p:txBody>
          <a:bodyPr/>
          <a:lstStyle/>
          <a:p>
            <a:fld id="{F9706603-DEED-450C-BF53-4227E6DDAB41}" type="slidenum">
              <a:rPr lang="en-GB" smtClean="0"/>
              <a:t>33</a:t>
            </a:fld>
            <a:endParaRPr lang="en-GB"/>
          </a:p>
        </p:txBody>
      </p:sp>
    </p:spTree>
    <p:extLst>
      <p:ext uri="{BB962C8B-B14F-4D97-AF65-F5344CB8AC3E}">
        <p14:creationId xmlns:p14="http://schemas.microsoft.com/office/powerpoint/2010/main" val="7746188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Help Section, Part 1. Advice is available from the following sources recommended in the ASPIRE education survey.</a:t>
            </a:r>
          </a:p>
          <a:p>
            <a:r>
              <a:rPr lang="en-GB" dirty="0"/>
              <a:t>Jisc Community.</a:t>
            </a:r>
          </a:p>
          <a:p>
            <a:r>
              <a:rPr lang="en-GB" dirty="0" err="1"/>
              <a:t>AbilityNet</a:t>
            </a:r>
            <a:endParaRPr lang="en-GB" dirty="0"/>
          </a:p>
          <a:p>
            <a:r>
              <a:rPr lang="en-GB" dirty="0"/>
              <a:t>Government Digital Services.</a:t>
            </a:r>
          </a:p>
          <a:p>
            <a:r>
              <a:rPr lang="en-GB" dirty="0" err="1"/>
              <a:t>Lexdis</a:t>
            </a:r>
            <a:r>
              <a:rPr lang="en-GB" dirty="0"/>
              <a:t> archives.</a:t>
            </a:r>
          </a:p>
          <a:p>
            <a:r>
              <a:rPr lang="en-GB" dirty="0"/>
              <a:t>W, 3, C.</a:t>
            </a:r>
          </a:p>
          <a:p>
            <a:r>
              <a:rPr lang="en-GB" dirty="0"/>
              <a:t>ASPIRE resources.</a:t>
            </a:r>
          </a:p>
        </p:txBody>
      </p:sp>
      <p:sp>
        <p:nvSpPr>
          <p:cNvPr id="4" name="Slide Number Placeholder 3"/>
          <p:cNvSpPr>
            <a:spLocks noGrp="1"/>
          </p:cNvSpPr>
          <p:nvPr>
            <p:ph type="sldNum" sz="quarter" idx="5"/>
          </p:nvPr>
        </p:nvSpPr>
        <p:spPr/>
        <p:txBody>
          <a:bodyPr/>
          <a:lstStyle/>
          <a:p>
            <a:fld id="{F9706603-DEED-450C-BF53-4227E6DDAB41}" type="slidenum">
              <a:rPr lang="en-GB" smtClean="0"/>
              <a:t>34</a:t>
            </a:fld>
            <a:endParaRPr lang="en-GB"/>
          </a:p>
        </p:txBody>
      </p:sp>
    </p:spTree>
    <p:extLst>
      <p:ext uri="{BB962C8B-B14F-4D97-AF65-F5344CB8AC3E}">
        <p14:creationId xmlns:p14="http://schemas.microsoft.com/office/powerpoint/2010/main" val="1971704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0" i="0" u="none" strike="noStrike" baseline="0" dirty="0">
                <a:effectLst/>
              </a:rPr>
              <a:t>Help section, Part 2.</a:t>
            </a:r>
          </a:p>
          <a:p>
            <a:r>
              <a:rPr lang="en-GB" sz="1000" b="0" i="0" u="none" strike="noStrike" baseline="0" dirty="0">
                <a:effectLst/>
              </a:rPr>
              <a:t>We asked the question, What are the most useful tools that you use in testing your website for accessibility? The results were as follows.</a:t>
            </a:r>
          </a:p>
          <a:p>
            <a:endParaRPr lang="en-GB" sz="1000" b="0" i="0" u="none" strike="noStrike" baseline="0" dirty="0">
              <a:effectLst/>
            </a:endParaRPr>
          </a:p>
          <a:p>
            <a:r>
              <a:rPr lang="en-GB" sz="1200" b="0" i="0" u="none" strike="noStrike" dirty="0">
                <a:solidFill>
                  <a:srgbClr val="000000"/>
                </a:solidFill>
                <a:effectLst/>
                <a:latin typeface="Calibri" panose="020F0502020204030204" pitchFamily="34" charset="0"/>
              </a:rPr>
              <a:t>WAVE, 26 per cent.</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Calibri" panose="020F0502020204030204" pitchFamily="34" charset="0"/>
              </a:rPr>
              <a:t>Blackboard Ally, 11 </a:t>
            </a:r>
            <a:r>
              <a:rPr lang="en-GB" sz="1000" b="0" i="0" u="none" strike="noStrike" dirty="0">
                <a:solidFill>
                  <a:srgbClr val="000000"/>
                </a:solidFill>
                <a:effectLst/>
                <a:latin typeface="Calibri" panose="020F0502020204030204" pitchFamily="34" charset="0"/>
              </a:rPr>
              <a:t>per cent.</a:t>
            </a:r>
            <a:endParaRPr lang="en-GB" dirty="0"/>
          </a:p>
          <a:p>
            <a:r>
              <a:rPr lang="en-GB" sz="1200" b="0" i="0" u="none" strike="noStrike" dirty="0" err="1">
                <a:solidFill>
                  <a:srgbClr val="000000"/>
                </a:solidFill>
                <a:effectLst/>
                <a:latin typeface="Calibri" panose="020F0502020204030204" pitchFamily="34" charset="0"/>
              </a:rPr>
              <a:t>SiteImprove</a:t>
            </a:r>
            <a:r>
              <a:rPr lang="en-GB" sz="1200" b="0" i="0" u="none" strike="noStrike" dirty="0">
                <a:solidFill>
                  <a:srgbClr val="000000"/>
                </a:solidFill>
                <a:effectLst/>
                <a:latin typeface="Calibri" panose="020F0502020204030204" pitchFamily="34" charset="0"/>
              </a:rPr>
              <a:t>, 11 per cent.</a:t>
            </a:r>
            <a:endParaRPr lang="en-GB" dirty="0"/>
          </a:p>
          <a:p>
            <a:r>
              <a:rPr lang="en-GB" sz="1200" b="0" i="0" u="none" strike="noStrike" dirty="0">
                <a:solidFill>
                  <a:srgbClr val="000000"/>
                </a:solidFill>
                <a:effectLst/>
                <a:latin typeface="Calibri" panose="020F0502020204030204" pitchFamily="34" charset="0"/>
              </a:rPr>
              <a:t>NVDA, 6 per cent.</a:t>
            </a:r>
            <a:endParaRPr lang="en-GB" dirty="0"/>
          </a:p>
          <a:p>
            <a:r>
              <a:rPr lang="en-GB" sz="1200" b="0" i="0" u="none" strike="noStrike" dirty="0">
                <a:solidFill>
                  <a:srgbClr val="000000"/>
                </a:solidFill>
                <a:effectLst/>
                <a:latin typeface="Calibri" panose="020F0502020204030204" pitchFamily="34" charset="0"/>
              </a:rPr>
              <a:t>AXE, 6 per cent.</a:t>
            </a:r>
            <a:endParaRPr lang="en-GB" dirty="0"/>
          </a:p>
          <a:p>
            <a:r>
              <a:rPr lang="en-GB" sz="1200" b="0" i="0" u="none" strike="noStrike" dirty="0">
                <a:solidFill>
                  <a:srgbClr val="000000"/>
                </a:solidFill>
                <a:effectLst/>
                <a:latin typeface="Calibri" panose="020F0502020204030204" pitchFamily="34" charset="0"/>
              </a:rPr>
              <a:t>Microsoft Accessibility Checker, 6 per cent.</a:t>
            </a:r>
            <a:endParaRPr lang="en-GB" dirty="0"/>
          </a:p>
          <a:p>
            <a:r>
              <a:rPr lang="en-GB" sz="1200" b="0" i="0" u="none" strike="noStrike" dirty="0">
                <a:solidFill>
                  <a:srgbClr val="000000"/>
                </a:solidFill>
                <a:effectLst/>
                <a:latin typeface="Calibri" panose="020F0502020204030204" pitchFamily="34" charset="0"/>
              </a:rPr>
              <a:t>Zoom Text, 6 per cent.</a:t>
            </a:r>
            <a:endParaRPr lang="en-GB" dirty="0"/>
          </a:p>
          <a:p>
            <a:r>
              <a:rPr lang="en-GB" sz="1200" b="0" i="0" u="none" strike="noStrike" dirty="0" err="1">
                <a:solidFill>
                  <a:srgbClr val="000000"/>
                </a:solidFill>
                <a:effectLst/>
                <a:latin typeface="Calibri" panose="020F0502020204030204" pitchFamily="34" charset="0"/>
              </a:rPr>
              <a:t>ChromeVox</a:t>
            </a:r>
            <a:r>
              <a:rPr lang="en-GB" sz="1200" b="0" i="0" u="none" strike="noStrike" dirty="0">
                <a:solidFill>
                  <a:srgbClr val="000000"/>
                </a:solidFill>
                <a:effectLst/>
                <a:latin typeface="Calibri" panose="020F0502020204030204" pitchFamily="34" charset="0"/>
              </a:rPr>
              <a:t>, 3 per cent.</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Calibri" panose="020F0502020204030204" pitchFamily="34" charset="0"/>
              </a:rPr>
              <a:t>Accessibility Insights, </a:t>
            </a:r>
            <a:r>
              <a:rPr lang="en-GB" sz="1000" b="0" i="0" u="none" strike="noStrike" dirty="0">
                <a:solidFill>
                  <a:srgbClr val="000000"/>
                </a:solidFill>
                <a:effectLst/>
                <a:latin typeface="Calibri" panose="020F0502020204030204" pitchFamily="34" charset="0"/>
              </a:rPr>
              <a:t>3 per cent.</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Calibri" panose="020F0502020204030204" pitchFamily="34" charset="0"/>
              </a:rPr>
              <a:t>Chrome Lighthouse, </a:t>
            </a:r>
            <a:r>
              <a:rPr lang="en-GB" sz="1000" b="0" i="0" u="none" strike="noStrike" dirty="0">
                <a:solidFill>
                  <a:srgbClr val="000000"/>
                </a:solidFill>
                <a:effectLst/>
                <a:latin typeface="Calibri" panose="020F0502020204030204" pitchFamily="34" charset="0"/>
              </a:rPr>
              <a:t>3 per cent.</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Calibri" panose="020F0502020204030204" pitchFamily="34" charset="0"/>
              </a:rPr>
              <a:t>Firefox Accessibility, </a:t>
            </a:r>
            <a:r>
              <a:rPr lang="en-GB" sz="1000" b="0" i="0" u="none" strike="noStrike" dirty="0">
                <a:solidFill>
                  <a:srgbClr val="000000"/>
                </a:solidFill>
                <a:effectLst/>
                <a:latin typeface="Calibri" panose="020F0502020204030204" pitchFamily="34" charset="0"/>
              </a:rPr>
              <a:t>3 per cent.</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Calibri" panose="020F0502020204030204" pitchFamily="34" charset="0"/>
              </a:rPr>
              <a:t>JAWS, </a:t>
            </a:r>
            <a:r>
              <a:rPr lang="en-GB" sz="1000" b="0" i="0" u="none" strike="noStrike" dirty="0">
                <a:solidFill>
                  <a:srgbClr val="000000"/>
                </a:solidFill>
                <a:effectLst/>
                <a:latin typeface="Calibri" panose="020F0502020204030204" pitchFamily="34" charset="0"/>
              </a:rPr>
              <a:t>3 per cent.</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Calibri" panose="020F0502020204030204" pitchFamily="34" charset="0"/>
              </a:rPr>
              <a:t>Read and Write Gold, </a:t>
            </a:r>
            <a:r>
              <a:rPr lang="en-GB" sz="1000" b="0" i="0" u="none" strike="noStrike" dirty="0">
                <a:solidFill>
                  <a:srgbClr val="000000"/>
                </a:solidFill>
                <a:effectLst/>
                <a:latin typeface="Calibri" panose="020F0502020204030204" pitchFamily="34" charset="0"/>
              </a:rPr>
              <a:t>3 per cent.</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Calibri" panose="020F0502020204030204" pitchFamily="34" charset="0"/>
              </a:rPr>
              <a:t>Tota11y, </a:t>
            </a:r>
            <a:r>
              <a:rPr lang="en-GB" sz="1000" b="0" i="0" u="none" strike="noStrike" dirty="0">
                <a:solidFill>
                  <a:srgbClr val="000000"/>
                </a:solidFill>
                <a:effectLst/>
                <a:latin typeface="Calibri" panose="020F0502020204030204" pitchFamily="34" charset="0"/>
              </a:rPr>
              <a:t>3 per cent.</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Calibri" panose="020F0502020204030204" pitchFamily="34" charset="0"/>
              </a:rPr>
              <a:t>ANDI, </a:t>
            </a:r>
            <a:r>
              <a:rPr lang="en-GB" sz="1000" b="0" i="0" u="none" strike="noStrike" dirty="0">
                <a:solidFill>
                  <a:srgbClr val="000000"/>
                </a:solidFill>
                <a:effectLst/>
                <a:latin typeface="Calibri" panose="020F0502020204030204" pitchFamily="34" charset="0"/>
              </a:rPr>
              <a:t>3 per cent.</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err="1">
                <a:solidFill>
                  <a:srgbClr val="000000"/>
                </a:solidFill>
                <a:effectLst/>
                <a:latin typeface="Calibri" panose="020F0502020204030204" pitchFamily="34" charset="0"/>
              </a:rPr>
              <a:t>LexDis</a:t>
            </a:r>
            <a:r>
              <a:rPr lang="en-GB" sz="1200" b="0" i="0" u="none" strike="noStrike" dirty="0">
                <a:solidFill>
                  <a:srgbClr val="000000"/>
                </a:solidFill>
                <a:effectLst/>
                <a:latin typeface="Calibri" panose="020F0502020204030204" pitchFamily="34" charset="0"/>
              </a:rPr>
              <a:t> Toolkit, </a:t>
            </a:r>
            <a:r>
              <a:rPr lang="en-GB" sz="1000" b="0" i="0" u="none" strike="noStrike" dirty="0">
                <a:solidFill>
                  <a:srgbClr val="000000"/>
                </a:solidFill>
                <a:effectLst/>
                <a:latin typeface="Calibri" panose="020F0502020204030204" pitchFamily="34" charset="0"/>
              </a:rPr>
              <a:t>3 per cent.</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err="1">
                <a:solidFill>
                  <a:srgbClr val="000000"/>
                </a:solidFill>
                <a:effectLst/>
                <a:latin typeface="Calibri" panose="020F0502020204030204" pitchFamily="34" charset="0"/>
              </a:rPr>
              <a:t>Silktide</a:t>
            </a:r>
            <a:r>
              <a:rPr lang="en-GB" sz="1200" b="0" i="0" u="none" strike="noStrike" dirty="0">
                <a:solidFill>
                  <a:srgbClr val="000000"/>
                </a:solidFill>
                <a:effectLst/>
                <a:latin typeface="Calibri" panose="020F0502020204030204" pitchFamily="34" charset="0"/>
              </a:rPr>
              <a:t>, </a:t>
            </a:r>
            <a:r>
              <a:rPr lang="en-GB" sz="1000" b="0" i="0" u="none" strike="noStrike" dirty="0">
                <a:solidFill>
                  <a:srgbClr val="000000"/>
                </a:solidFill>
                <a:effectLst/>
                <a:latin typeface="Calibri" panose="020F0502020204030204" pitchFamily="34" charset="0"/>
              </a:rPr>
              <a:t>3 per cent.</a:t>
            </a:r>
            <a:endParaRPr lang="en-GB" dirty="0"/>
          </a:p>
        </p:txBody>
      </p:sp>
      <p:sp>
        <p:nvSpPr>
          <p:cNvPr id="4" name="Slide Number Placeholder 3"/>
          <p:cNvSpPr>
            <a:spLocks noGrp="1"/>
          </p:cNvSpPr>
          <p:nvPr>
            <p:ph type="sldNum" sz="quarter" idx="5"/>
          </p:nvPr>
        </p:nvSpPr>
        <p:spPr/>
        <p:txBody>
          <a:bodyPr/>
          <a:lstStyle/>
          <a:p>
            <a:fld id="{F9706603-DEED-450C-BF53-4227E6DDAB41}" type="slidenum">
              <a:rPr lang="en-GB" smtClean="0"/>
              <a:t>35</a:t>
            </a:fld>
            <a:endParaRPr lang="en-GB"/>
          </a:p>
        </p:txBody>
      </p:sp>
    </p:spTree>
    <p:extLst>
      <p:ext uri="{BB962C8B-B14F-4D97-AF65-F5344CB8AC3E}">
        <p14:creationId xmlns:p14="http://schemas.microsoft.com/office/powerpoint/2010/main" val="12128097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Help section, Part 2. Remediation.</a:t>
            </a:r>
          </a:p>
          <a:p>
            <a:endParaRPr lang="en-GB" dirty="0"/>
          </a:p>
          <a:p>
            <a:pPr marL="0" indent="0">
              <a:buNone/>
            </a:pPr>
            <a:r>
              <a:rPr lang="en-GB" dirty="0">
                <a:solidFill>
                  <a:srgbClr val="554E4E"/>
                </a:solidFill>
                <a:latin typeface="Verdana Pro Light" panose="020B0304030504040204" pitchFamily="34" charset="0"/>
              </a:rPr>
              <a:t>Options available for remediating existing content: </a:t>
            </a:r>
          </a:p>
          <a:p>
            <a:pPr marL="0" indent="0">
              <a:buNone/>
            </a:pPr>
            <a:r>
              <a:rPr lang="en-GB" sz="2800" dirty="0" err="1">
                <a:solidFill>
                  <a:srgbClr val="554E4E"/>
                </a:solidFill>
                <a:latin typeface="Verdana Pro Light" panose="020B0304030504040204" pitchFamily="34" charset="0"/>
              </a:rPr>
              <a:t>AbilityNet</a:t>
            </a:r>
            <a:r>
              <a:rPr lang="en-GB" sz="2800" dirty="0">
                <a:solidFill>
                  <a:srgbClr val="554E4E"/>
                </a:solidFill>
                <a:latin typeface="Verdana Pro Light" panose="020B0304030504040204" pitchFamily="34" charset="0"/>
              </a:rPr>
              <a:t>: bespoke support with accessibility improvements and training. </a:t>
            </a:r>
          </a:p>
          <a:p>
            <a:pPr marL="0" indent="0">
              <a:buNone/>
            </a:pPr>
            <a:r>
              <a:rPr lang="en-GB" sz="2800" dirty="0" err="1">
                <a:solidFill>
                  <a:srgbClr val="554E4E"/>
                </a:solidFill>
                <a:latin typeface="Verdana Pro Light" panose="020B0304030504040204" pitchFamily="34" charset="0"/>
              </a:rPr>
              <a:t>codemantra</a:t>
            </a:r>
            <a:r>
              <a:rPr lang="en-GB" sz="2800" dirty="0">
                <a:solidFill>
                  <a:srgbClr val="554E4E"/>
                </a:solidFill>
                <a:latin typeface="Verdana Pro Light" panose="020B0304030504040204" pitchFamily="34" charset="0"/>
              </a:rPr>
              <a:t>: support for bulk transformation of PDFs. </a:t>
            </a:r>
          </a:p>
          <a:p>
            <a:pPr marL="0" indent="0">
              <a:buNone/>
            </a:pPr>
            <a:r>
              <a:rPr lang="en-GB" sz="2800" dirty="0">
                <a:solidFill>
                  <a:srgbClr val="554E4E"/>
                </a:solidFill>
                <a:latin typeface="Verdana Pro Light" panose="020B0304030504040204" pitchFamily="34" charset="0"/>
              </a:rPr>
              <a:t>Brickfield: Support for Moodle accessibility enhancements (Find, Fix, Futureproof). </a:t>
            </a:r>
          </a:p>
          <a:p>
            <a:pPr marL="0" indent="0">
              <a:buNone/>
            </a:pPr>
            <a:r>
              <a:rPr lang="en-GB" sz="2800" dirty="0">
                <a:solidFill>
                  <a:srgbClr val="554E4E"/>
                </a:solidFill>
                <a:latin typeface="Verdana Pro Light" panose="020B0304030504040204" pitchFamily="34" charset="0"/>
              </a:rPr>
              <a:t>Other tools embedded in the sector: Blackboard ALLY + </a:t>
            </a:r>
            <a:r>
              <a:rPr lang="en-GB" sz="2800" dirty="0" err="1">
                <a:solidFill>
                  <a:srgbClr val="554E4E"/>
                </a:solidFill>
                <a:latin typeface="Verdana Pro Light" panose="020B0304030504040204" pitchFamily="34" charset="0"/>
              </a:rPr>
              <a:t>Sensus</a:t>
            </a:r>
            <a:r>
              <a:rPr lang="en-GB" sz="2800" dirty="0">
                <a:solidFill>
                  <a:srgbClr val="554E4E"/>
                </a:solidFill>
                <a:latin typeface="Verdana Pro Light" panose="020B0304030504040204" pitchFamily="34" charset="0"/>
              </a:rPr>
              <a:t> Access.</a:t>
            </a:r>
          </a:p>
          <a:p>
            <a:endParaRPr lang="en-GB" dirty="0"/>
          </a:p>
        </p:txBody>
      </p:sp>
      <p:sp>
        <p:nvSpPr>
          <p:cNvPr id="4" name="Slide Number Placeholder 3"/>
          <p:cNvSpPr>
            <a:spLocks noGrp="1"/>
          </p:cNvSpPr>
          <p:nvPr>
            <p:ph type="sldNum" sz="quarter" idx="5"/>
          </p:nvPr>
        </p:nvSpPr>
        <p:spPr/>
        <p:txBody>
          <a:bodyPr/>
          <a:lstStyle/>
          <a:p>
            <a:fld id="{F9706603-DEED-450C-BF53-4227E6DDAB41}" type="slidenum">
              <a:rPr lang="en-GB" smtClean="0"/>
              <a:t>36</a:t>
            </a:fld>
            <a:endParaRPr lang="en-GB"/>
          </a:p>
        </p:txBody>
      </p:sp>
    </p:spTree>
    <p:extLst>
      <p:ext uri="{BB962C8B-B14F-4D97-AF65-F5344CB8AC3E}">
        <p14:creationId xmlns:p14="http://schemas.microsoft.com/office/powerpoint/2010/main" val="18763280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Help, Part 4. Statement writing.</a:t>
            </a:r>
          </a:p>
          <a:p>
            <a:endParaRPr lang="en-GB" dirty="0"/>
          </a:p>
          <a:p>
            <a:pPr marL="0" indent="0">
              <a:buNone/>
            </a:pPr>
            <a:r>
              <a:rPr lang="en-GB" dirty="0">
                <a:solidFill>
                  <a:srgbClr val="554E4E"/>
                </a:solidFill>
                <a:latin typeface="Verdana Pro Light" panose="020B0304030504040204" pitchFamily="34" charset="0"/>
              </a:rPr>
              <a:t>Consultancy services are available.</a:t>
            </a:r>
          </a:p>
          <a:p>
            <a:pPr marL="0" indent="0">
              <a:buNone/>
            </a:pPr>
            <a:r>
              <a:rPr lang="en-GB" sz="2800" dirty="0">
                <a:solidFill>
                  <a:srgbClr val="554E4E"/>
                </a:solidFill>
                <a:latin typeface="Verdana Pro Light" panose="020B0304030504040204" pitchFamily="34" charset="0"/>
              </a:rPr>
              <a:t>ASPIRE education + All Able writing support.</a:t>
            </a:r>
          </a:p>
          <a:p>
            <a:pPr marL="0" indent="0">
              <a:buNone/>
            </a:pPr>
            <a:r>
              <a:rPr lang="en-GB" sz="2800" dirty="0">
                <a:solidFill>
                  <a:srgbClr val="554E4E"/>
                </a:solidFill>
                <a:latin typeface="Verdana Pro Light" panose="020B0304030504040204" pitchFamily="34" charset="0"/>
              </a:rPr>
              <a:t>ASPIRE education self-assessment tool. </a:t>
            </a:r>
          </a:p>
          <a:p>
            <a:pPr marL="0" indent="0">
              <a:buNone/>
            </a:pPr>
            <a:r>
              <a:rPr lang="en-GB" sz="2800" dirty="0">
                <a:solidFill>
                  <a:srgbClr val="554E4E"/>
                </a:solidFill>
                <a:latin typeface="Verdana Pro Light" panose="020B0304030504040204" pitchFamily="34" charset="0"/>
              </a:rPr>
              <a:t>ASPIRE education review + scoring service. </a:t>
            </a:r>
          </a:p>
          <a:p>
            <a:pPr marL="0" indent="0">
              <a:buNone/>
            </a:pPr>
            <a:r>
              <a:rPr lang="en-GB" sz="2800" dirty="0" err="1">
                <a:solidFill>
                  <a:srgbClr val="554E4E"/>
                </a:solidFill>
                <a:latin typeface="Verdana Pro Light" panose="020B0304030504040204" pitchFamily="34" charset="0"/>
              </a:rPr>
              <a:t>AbilityNet</a:t>
            </a:r>
            <a:r>
              <a:rPr lang="en-GB" sz="2800" dirty="0">
                <a:solidFill>
                  <a:srgbClr val="554E4E"/>
                </a:solidFill>
                <a:latin typeface="Verdana Pro Light" panose="020B0304030504040204" pitchFamily="34" charset="0"/>
              </a:rPr>
              <a:t> accessibility statement mapping service.</a:t>
            </a:r>
          </a:p>
          <a:p>
            <a:endParaRPr lang="en-GB" dirty="0"/>
          </a:p>
        </p:txBody>
      </p:sp>
      <p:sp>
        <p:nvSpPr>
          <p:cNvPr id="4" name="Slide Number Placeholder 3"/>
          <p:cNvSpPr>
            <a:spLocks noGrp="1"/>
          </p:cNvSpPr>
          <p:nvPr>
            <p:ph type="sldNum" sz="quarter" idx="5"/>
          </p:nvPr>
        </p:nvSpPr>
        <p:spPr/>
        <p:txBody>
          <a:bodyPr/>
          <a:lstStyle/>
          <a:p>
            <a:fld id="{F9706603-DEED-450C-BF53-4227E6DDAB41}" type="slidenum">
              <a:rPr lang="en-GB" smtClean="0"/>
              <a:t>37</a:t>
            </a:fld>
            <a:endParaRPr lang="en-GB"/>
          </a:p>
        </p:txBody>
      </p:sp>
    </p:spTree>
    <p:extLst>
      <p:ext uri="{BB962C8B-B14F-4D97-AF65-F5344CB8AC3E}">
        <p14:creationId xmlns:p14="http://schemas.microsoft.com/office/powerpoint/2010/main" val="20867122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554E4E"/>
                </a:solidFill>
                <a:latin typeface="Verdana Pro Light" panose="020B0304030504040204" pitchFamily="34" charset="0"/>
              </a:rPr>
              <a:t>The FACTS framework is open access + available for download.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F614F"/>
                </a:solidFill>
                <a:latin typeface="Verdana Pro Light" panose="020B0304030504040204" pitchFamily="34" charset="0"/>
                <a:hlinkClick r:id="rId3">
                  <a:extLst>
                    <a:ext uri="{A12FA001-AC4F-418D-AE19-62706E023703}">
                      <ahyp:hlinkClr xmlns:ahyp="http://schemas.microsoft.com/office/drawing/2018/hyperlinkcolor" val="tx"/>
                    </a:ext>
                  </a:extLst>
                </a:hlinkClick>
              </a:rPr>
              <a:t>textboxdigital.com/aspire-education-guidelines</a:t>
            </a:r>
            <a:endParaRPr lang="en-GB" sz="1200" dirty="0">
              <a:solidFill>
                <a:srgbClr val="0F614F"/>
              </a:solidFill>
              <a:latin typeface="Verdana Pro Light" panose="020B03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554E4E"/>
              </a:solidFill>
              <a:latin typeface="Verdana Pro Light" panose="020B0304030504040204" pitchFamily="34" charset="0"/>
            </a:endParaRPr>
          </a:p>
          <a:p>
            <a:endParaRPr lang="en-GB" dirty="0"/>
          </a:p>
        </p:txBody>
      </p:sp>
      <p:sp>
        <p:nvSpPr>
          <p:cNvPr id="4" name="Slide Number Placeholder 3"/>
          <p:cNvSpPr>
            <a:spLocks noGrp="1"/>
          </p:cNvSpPr>
          <p:nvPr>
            <p:ph type="sldNum" sz="quarter" idx="5"/>
          </p:nvPr>
        </p:nvSpPr>
        <p:spPr/>
        <p:txBody>
          <a:bodyPr/>
          <a:lstStyle/>
          <a:p>
            <a:fld id="{F9706603-DEED-450C-BF53-4227E6DDAB41}" type="slidenum">
              <a:rPr lang="en-GB" smtClean="0"/>
              <a:t>38</a:t>
            </a:fld>
            <a:endParaRPr lang="en-GB"/>
          </a:p>
        </p:txBody>
      </p:sp>
    </p:spTree>
    <p:extLst>
      <p:ext uri="{BB962C8B-B14F-4D97-AF65-F5344CB8AC3E}">
        <p14:creationId xmlns:p14="http://schemas.microsoft.com/office/powerpoint/2010/main" val="21854819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model accessibility statement for institutions is available here at the All Able: </a:t>
            </a:r>
            <a:r>
              <a:rPr lang="en-GB" sz="1200" dirty="0">
                <a:solidFill>
                  <a:srgbClr val="0F614F"/>
                </a:solidFill>
                <a:latin typeface="Verdana Pro Light" panose="020B0304030504040204" pitchFamily="34" charset="0"/>
                <a:hlinkClick r:id="rId3">
                  <a:extLst>
                    <a:ext uri="{A12FA001-AC4F-418D-AE19-62706E023703}">
                      <ahyp:hlinkClr xmlns:ahyp="http://schemas.microsoft.com/office/drawing/2018/hyperlinkcolor" val="tx"/>
                    </a:ext>
                  </a:extLst>
                </a:hlinkClick>
              </a:rPr>
              <a:t>allable.co.uk/research/aspire-education-model-statement</a:t>
            </a:r>
            <a:endParaRPr lang="en-GB" sz="1200" dirty="0">
              <a:solidFill>
                <a:srgbClr val="0F614F"/>
              </a:solidFill>
              <a:latin typeface="Verdana Pro Light" panose="020B0304030504040204" pitchFamily="34" charset="0"/>
            </a:endParaRPr>
          </a:p>
          <a:p>
            <a:r>
              <a:rPr lang="en-GB" dirty="0"/>
              <a:t>Or </a:t>
            </a:r>
            <a:r>
              <a:rPr lang="en-GB" sz="1200" dirty="0">
                <a:solidFill>
                  <a:srgbClr val="0F614F"/>
                </a:solidFill>
                <a:latin typeface="Verdana Pro Light" panose="020B0304030504040204" pitchFamily="34" charset="0"/>
                <a:hlinkClick r:id="rId4"/>
              </a:rPr>
              <a:t>Education and Training foundation Accessibility Statement</a:t>
            </a:r>
            <a:endParaRPr lang="en-GB" dirty="0"/>
          </a:p>
        </p:txBody>
      </p:sp>
      <p:sp>
        <p:nvSpPr>
          <p:cNvPr id="4" name="Slide Number Placeholder 3"/>
          <p:cNvSpPr>
            <a:spLocks noGrp="1"/>
          </p:cNvSpPr>
          <p:nvPr>
            <p:ph type="sldNum" sz="quarter" idx="5"/>
          </p:nvPr>
        </p:nvSpPr>
        <p:spPr/>
        <p:txBody>
          <a:bodyPr/>
          <a:lstStyle/>
          <a:p>
            <a:fld id="{F9706603-DEED-450C-BF53-4227E6DDAB41}" type="slidenum">
              <a:rPr lang="en-GB" smtClean="0"/>
              <a:t>39</a:t>
            </a:fld>
            <a:endParaRPr lang="en-GB"/>
          </a:p>
        </p:txBody>
      </p:sp>
    </p:spTree>
    <p:extLst>
      <p:ext uri="{BB962C8B-B14F-4D97-AF65-F5344CB8AC3E}">
        <p14:creationId xmlns:p14="http://schemas.microsoft.com/office/powerpoint/2010/main" val="2632633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lumMod val="65000"/>
                    <a:lumOff val="35000"/>
                  </a:prstClr>
                </a:solidFill>
                <a:latin typeface="+mn-lt"/>
                <a:ea typeface="+mn-ea"/>
                <a:cs typeface="+mn-cs"/>
              </a:rPr>
              <a:t>The overarching question we posed was: How ready is your institution for the launch of the new Public Sector Bodies Accessibility Regulations on 23 September?</a:t>
            </a:r>
          </a:p>
          <a:p>
            <a:endParaRPr lang="en-GB" dirty="0"/>
          </a:p>
        </p:txBody>
      </p:sp>
      <p:sp>
        <p:nvSpPr>
          <p:cNvPr id="4" name="Slide Number Placeholder 3"/>
          <p:cNvSpPr>
            <a:spLocks noGrp="1"/>
          </p:cNvSpPr>
          <p:nvPr>
            <p:ph type="sldNum" sz="quarter" idx="5"/>
          </p:nvPr>
        </p:nvSpPr>
        <p:spPr/>
        <p:txBody>
          <a:bodyPr/>
          <a:lstStyle/>
          <a:p>
            <a:fld id="{F9706603-DEED-450C-BF53-4227E6DDAB41}" type="slidenum">
              <a:rPr lang="en-GB" smtClean="0"/>
              <a:t>4</a:t>
            </a:fld>
            <a:endParaRPr lang="en-GB"/>
          </a:p>
        </p:txBody>
      </p:sp>
    </p:spTree>
    <p:extLst>
      <p:ext uri="{BB962C8B-B14F-4D97-AF65-F5344CB8AC3E}">
        <p14:creationId xmlns:p14="http://schemas.microsoft.com/office/powerpoint/2010/main" val="5885689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hope we have provided you with some ideas to help you create compliant and user-focused accessibility statements. There are a wide selection of tools and sources of support and advice available.</a:t>
            </a:r>
          </a:p>
        </p:txBody>
      </p:sp>
      <p:sp>
        <p:nvSpPr>
          <p:cNvPr id="4" name="Slide Number Placeholder 3"/>
          <p:cNvSpPr>
            <a:spLocks noGrp="1"/>
          </p:cNvSpPr>
          <p:nvPr>
            <p:ph type="sldNum" sz="quarter" idx="5"/>
          </p:nvPr>
        </p:nvSpPr>
        <p:spPr/>
        <p:txBody>
          <a:bodyPr/>
          <a:lstStyle/>
          <a:p>
            <a:fld id="{F9706603-DEED-450C-BF53-4227E6DDAB41}" type="slidenum">
              <a:rPr lang="en-GB" smtClean="0"/>
              <a:t>40</a:t>
            </a:fld>
            <a:endParaRPr lang="en-GB"/>
          </a:p>
        </p:txBody>
      </p:sp>
    </p:spTree>
    <p:extLst>
      <p:ext uri="{BB962C8B-B14F-4D97-AF65-F5344CB8AC3E}">
        <p14:creationId xmlns:p14="http://schemas.microsoft.com/office/powerpoint/2010/main" val="24166081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 come to an end, we’d like to return to the question, </a:t>
            </a:r>
            <a:r>
              <a:rPr lang="en-US" sz="1200" dirty="0">
                <a:solidFill>
                  <a:srgbClr val="554E4E"/>
                </a:solidFill>
                <a:latin typeface="Verdana Pro Light" panose="020B0304030504040204" pitchFamily="34" charset="0"/>
              </a:rPr>
              <a:t>What is current priority in meeting the new regulations? The top 3 answers were as follows.</a:t>
            </a:r>
          </a:p>
          <a:p>
            <a:r>
              <a:rPr lang="en-US" sz="1200" dirty="0">
                <a:solidFill>
                  <a:srgbClr val="554E4E"/>
                </a:solidFill>
                <a:latin typeface="Verdana Pro Light" panose="020B0304030504040204" pitchFamily="34" charset="0"/>
              </a:rPr>
              <a:t>Writing the accessibility statement, 36 per cent.</a:t>
            </a:r>
          </a:p>
          <a:p>
            <a:r>
              <a:rPr lang="en-US" sz="1200" dirty="0">
                <a:solidFill>
                  <a:srgbClr val="554E4E"/>
                </a:solidFill>
                <a:latin typeface="Verdana Pro Light" panose="020B0304030504040204" pitchFamily="34" charset="0"/>
              </a:rPr>
              <a:t>Auditing the website to identify issues, 24 per cent.</a:t>
            </a:r>
          </a:p>
          <a:p>
            <a:r>
              <a:rPr lang="en-US" sz="1200" dirty="0">
                <a:solidFill>
                  <a:srgbClr val="554E4E"/>
                </a:solidFill>
                <a:latin typeface="Verdana Pro Light" panose="020B0304030504040204" pitchFamily="34" charset="0"/>
              </a:rPr>
              <a:t>Remediating existing content, 24 per cent.</a:t>
            </a:r>
          </a:p>
          <a:p>
            <a:r>
              <a:rPr lang="en-US" sz="1200" dirty="0">
                <a:solidFill>
                  <a:srgbClr val="554E4E"/>
                </a:solidFill>
                <a:latin typeface="Verdana Pro Light" panose="020B0304030504040204" pitchFamily="34" charset="0"/>
              </a:rPr>
              <a:t>We would like to address these in more depth and provide you with some expert advice.</a:t>
            </a:r>
            <a:endParaRPr lang="en-GB" dirty="0"/>
          </a:p>
        </p:txBody>
      </p:sp>
      <p:sp>
        <p:nvSpPr>
          <p:cNvPr id="4" name="Slide Number Placeholder 3"/>
          <p:cNvSpPr>
            <a:spLocks noGrp="1"/>
          </p:cNvSpPr>
          <p:nvPr>
            <p:ph type="sldNum" sz="quarter" idx="5"/>
          </p:nvPr>
        </p:nvSpPr>
        <p:spPr/>
        <p:txBody>
          <a:bodyPr/>
          <a:lstStyle/>
          <a:p>
            <a:fld id="{F9706603-DEED-450C-BF53-4227E6DDAB41}" type="slidenum">
              <a:rPr lang="en-GB" smtClean="0"/>
              <a:t>41</a:t>
            </a:fld>
            <a:endParaRPr lang="en-GB"/>
          </a:p>
        </p:txBody>
      </p:sp>
    </p:spTree>
    <p:extLst>
      <p:ext uri="{BB962C8B-B14F-4D97-AF65-F5344CB8AC3E}">
        <p14:creationId xmlns:p14="http://schemas.microsoft.com/office/powerpoint/2010/main" val="4135882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that end, we are providing an encore to today’s session.</a:t>
            </a:r>
          </a:p>
        </p:txBody>
      </p:sp>
      <p:sp>
        <p:nvSpPr>
          <p:cNvPr id="4" name="Slide Number Placeholder 3"/>
          <p:cNvSpPr>
            <a:spLocks noGrp="1"/>
          </p:cNvSpPr>
          <p:nvPr>
            <p:ph type="sldNum" sz="quarter" idx="5"/>
          </p:nvPr>
        </p:nvSpPr>
        <p:spPr/>
        <p:txBody>
          <a:bodyPr/>
          <a:lstStyle/>
          <a:p>
            <a:fld id="{F9706603-DEED-450C-BF53-4227E6DDAB41}" type="slidenum">
              <a:rPr lang="en-GB" smtClean="0"/>
              <a:t>42</a:t>
            </a:fld>
            <a:endParaRPr lang="en-GB"/>
          </a:p>
        </p:txBody>
      </p:sp>
    </p:spTree>
    <p:extLst>
      <p:ext uri="{BB962C8B-B14F-4D97-AF65-F5344CB8AC3E}">
        <p14:creationId xmlns:p14="http://schemas.microsoft.com/office/powerpoint/2010/main" val="2339776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Join us on 18 September to hear from 4 expert vendors: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Abilitynet</a:t>
            </a:r>
            <a:r>
              <a:rPr lang="en-GB" dirty="0"/>
              <a:t>: </a:t>
            </a:r>
            <a:r>
              <a:rPr lang="en-GB" sz="1200" dirty="0">
                <a:solidFill>
                  <a:srgbClr val="554E4E"/>
                </a:solidFill>
                <a:effectLst/>
                <a:latin typeface="Verdana Pro Light" panose="020B0304030504040204" pitchFamily="34" charset="0"/>
                <a:ea typeface="Times New Roman" panose="02020603050405020304" pitchFamily="18" charset="0"/>
              </a:rPr>
              <a:t>Exploring the Accessibility Maturity model + the Digital Inclusion bundle with Amy Low.</a:t>
            </a:r>
            <a:endParaRPr lang="en-GB" sz="1200" dirty="0">
              <a:solidFill>
                <a:srgbClr val="554E4E"/>
              </a:solidFill>
              <a:latin typeface="Verdana Pro Light" panose="020B03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All Able: </a:t>
            </a:r>
            <a:r>
              <a:rPr lang="en-GB" sz="1200" dirty="0">
                <a:solidFill>
                  <a:srgbClr val="554E4E"/>
                </a:solidFill>
                <a:effectLst/>
                <a:latin typeface="Verdana Pro Light" panose="020B0304030504040204" pitchFamily="34" charset="0"/>
                <a:ea typeface="Times New Roman" panose="02020603050405020304" pitchFamily="18" charset="0"/>
              </a:rPr>
              <a:t>Accessibility statement audits and support with Ben Watson + George Rhodes.</a:t>
            </a:r>
            <a:endParaRPr lang="en-GB" sz="1200" dirty="0">
              <a:solidFill>
                <a:srgbClr val="554E4E"/>
              </a:solidFill>
              <a:latin typeface="Verdana Pro Light" panose="020B03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Brickfield: </a:t>
            </a:r>
            <a:r>
              <a:rPr lang="en-GB" sz="1200" dirty="0">
                <a:solidFill>
                  <a:srgbClr val="554E4E"/>
                </a:solidFill>
                <a:effectLst/>
                <a:latin typeface="Verdana Pro Light" panose="020B0304030504040204" pitchFamily="34" charset="0"/>
                <a:ea typeface="Times New Roman" panose="02020603050405020304" pitchFamily="18" charset="0"/>
              </a:rPr>
              <a:t>Moodle accessibility plugin – Find, Fix and Futureproof with Gavin Hendrick.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solidFill>
                  <a:srgbClr val="554E4E"/>
                </a:solidFill>
                <a:effectLst/>
                <a:latin typeface="Verdana Pro Light" panose="020B0304030504040204" pitchFamily="34" charset="0"/>
              </a:rPr>
              <a:t>codemantra</a:t>
            </a:r>
            <a:r>
              <a:rPr lang="en-GB" sz="1200" dirty="0">
                <a:solidFill>
                  <a:srgbClr val="554E4E"/>
                </a:solidFill>
                <a:effectLst/>
                <a:latin typeface="Verdana Pro Light" panose="020B0304030504040204" pitchFamily="34" charset="0"/>
              </a:rPr>
              <a:t>: </a:t>
            </a:r>
            <a:r>
              <a:rPr lang="en-GB" sz="1200" dirty="0">
                <a:solidFill>
                  <a:srgbClr val="554E4E"/>
                </a:solidFill>
                <a:effectLst/>
                <a:latin typeface="Verdana Pro Light" panose="020B0304030504040204" pitchFamily="34" charset="0"/>
                <a:ea typeface="Times New Roman" panose="02020603050405020304" pitchFamily="18" charset="0"/>
              </a:rPr>
              <a:t>PDF bulk auditing and bulk conversion with Mark McCallum + Ian Smith.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554E4E"/>
              </a:solidFill>
              <a:effectLst/>
              <a:latin typeface="Verdana Pro Light" panose="020B03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554E4E"/>
                </a:solidFill>
                <a:effectLst/>
                <a:latin typeface="Verdana Pro Light" panose="020B0304030504040204" pitchFamily="34" charset="0"/>
              </a:rPr>
              <a:t>Registration link: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554E4E"/>
                </a:solidFill>
                <a:effectLst/>
                <a:latin typeface="Verdana Pro Light" panose="020B0304030504040204" pitchFamily="34" charset="0"/>
              </a:rPr>
              <a:t>https://www.eventbrite.co.uk/e/accessibility-answered-addressing-your-accessibility-questions-tickets-120262397067</a:t>
            </a:r>
            <a:endParaRPr lang="en-GB" sz="1200" dirty="0">
              <a:solidFill>
                <a:srgbClr val="554E4E"/>
              </a:solidFill>
              <a:latin typeface="Verdana Pro Light" panose="020B0304030504040204" pitchFamily="34" charset="0"/>
            </a:endParaRPr>
          </a:p>
          <a:p>
            <a:endParaRPr lang="en-GB" dirty="0"/>
          </a:p>
        </p:txBody>
      </p:sp>
      <p:sp>
        <p:nvSpPr>
          <p:cNvPr id="4" name="Slide Number Placeholder 3"/>
          <p:cNvSpPr>
            <a:spLocks noGrp="1"/>
          </p:cNvSpPr>
          <p:nvPr>
            <p:ph type="sldNum" sz="quarter" idx="5"/>
          </p:nvPr>
        </p:nvSpPr>
        <p:spPr/>
        <p:txBody>
          <a:bodyPr/>
          <a:lstStyle/>
          <a:p>
            <a:fld id="{F9706603-DEED-450C-BF53-4227E6DDAB41}" type="slidenum">
              <a:rPr lang="en-GB" smtClean="0"/>
              <a:t>43</a:t>
            </a:fld>
            <a:endParaRPr lang="en-GB"/>
          </a:p>
        </p:txBody>
      </p:sp>
    </p:spTree>
    <p:extLst>
      <p:ext uri="{BB962C8B-B14F-4D97-AF65-F5344CB8AC3E}">
        <p14:creationId xmlns:p14="http://schemas.microsoft.com/office/powerpoint/2010/main" val="13894388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Questions and contact details.</a:t>
            </a:r>
          </a:p>
        </p:txBody>
      </p:sp>
      <p:sp>
        <p:nvSpPr>
          <p:cNvPr id="4" name="Slide Number Placeholder 3"/>
          <p:cNvSpPr>
            <a:spLocks noGrp="1"/>
          </p:cNvSpPr>
          <p:nvPr>
            <p:ph type="sldNum" sz="quarter" idx="5"/>
          </p:nvPr>
        </p:nvSpPr>
        <p:spPr/>
        <p:txBody>
          <a:bodyPr/>
          <a:lstStyle/>
          <a:p>
            <a:fld id="{F9706603-DEED-450C-BF53-4227E6DDAB41}" type="slidenum">
              <a:rPr lang="en-GB" smtClean="0"/>
              <a:t>44</a:t>
            </a:fld>
            <a:endParaRPr lang="en-GB"/>
          </a:p>
        </p:txBody>
      </p:sp>
    </p:spTree>
    <p:extLst>
      <p:ext uri="{BB962C8B-B14F-4D97-AF65-F5344CB8AC3E}">
        <p14:creationId xmlns:p14="http://schemas.microsoft.com/office/powerpoint/2010/main" val="2371416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How confident are you that your accessibility statement(s) is compliant with the Government Digital Services accessibility statement requirements? Out of 10.</a:t>
            </a:r>
            <a:endParaRPr lang="en-GB" dirty="0"/>
          </a:p>
          <a:p>
            <a:r>
              <a:rPr lang="en-US" sz="1200" dirty="0"/>
              <a:t>Score of 1 received 3.33 per cent.</a:t>
            </a:r>
          </a:p>
          <a:p>
            <a:r>
              <a:rPr lang="en-US" sz="1200" dirty="0"/>
              <a:t>Score of 2 received 0 per cent.</a:t>
            </a:r>
          </a:p>
          <a:p>
            <a:r>
              <a:rPr lang="en-US" sz="1200" dirty="0"/>
              <a:t>Score of 3 received 6.67 per cent.</a:t>
            </a:r>
          </a:p>
          <a:p>
            <a:r>
              <a:rPr lang="en-US" sz="1200" dirty="0"/>
              <a:t>Score of 4 received 0 per cent.</a:t>
            </a:r>
          </a:p>
          <a:p>
            <a:r>
              <a:rPr lang="en-US" sz="1200" dirty="0"/>
              <a:t>Score of 5 received 20 per cent.</a:t>
            </a:r>
          </a:p>
          <a:p>
            <a:r>
              <a:rPr lang="en-US" sz="1200" dirty="0"/>
              <a:t>Score of 6 received 13.33 per cent.</a:t>
            </a:r>
          </a:p>
          <a:p>
            <a:r>
              <a:rPr lang="en-US" sz="1200" dirty="0"/>
              <a:t>Score of 7 received 16.67 per cent.</a:t>
            </a:r>
          </a:p>
          <a:p>
            <a:r>
              <a:rPr lang="en-US" sz="1200" dirty="0"/>
              <a:t>Score of 8 received 26.67 per cent.</a:t>
            </a:r>
          </a:p>
          <a:p>
            <a:r>
              <a:rPr lang="en-US" sz="1200" dirty="0"/>
              <a:t>Score of 9 received 10.00 per cent.</a:t>
            </a:r>
          </a:p>
          <a:p>
            <a:r>
              <a:rPr lang="en-US" sz="1200" dirty="0"/>
              <a:t>Score of 10 received 3.33 per cent.</a:t>
            </a:r>
          </a:p>
          <a:p>
            <a:endParaRPr lang="en-GB" dirty="0"/>
          </a:p>
        </p:txBody>
      </p:sp>
      <p:sp>
        <p:nvSpPr>
          <p:cNvPr id="4" name="Slide Number Placeholder 3"/>
          <p:cNvSpPr>
            <a:spLocks noGrp="1"/>
          </p:cNvSpPr>
          <p:nvPr>
            <p:ph type="sldNum" sz="quarter" idx="5"/>
          </p:nvPr>
        </p:nvSpPr>
        <p:spPr/>
        <p:txBody>
          <a:bodyPr/>
          <a:lstStyle/>
          <a:p>
            <a:fld id="{F9706603-DEED-450C-BF53-4227E6DDAB41}" type="slidenum">
              <a:rPr lang="en-GB" smtClean="0"/>
              <a:t>5</a:t>
            </a:fld>
            <a:endParaRPr lang="en-GB"/>
          </a:p>
        </p:txBody>
      </p:sp>
    </p:spTree>
    <p:extLst>
      <p:ext uri="{BB962C8B-B14F-4D97-AF65-F5344CB8AC3E}">
        <p14:creationId xmlns:p14="http://schemas.microsoft.com/office/powerpoint/2010/main" val="3276740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How confident are you that your accessibility statement is genuinely useful to disabled students? Out of 10.</a:t>
            </a:r>
          </a:p>
          <a:p>
            <a:r>
              <a:rPr lang="en-US" sz="1200" dirty="0"/>
              <a:t>Score of 1 received 6.67 per cent.</a:t>
            </a:r>
          </a:p>
          <a:p>
            <a:r>
              <a:rPr lang="en-US" sz="1200" dirty="0"/>
              <a:t>Score of 2 received 6.67 per cent.</a:t>
            </a:r>
          </a:p>
          <a:p>
            <a:r>
              <a:rPr lang="en-US" sz="1200" dirty="0"/>
              <a:t>Score of 3 received 3.33 per cent.</a:t>
            </a:r>
          </a:p>
          <a:p>
            <a:r>
              <a:rPr lang="en-US" sz="1200" dirty="0"/>
              <a:t>Score of 4 received 6.67 per cent.</a:t>
            </a:r>
          </a:p>
          <a:p>
            <a:r>
              <a:rPr lang="en-US" sz="1200" dirty="0"/>
              <a:t>Score of 5 received 23.33 per cent.</a:t>
            </a:r>
          </a:p>
          <a:p>
            <a:r>
              <a:rPr lang="en-US" sz="1200" dirty="0"/>
              <a:t>Score of 6 received 23.33 per cent.</a:t>
            </a:r>
          </a:p>
          <a:p>
            <a:r>
              <a:rPr lang="en-US" sz="1200" dirty="0"/>
              <a:t>Score of 7 received 23.33 per cent.</a:t>
            </a:r>
          </a:p>
          <a:p>
            <a:r>
              <a:rPr lang="en-US" sz="1200" dirty="0"/>
              <a:t>Score of 8 received 3.33 per cent.</a:t>
            </a:r>
          </a:p>
          <a:p>
            <a:r>
              <a:rPr lang="en-US" sz="1200" dirty="0"/>
              <a:t>Score of 9 received 3.33 per cent.</a:t>
            </a:r>
          </a:p>
          <a:p>
            <a:r>
              <a:rPr lang="en-US" sz="1200" dirty="0"/>
              <a:t>No scores for 10.</a:t>
            </a:r>
          </a:p>
          <a:p>
            <a:endParaRPr lang="en-GB" dirty="0"/>
          </a:p>
        </p:txBody>
      </p:sp>
      <p:sp>
        <p:nvSpPr>
          <p:cNvPr id="4" name="Slide Number Placeholder 3"/>
          <p:cNvSpPr>
            <a:spLocks noGrp="1"/>
          </p:cNvSpPr>
          <p:nvPr>
            <p:ph type="sldNum" sz="quarter" idx="5"/>
          </p:nvPr>
        </p:nvSpPr>
        <p:spPr/>
        <p:txBody>
          <a:bodyPr/>
          <a:lstStyle/>
          <a:p>
            <a:fld id="{F9706603-DEED-450C-BF53-4227E6DDAB41}" type="slidenum">
              <a:rPr lang="en-GB" smtClean="0"/>
              <a:t>6</a:t>
            </a:fld>
            <a:endParaRPr lang="en-GB"/>
          </a:p>
        </p:txBody>
      </p:sp>
    </p:spTree>
    <p:extLst>
      <p:ext uri="{BB962C8B-B14F-4D97-AF65-F5344CB8AC3E}">
        <p14:creationId xmlns:p14="http://schemas.microsoft.com/office/powerpoint/2010/main" val="4157989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Compliance score, 6.57. </a:t>
            </a:r>
            <a:r>
              <a:rPr lang="en-US" dirty="0"/>
              <a:t>A lack of confidence in the compliance of the institutional accessibility statement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Usefulness score, 5.33. </a:t>
            </a:r>
            <a:r>
              <a:rPr lang="en-GB" sz="1200" dirty="0">
                <a:solidFill>
                  <a:srgbClr val="554E4E"/>
                </a:solidFill>
                <a:latin typeface="Verdana Pro Light" panose="020B0304030504040204" pitchFamily="34" charset="0"/>
              </a:rPr>
              <a:t>A sense of doubt in the usefulness of the institutional accessibility statement</a:t>
            </a:r>
          </a:p>
          <a:p>
            <a:endParaRPr lang="en-GB" dirty="0"/>
          </a:p>
        </p:txBody>
      </p:sp>
      <p:sp>
        <p:nvSpPr>
          <p:cNvPr id="4" name="Slide Number Placeholder 3"/>
          <p:cNvSpPr>
            <a:spLocks noGrp="1"/>
          </p:cNvSpPr>
          <p:nvPr>
            <p:ph type="sldNum" sz="quarter" idx="5"/>
          </p:nvPr>
        </p:nvSpPr>
        <p:spPr/>
        <p:txBody>
          <a:bodyPr/>
          <a:lstStyle/>
          <a:p>
            <a:fld id="{F9706603-DEED-450C-BF53-4227E6DDAB41}" type="slidenum">
              <a:rPr lang="en-GB" smtClean="0"/>
              <a:t>7</a:t>
            </a:fld>
            <a:endParaRPr lang="en-GB"/>
          </a:p>
        </p:txBody>
      </p:sp>
    </p:spTree>
    <p:extLst>
      <p:ext uri="{BB962C8B-B14F-4D97-AF65-F5344CB8AC3E}">
        <p14:creationId xmlns:p14="http://schemas.microsoft.com/office/powerpoint/2010/main" val="4154854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ysClr val="windowText" lastClr="000000">
                    <a:lumMod val="65000"/>
                    <a:lumOff val="35000"/>
                  </a:sysClr>
                </a:solidFill>
                <a:latin typeface="+mn-lt"/>
                <a:ea typeface="+mn-ea"/>
                <a:cs typeface="+mn-cs"/>
              </a:rPr>
              <a:t>What are the biggest barriers to implementing accessible practices at your institution?</a:t>
            </a:r>
          </a:p>
          <a:p>
            <a:r>
              <a:rPr lang="en-US" sz="1000" dirty="0">
                <a:solidFill>
                  <a:sysClr val="windowText" lastClr="000000">
                    <a:lumMod val="65000"/>
                    <a:lumOff val="35000"/>
                  </a:sysClr>
                </a:solidFill>
                <a:latin typeface="+mn-lt"/>
                <a:ea typeface="+mn-ea"/>
                <a:cs typeface="+mn-cs"/>
              </a:rPr>
              <a:t>Doughnut chart data as follows.</a:t>
            </a:r>
          </a:p>
          <a:p>
            <a:endParaRPr lang="en-US" sz="1000" dirty="0">
              <a:solidFill>
                <a:sysClr val="windowText" lastClr="000000">
                  <a:lumMod val="65000"/>
                  <a:lumOff val="35000"/>
                </a:sysClr>
              </a:solidFill>
              <a:latin typeface="+mn-lt"/>
              <a:ea typeface="+mn-ea"/>
              <a:cs typeface="+mn-cs"/>
            </a:endParaRPr>
          </a:p>
          <a:p>
            <a:r>
              <a:rPr lang="en-US" sz="1200" b="0" i="0" u="none" strike="noStrike" dirty="0">
                <a:solidFill>
                  <a:srgbClr val="000000"/>
                </a:solidFill>
                <a:effectLst/>
                <a:latin typeface="Calibri" panose="020F0502020204030204" pitchFamily="34" charset="0"/>
              </a:rPr>
              <a:t>Time, 18 per cent.</a:t>
            </a:r>
          </a:p>
          <a:p>
            <a:r>
              <a:rPr lang="en-US" sz="1200" b="0" i="0" u="none" strike="noStrike" dirty="0">
                <a:solidFill>
                  <a:srgbClr val="000000"/>
                </a:solidFill>
                <a:effectLst/>
                <a:latin typeface="Calibri" panose="020F0502020204030204" pitchFamily="34" charset="0"/>
              </a:rPr>
              <a:t>Staffing, 18 per cent.</a:t>
            </a:r>
          </a:p>
          <a:p>
            <a:r>
              <a:rPr lang="en-US" sz="1200" b="0" i="0" u="none" strike="noStrike" dirty="0">
                <a:solidFill>
                  <a:srgbClr val="000000"/>
                </a:solidFill>
                <a:effectLst/>
                <a:latin typeface="Calibri" panose="020F0502020204030204" pitchFamily="34" charset="0"/>
              </a:rPr>
              <a:t>Management Buy-in, 18 per cent.</a:t>
            </a:r>
          </a:p>
          <a:p>
            <a:r>
              <a:rPr lang="en-US" sz="1200" b="0" i="0" u="none" strike="noStrike" dirty="0">
                <a:solidFill>
                  <a:srgbClr val="000000"/>
                </a:solidFill>
                <a:effectLst/>
                <a:latin typeface="Calibri" panose="020F0502020204030204" pitchFamily="34" charset="0"/>
              </a:rPr>
              <a:t>Expertise, 16 per cent.</a:t>
            </a:r>
          </a:p>
          <a:p>
            <a:r>
              <a:rPr lang="en-US" sz="1200" b="0" i="0" u="none" strike="noStrike" dirty="0">
                <a:solidFill>
                  <a:srgbClr val="000000"/>
                </a:solidFill>
                <a:effectLst/>
                <a:latin typeface="Calibri" panose="020F0502020204030204" pitchFamily="34" charset="0"/>
              </a:rPr>
              <a:t>Budgetary concerns, 12 per cent.</a:t>
            </a:r>
          </a:p>
          <a:p>
            <a:r>
              <a:rPr lang="en-US" sz="1200" b="0" i="0" u="none" strike="noStrike" dirty="0">
                <a:solidFill>
                  <a:srgbClr val="000000"/>
                </a:solidFill>
                <a:effectLst/>
                <a:latin typeface="Calibri" panose="020F0502020204030204" pitchFamily="34" charset="0"/>
              </a:rPr>
              <a:t>Lack of Clear Guidance, 6 per cent.</a:t>
            </a:r>
          </a:p>
          <a:p>
            <a:r>
              <a:rPr lang="en-US" sz="1200" b="0" i="0" u="none" strike="noStrike" dirty="0">
                <a:solidFill>
                  <a:srgbClr val="000000"/>
                </a:solidFill>
                <a:effectLst/>
                <a:latin typeface="Calibri" panose="020F0502020204030204" pitchFamily="34" charset="0"/>
              </a:rPr>
              <a:t>Disjointed Approach, 2 per cent.</a:t>
            </a:r>
          </a:p>
          <a:p>
            <a:r>
              <a:rPr lang="en-US" sz="1200" b="0" i="0" u="none" strike="noStrike" dirty="0">
                <a:solidFill>
                  <a:srgbClr val="000000"/>
                </a:solidFill>
                <a:effectLst/>
                <a:latin typeface="Calibri" panose="020F0502020204030204" pitchFamily="34" charset="0"/>
              </a:rPr>
              <a:t>Lack of training and understanding on requirements and writing statement, 2 per cent.</a:t>
            </a:r>
          </a:p>
          <a:p>
            <a:r>
              <a:rPr lang="en-US" sz="1200" b="0" i="0" u="none" strike="noStrike" dirty="0">
                <a:solidFill>
                  <a:srgbClr val="000000"/>
                </a:solidFill>
                <a:effectLst/>
                <a:latin typeface="Calibri" panose="020F0502020204030204" pitchFamily="34" charset="0"/>
              </a:rPr>
              <a:t>Working remotely when testing without access campus assistive technology, 2 per cent.</a:t>
            </a:r>
          </a:p>
          <a:p>
            <a:r>
              <a:rPr lang="en-US" sz="1200" b="0" i="0" u="none" strike="noStrike" dirty="0">
                <a:solidFill>
                  <a:srgbClr val="000000"/>
                </a:solidFill>
                <a:effectLst/>
                <a:latin typeface="Calibri" panose="020F0502020204030204" pitchFamily="34" charset="0"/>
              </a:rPr>
              <a:t>Lack of institutional focus, Functioning central team/roles, 2 per cent.</a:t>
            </a:r>
          </a:p>
          <a:p>
            <a:r>
              <a:rPr lang="en-US" sz="1200" b="0" i="0" u="none" strike="noStrike" dirty="0">
                <a:solidFill>
                  <a:srgbClr val="000000"/>
                </a:solidFill>
                <a:effectLst/>
                <a:latin typeface="Calibri" panose="020F0502020204030204" pitchFamily="34" charset="0"/>
              </a:rPr>
              <a:t>Institution wide lack of digital accessibility skills &amp; knowledge, </a:t>
            </a:r>
            <a:r>
              <a:rPr lang="en-US" sz="1000" b="0" i="0" u="none" strike="noStrike" dirty="0">
                <a:solidFill>
                  <a:srgbClr val="000000"/>
                </a:solidFill>
                <a:effectLst/>
                <a:latin typeface="Calibri" panose="020F0502020204030204" pitchFamily="34" charset="0"/>
              </a:rPr>
              <a:t>2 per cent.</a:t>
            </a:r>
            <a:endParaRPr lang="en-US" dirty="0"/>
          </a:p>
          <a:p>
            <a:r>
              <a:rPr lang="en-US" sz="1200" b="0" i="0" u="none" strike="noStrike" dirty="0">
                <a:solidFill>
                  <a:srgbClr val="000000"/>
                </a:solidFill>
                <a:effectLst/>
                <a:latin typeface="Calibri" panose="020F0502020204030204" pitchFamily="34" charset="0"/>
              </a:rPr>
              <a:t>Lack of institutional focus, 2 per cent.</a:t>
            </a:r>
          </a:p>
          <a:p>
            <a:r>
              <a:rPr lang="en-US" sz="1200" b="0" i="0" u="none" strike="noStrike" dirty="0">
                <a:solidFill>
                  <a:srgbClr val="000000"/>
                </a:solidFill>
                <a:effectLst/>
                <a:latin typeface="Calibri" panose="020F0502020204030204" pitchFamily="34" charset="0"/>
              </a:rPr>
              <a:t>Volume of online content, 2 per cent.</a:t>
            </a:r>
            <a:endParaRPr lang="en-GB" dirty="0"/>
          </a:p>
          <a:p>
            <a:endParaRPr lang="en-GB" dirty="0"/>
          </a:p>
        </p:txBody>
      </p:sp>
      <p:sp>
        <p:nvSpPr>
          <p:cNvPr id="4" name="Slide Number Placeholder 3"/>
          <p:cNvSpPr>
            <a:spLocks noGrp="1"/>
          </p:cNvSpPr>
          <p:nvPr>
            <p:ph type="sldNum" sz="quarter" idx="5"/>
          </p:nvPr>
        </p:nvSpPr>
        <p:spPr/>
        <p:txBody>
          <a:bodyPr/>
          <a:lstStyle/>
          <a:p>
            <a:fld id="{F9706603-DEED-450C-BF53-4227E6DDAB41}" type="slidenum">
              <a:rPr lang="en-GB" smtClean="0"/>
              <a:t>8</a:t>
            </a:fld>
            <a:endParaRPr lang="en-GB"/>
          </a:p>
        </p:txBody>
      </p:sp>
    </p:spTree>
    <p:extLst>
      <p:ext uri="{BB962C8B-B14F-4D97-AF65-F5344CB8AC3E}">
        <p14:creationId xmlns:p14="http://schemas.microsoft.com/office/powerpoint/2010/main" val="2432847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take a closer look at securing senior management support and buy-in.</a:t>
            </a:r>
          </a:p>
        </p:txBody>
      </p:sp>
      <p:sp>
        <p:nvSpPr>
          <p:cNvPr id="4" name="Slide Number Placeholder 3"/>
          <p:cNvSpPr>
            <a:spLocks noGrp="1"/>
          </p:cNvSpPr>
          <p:nvPr>
            <p:ph type="sldNum" sz="quarter" idx="5"/>
          </p:nvPr>
        </p:nvSpPr>
        <p:spPr/>
        <p:txBody>
          <a:bodyPr/>
          <a:lstStyle/>
          <a:p>
            <a:fld id="{F9706603-DEED-450C-BF53-4227E6DDAB41}" type="slidenum">
              <a:rPr lang="en-GB" smtClean="0"/>
              <a:t>9</a:t>
            </a:fld>
            <a:endParaRPr lang="en-GB"/>
          </a:p>
        </p:txBody>
      </p:sp>
    </p:spTree>
    <p:extLst>
      <p:ext uri="{BB962C8B-B14F-4D97-AF65-F5344CB8AC3E}">
        <p14:creationId xmlns:p14="http://schemas.microsoft.com/office/powerpoint/2010/main" val="2461417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46272-EE9D-4BC9-8D2E-D4828CC20E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172704D-AE6F-45F3-9A45-14805B29A1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B8FA1E0-9CFF-4755-8C88-49D5443C59B1}"/>
              </a:ext>
            </a:extLst>
          </p:cNvPr>
          <p:cNvSpPr>
            <a:spLocks noGrp="1"/>
          </p:cNvSpPr>
          <p:nvPr>
            <p:ph type="dt" sz="half" idx="10"/>
          </p:nvPr>
        </p:nvSpPr>
        <p:spPr/>
        <p:txBody>
          <a:bodyPr/>
          <a:lstStyle/>
          <a:p>
            <a:fld id="{23DFEB58-C286-4D66-AA06-5648C42BF302}" type="datetimeFigureOut">
              <a:rPr lang="en-GB" smtClean="0"/>
              <a:t>11/09/2020</a:t>
            </a:fld>
            <a:endParaRPr lang="en-GB"/>
          </a:p>
        </p:txBody>
      </p:sp>
      <p:sp>
        <p:nvSpPr>
          <p:cNvPr id="5" name="Footer Placeholder 4">
            <a:extLst>
              <a:ext uri="{FF2B5EF4-FFF2-40B4-BE49-F238E27FC236}">
                <a16:creationId xmlns:a16="http://schemas.microsoft.com/office/drawing/2014/main" id="{9CC61BBB-C361-457A-8DF1-53D2B81C75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00A8EA-F5C2-48C0-8271-BC75511ACE72}"/>
              </a:ext>
            </a:extLst>
          </p:cNvPr>
          <p:cNvSpPr>
            <a:spLocks noGrp="1"/>
          </p:cNvSpPr>
          <p:nvPr>
            <p:ph type="sldNum" sz="quarter" idx="12"/>
          </p:nvPr>
        </p:nvSpPr>
        <p:spPr/>
        <p:txBody>
          <a:bodyPr/>
          <a:lstStyle/>
          <a:p>
            <a:fld id="{81B3425D-76F7-411B-B71F-E2B99563DBA6}" type="slidenum">
              <a:rPr lang="en-GB" smtClean="0"/>
              <a:t>‹#›</a:t>
            </a:fld>
            <a:endParaRPr lang="en-GB"/>
          </a:p>
        </p:txBody>
      </p:sp>
    </p:spTree>
    <p:extLst>
      <p:ext uri="{BB962C8B-B14F-4D97-AF65-F5344CB8AC3E}">
        <p14:creationId xmlns:p14="http://schemas.microsoft.com/office/powerpoint/2010/main" val="640594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3F1DD-6C74-410B-B14F-B98CD0BF166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C07D1A-2D96-4982-A343-F685F9DB29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340862-1D54-4D36-8D6D-4F0755C2776C}"/>
              </a:ext>
            </a:extLst>
          </p:cNvPr>
          <p:cNvSpPr>
            <a:spLocks noGrp="1"/>
          </p:cNvSpPr>
          <p:nvPr>
            <p:ph type="dt" sz="half" idx="10"/>
          </p:nvPr>
        </p:nvSpPr>
        <p:spPr/>
        <p:txBody>
          <a:bodyPr/>
          <a:lstStyle/>
          <a:p>
            <a:fld id="{23DFEB58-C286-4D66-AA06-5648C42BF302}" type="datetimeFigureOut">
              <a:rPr lang="en-GB" smtClean="0"/>
              <a:t>11/09/2020</a:t>
            </a:fld>
            <a:endParaRPr lang="en-GB"/>
          </a:p>
        </p:txBody>
      </p:sp>
      <p:sp>
        <p:nvSpPr>
          <p:cNvPr id="5" name="Footer Placeholder 4">
            <a:extLst>
              <a:ext uri="{FF2B5EF4-FFF2-40B4-BE49-F238E27FC236}">
                <a16:creationId xmlns:a16="http://schemas.microsoft.com/office/drawing/2014/main" id="{8EFE6ECF-1C39-4567-9441-A9603FE59B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712AC0-7E0D-45EC-AE42-2436A4671F69}"/>
              </a:ext>
            </a:extLst>
          </p:cNvPr>
          <p:cNvSpPr>
            <a:spLocks noGrp="1"/>
          </p:cNvSpPr>
          <p:nvPr>
            <p:ph type="sldNum" sz="quarter" idx="12"/>
          </p:nvPr>
        </p:nvSpPr>
        <p:spPr/>
        <p:txBody>
          <a:bodyPr/>
          <a:lstStyle/>
          <a:p>
            <a:fld id="{81B3425D-76F7-411B-B71F-E2B99563DBA6}" type="slidenum">
              <a:rPr lang="en-GB" smtClean="0"/>
              <a:t>‹#›</a:t>
            </a:fld>
            <a:endParaRPr lang="en-GB"/>
          </a:p>
        </p:txBody>
      </p:sp>
    </p:spTree>
    <p:extLst>
      <p:ext uri="{BB962C8B-B14F-4D97-AF65-F5344CB8AC3E}">
        <p14:creationId xmlns:p14="http://schemas.microsoft.com/office/powerpoint/2010/main" val="2774026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1C0E06-2804-4FF9-8991-202857FBC97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63A7D89-99E0-43F4-9A96-EFB42BB3B0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A1EB46-F96B-4064-B526-8636F1C2A1DA}"/>
              </a:ext>
            </a:extLst>
          </p:cNvPr>
          <p:cNvSpPr>
            <a:spLocks noGrp="1"/>
          </p:cNvSpPr>
          <p:nvPr>
            <p:ph type="dt" sz="half" idx="10"/>
          </p:nvPr>
        </p:nvSpPr>
        <p:spPr/>
        <p:txBody>
          <a:bodyPr/>
          <a:lstStyle/>
          <a:p>
            <a:fld id="{23DFEB58-C286-4D66-AA06-5648C42BF302}" type="datetimeFigureOut">
              <a:rPr lang="en-GB" smtClean="0"/>
              <a:t>11/09/2020</a:t>
            </a:fld>
            <a:endParaRPr lang="en-GB"/>
          </a:p>
        </p:txBody>
      </p:sp>
      <p:sp>
        <p:nvSpPr>
          <p:cNvPr id="5" name="Footer Placeholder 4">
            <a:extLst>
              <a:ext uri="{FF2B5EF4-FFF2-40B4-BE49-F238E27FC236}">
                <a16:creationId xmlns:a16="http://schemas.microsoft.com/office/drawing/2014/main" id="{0DBC361B-27B1-4615-AD61-C177704F82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FD1F9D-5EB6-4840-8542-096636B176C4}"/>
              </a:ext>
            </a:extLst>
          </p:cNvPr>
          <p:cNvSpPr>
            <a:spLocks noGrp="1"/>
          </p:cNvSpPr>
          <p:nvPr>
            <p:ph type="sldNum" sz="quarter" idx="12"/>
          </p:nvPr>
        </p:nvSpPr>
        <p:spPr/>
        <p:txBody>
          <a:bodyPr/>
          <a:lstStyle/>
          <a:p>
            <a:fld id="{81B3425D-76F7-411B-B71F-E2B99563DBA6}" type="slidenum">
              <a:rPr lang="en-GB" smtClean="0"/>
              <a:t>‹#›</a:t>
            </a:fld>
            <a:endParaRPr lang="en-GB"/>
          </a:p>
        </p:txBody>
      </p:sp>
    </p:spTree>
    <p:extLst>
      <p:ext uri="{BB962C8B-B14F-4D97-AF65-F5344CB8AC3E}">
        <p14:creationId xmlns:p14="http://schemas.microsoft.com/office/powerpoint/2010/main" val="1261661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Col Core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0943"/>
          </a:xfrm>
        </p:spPr>
        <p:txBody>
          <a:bodyPr/>
          <a:lstStyle/>
          <a:p>
            <a:r>
              <a:rPr lang="en-US" noProof="0" dirty="0"/>
              <a:t>Click to edit Master title style</a:t>
            </a:r>
            <a:endParaRPr lang="en-GB" noProof="0" dirty="0"/>
          </a:p>
        </p:txBody>
      </p:sp>
      <p:sp>
        <p:nvSpPr>
          <p:cNvPr id="7" name="Content Placeholder 6"/>
          <p:cNvSpPr>
            <a:spLocks noGrp="1"/>
          </p:cNvSpPr>
          <p:nvPr>
            <p:ph sz="quarter" idx="13"/>
          </p:nvPr>
        </p:nvSpPr>
        <p:spPr>
          <a:xfrm>
            <a:off x="838200" y="1345721"/>
            <a:ext cx="4921250" cy="4964065"/>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Content Placeholder 6"/>
          <p:cNvSpPr>
            <a:spLocks noGrp="1"/>
          </p:cNvSpPr>
          <p:nvPr>
            <p:ph sz="quarter" idx="14"/>
          </p:nvPr>
        </p:nvSpPr>
        <p:spPr>
          <a:xfrm>
            <a:off x="6432553" y="1345721"/>
            <a:ext cx="4921248" cy="4964064"/>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 name="Date Placeholder 2"/>
          <p:cNvSpPr>
            <a:spLocks noGrp="1"/>
          </p:cNvSpPr>
          <p:nvPr>
            <p:ph type="dt" sz="half" idx="15"/>
          </p:nvPr>
        </p:nvSpPr>
        <p:spPr/>
        <p:txBody>
          <a:bodyPr/>
          <a:lstStyle/>
          <a:p>
            <a:fld id="{FF12C236-1E0B-2540-80F1-3023CA280F03}" type="datetime1">
              <a:rPr lang="en-GB" noProof="0" smtClean="0"/>
              <a:t>11/09/2020</a:t>
            </a:fld>
            <a:endParaRPr lang="en-GB" noProof="0"/>
          </a:p>
        </p:txBody>
      </p:sp>
      <p:sp>
        <p:nvSpPr>
          <p:cNvPr id="4" name="Footer Placeholder 3"/>
          <p:cNvSpPr>
            <a:spLocks noGrp="1"/>
          </p:cNvSpPr>
          <p:nvPr>
            <p:ph type="ftr" sz="quarter" idx="16"/>
          </p:nvPr>
        </p:nvSpPr>
        <p:spPr/>
        <p:txBody>
          <a:bodyPr/>
          <a:lstStyle/>
          <a:p>
            <a:r>
              <a:rPr lang="en-GB" noProof="0"/>
              <a:t>Title of presentation (Insert &gt; Header &amp; Footer &gt; Slide &gt; Footer &gt; Apply to all)</a:t>
            </a:r>
          </a:p>
        </p:txBody>
      </p:sp>
      <p:sp>
        <p:nvSpPr>
          <p:cNvPr id="5" name="Slide Number Placeholder 4"/>
          <p:cNvSpPr>
            <a:spLocks noGrp="1"/>
          </p:cNvSpPr>
          <p:nvPr>
            <p:ph type="sldNum" sz="quarter" idx="17"/>
          </p:nvPr>
        </p:nvSpPr>
        <p:spPr/>
        <p:txBody>
          <a:bodyPr/>
          <a:lstStyle/>
          <a:p>
            <a:fld id="{BC1903E8-1638-4376-A5CE-0131C1204B53}" type="slidenum">
              <a:rPr lang="en-GB" noProof="0" smtClean="0"/>
              <a:pPr/>
              <a:t>‹#›</a:t>
            </a:fld>
            <a:endParaRPr lang="en-GB" noProof="0"/>
          </a:p>
        </p:txBody>
      </p:sp>
    </p:spTree>
    <p:extLst>
      <p:ext uri="{BB962C8B-B14F-4D97-AF65-F5344CB8AC3E}">
        <p14:creationId xmlns:p14="http://schemas.microsoft.com/office/powerpoint/2010/main" val="361562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D759A-4FC2-4134-A467-482B638081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A9ADAB-BE4E-4044-BEC4-071B95F072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FF41A1-8C89-489F-B0E6-B259AF1BFFD3}"/>
              </a:ext>
            </a:extLst>
          </p:cNvPr>
          <p:cNvSpPr>
            <a:spLocks noGrp="1"/>
          </p:cNvSpPr>
          <p:nvPr>
            <p:ph type="dt" sz="half" idx="10"/>
          </p:nvPr>
        </p:nvSpPr>
        <p:spPr/>
        <p:txBody>
          <a:bodyPr/>
          <a:lstStyle/>
          <a:p>
            <a:fld id="{23DFEB58-C286-4D66-AA06-5648C42BF302}" type="datetimeFigureOut">
              <a:rPr lang="en-GB" smtClean="0"/>
              <a:t>11/09/2020</a:t>
            </a:fld>
            <a:endParaRPr lang="en-GB"/>
          </a:p>
        </p:txBody>
      </p:sp>
      <p:sp>
        <p:nvSpPr>
          <p:cNvPr id="5" name="Footer Placeholder 4">
            <a:extLst>
              <a:ext uri="{FF2B5EF4-FFF2-40B4-BE49-F238E27FC236}">
                <a16:creationId xmlns:a16="http://schemas.microsoft.com/office/drawing/2014/main" id="{2155E2BE-6D43-4C4A-9B54-5449EEB935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55CCCA-96EE-4089-99A1-EEC5A6BBECF4}"/>
              </a:ext>
            </a:extLst>
          </p:cNvPr>
          <p:cNvSpPr>
            <a:spLocks noGrp="1"/>
          </p:cNvSpPr>
          <p:nvPr>
            <p:ph type="sldNum" sz="quarter" idx="12"/>
          </p:nvPr>
        </p:nvSpPr>
        <p:spPr/>
        <p:txBody>
          <a:bodyPr/>
          <a:lstStyle/>
          <a:p>
            <a:fld id="{81B3425D-76F7-411B-B71F-E2B99563DBA6}" type="slidenum">
              <a:rPr lang="en-GB" smtClean="0"/>
              <a:t>‹#›</a:t>
            </a:fld>
            <a:endParaRPr lang="en-GB"/>
          </a:p>
        </p:txBody>
      </p:sp>
      <p:pic>
        <p:nvPicPr>
          <p:cNvPr id="8" name="Picture 7" descr="A close up of a stool&#10;&#10;Description automatically generated">
            <a:extLst>
              <a:ext uri="{FF2B5EF4-FFF2-40B4-BE49-F238E27FC236}">
                <a16:creationId xmlns:a16="http://schemas.microsoft.com/office/drawing/2014/main" id="{C559DB83-0A80-4144-86A9-2EE4A0EF43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1304" y="5746289"/>
            <a:ext cx="2818958" cy="861348"/>
          </a:xfrm>
          <a:prstGeom prst="rect">
            <a:avLst/>
          </a:prstGeom>
        </p:spPr>
      </p:pic>
    </p:spTree>
    <p:extLst>
      <p:ext uri="{BB962C8B-B14F-4D97-AF65-F5344CB8AC3E}">
        <p14:creationId xmlns:p14="http://schemas.microsoft.com/office/powerpoint/2010/main" val="4112117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E181C-73F3-4B44-8781-C7B110EEC5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64C1209-8641-4D53-8B22-E90BEEAAFF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0C2568-45EC-49D0-A22D-E261649686B2}"/>
              </a:ext>
            </a:extLst>
          </p:cNvPr>
          <p:cNvSpPr>
            <a:spLocks noGrp="1"/>
          </p:cNvSpPr>
          <p:nvPr>
            <p:ph type="dt" sz="half" idx="10"/>
          </p:nvPr>
        </p:nvSpPr>
        <p:spPr/>
        <p:txBody>
          <a:bodyPr/>
          <a:lstStyle/>
          <a:p>
            <a:fld id="{23DFEB58-C286-4D66-AA06-5648C42BF302}" type="datetimeFigureOut">
              <a:rPr lang="en-GB" smtClean="0"/>
              <a:t>11/09/2020</a:t>
            </a:fld>
            <a:endParaRPr lang="en-GB"/>
          </a:p>
        </p:txBody>
      </p:sp>
      <p:sp>
        <p:nvSpPr>
          <p:cNvPr id="5" name="Footer Placeholder 4">
            <a:extLst>
              <a:ext uri="{FF2B5EF4-FFF2-40B4-BE49-F238E27FC236}">
                <a16:creationId xmlns:a16="http://schemas.microsoft.com/office/drawing/2014/main" id="{D2E2B1DE-3E3E-4539-BC39-4709FFD673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A5C8EF-6504-4759-A02D-37FEED3C5087}"/>
              </a:ext>
            </a:extLst>
          </p:cNvPr>
          <p:cNvSpPr>
            <a:spLocks noGrp="1"/>
          </p:cNvSpPr>
          <p:nvPr>
            <p:ph type="sldNum" sz="quarter" idx="12"/>
          </p:nvPr>
        </p:nvSpPr>
        <p:spPr/>
        <p:txBody>
          <a:bodyPr/>
          <a:lstStyle/>
          <a:p>
            <a:fld id="{81B3425D-76F7-411B-B71F-E2B99563DBA6}" type="slidenum">
              <a:rPr lang="en-GB" smtClean="0"/>
              <a:t>‹#›</a:t>
            </a:fld>
            <a:endParaRPr lang="en-GB"/>
          </a:p>
        </p:txBody>
      </p:sp>
    </p:spTree>
    <p:extLst>
      <p:ext uri="{BB962C8B-B14F-4D97-AF65-F5344CB8AC3E}">
        <p14:creationId xmlns:p14="http://schemas.microsoft.com/office/powerpoint/2010/main" val="2846411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319C5-7A43-4FDD-9835-0220510D3B2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DB421D-250B-421F-A4FA-EC443D9B5F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88820A-9A21-47A4-8B5C-D4612C1863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34FFFA8-818E-4D55-BB59-959101C9C36D}"/>
              </a:ext>
            </a:extLst>
          </p:cNvPr>
          <p:cNvSpPr>
            <a:spLocks noGrp="1"/>
          </p:cNvSpPr>
          <p:nvPr>
            <p:ph type="dt" sz="half" idx="10"/>
          </p:nvPr>
        </p:nvSpPr>
        <p:spPr/>
        <p:txBody>
          <a:bodyPr/>
          <a:lstStyle/>
          <a:p>
            <a:fld id="{23DFEB58-C286-4D66-AA06-5648C42BF302}" type="datetimeFigureOut">
              <a:rPr lang="en-GB" smtClean="0"/>
              <a:t>11/09/2020</a:t>
            </a:fld>
            <a:endParaRPr lang="en-GB"/>
          </a:p>
        </p:txBody>
      </p:sp>
      <p:sp>
        <p:nvSpPr>
          <p:cNvPr id="6" name="Footer Placeholder 5">
            <a:extLst>
              <a:ext uri="{FF2B5EF4-FFF2-40B4-BE49-F238E27FC236}">
                <a16:creationId xmlns:a16="http://schemas.microsoft.com/office/drawing/2014/main" id="{F5919343-964F-4298-BF52-0BF5DC5352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292F85-4804-48E7-8081-5A3546CD0AA1}"/>
              </a:ext>
            </a:extLst>
          </p:cNvPr>
          <p:cNvSpPr>
            <a:spLocks noGrp="1"/>
          </p:cNvSpPr>
          <p:nvPr>
            <p:ph type="sldNum" sz="quarter" idx="12"/>
          </p:nvPr>
        </p:nvSpPr>
        <p:spPr/>
        <p:txBody>
          <a:bodyPr/>
          <a:lstStyle/>
          <a:p>
            <a:fld id="{81B3425D-76F7-411B-B71F-E2B99563DBA6}" type="slidenum">
              <a:rPr lang="en-GB" smtClean="0"/>
              <a:t>‹#›</a:t>
            </a:fld>
            <a:endParaRPr lang="en-GB"/>
          </a:p>
        </p:txBody>
      </p:sp>
    </p:spTree>
    <p:extLst>
      <p:ext uri="{BB962C8B-B14F-4D97-AF65-F5344CB8AC3E}">
        <p14:creationId xmlns:p14="http://schemas.microsoft.com/office/powerpoint/2010/main" val="2672697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F7E8A-6249-4729-8407-1F665B490F7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29B691-3243-432A-A8EF-86D4618016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F0087A-2BAF-4F4F-88FA-A92BB4B443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0E3A071-54CA-470F-958E-0E4CFFE37F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03B908-5015-4877-B979-C4CC135A15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2444019-F130-4315-88DE-C2FA35BD2DEA}"/>
              </a:ext>
            </a:extLst>
          </p:cNvPr>
          <p:cNvSpPr>
            <a:spLocks noGrp="1"/>
          </p:cNvSpPr>
          <p:nvPr>
            <p:ph type="dt" sz="half" idx="10"/>
          </p:nvPr>
        </p:nvSpPr>
        <p:spPr/>
        <p:txBody>
          <a:bodyPr/>
          <a:lstStyle/>
          <a:p>
            <a:fld id="{23DFEB58-C286-4D66-AA06-5648C42BF302}" type="datetimeFigureOut">
              <a:rPr lang="en-GB" smtClean="0"/>
              <a:t>11/09/2020</a:t>
            </a:fld>
            <a:endParaRPr lang="en-GB"/>
          </a:p>
        </p:txBody>
      </p:sp>
      <p:sp>
        <p:nvSpPr>
          <p:cNvPr id="8" name="Footer Placeholder 7">
            <a:extLst>
              <a:ext uri="{FF2B5EF4-FFF2-40B4-BE49-F238E27FC236}">
                <a16:creationId xmlns:a16="http://schemas.microsoft.com/office/drawing/2014/main" id="{C9B87619-DA23-4001-829A-3CF1645624C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619E44E-2B35-4733-8616-A424C7CC1448}"/>
              </a:ext>
            </a:extLst>
          </p:cNvPr>
          <p:cNvSpPr>
            <a:spLocks noGrp="1"/>
          </p:cNvSpPr>
          <p:nvPr>
            <p:ph type="sldNum" sz="quarter" idx="12"/>
          </p:nvPr>
        </p:nvSpPr>
        <p:spPr/>
        <p:txBody>
          <a:bodyPr/>
          <a:lstStyle/>
          <a:p>
            <a:fld id="{81B3425D-76F7-411B-B71F-E2B99563DBA6}" type="slidenum">
              <a:rPr lang="en-GB" smtClean="0"/>
              <a:t>‹#›</a:t>
            </a:fld>
            <a:endParaRPr lang="en-GB"/>
          </a:p>
        </p:txBody>
      </p:sp>
    </p:spTree>
    <p:extLst>
      <p:ext uri="{BB962C8B-B14F-4D97-AF65-F5344CB8AC3E}">
        <p14:creationId xmlns:p14="http://schemas.microsoft.com/office/powerpoint/2010/main" val="568980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8C7A9-62BB-4B9C-828B-7AEEE172D35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60E5996-D3D8-4FA5-AFD1-D8D2C5AB82EE}"/>
              </a:ext>
            </a:extLst>
          </p:cNvPr>
          <p:cNvSpPr>
            <a:spLocks noGrp="1"/>
          </p:cNvSpPr>
          <p:nvPr>
            <p:ph type="dt" sz="half" idx="10"/>
          </p:nvPr>
        </p:nvSpPr>
        <p:spPr/>
        <p:txBody>
          <a:bodyPr/>
          <a:lstStyle/>
          <a:p>
            <a:fld id="{23DFEB58-C286-4D66-AA06-5648C42BF302}" type="datetimeFigureOut">
              <a:rPr lang="en-GB" smtClean="0"/>
              <a:t>11/09/2020</a:t>
            </a:fld>
            <a:endParaRPr lang="en-GB"/>
          </a:p>
        </p:txBody>
      </p:sp>
      <p:sp>
        <p:nvSpPr>
          <p:cNvPr id="4" name="Footer Placeholder 3">
            <a:extLst>
              <a:ext uri="{FF2B5EF4-FFF2-40B4-BE49-F238E27FC236}">
                <a16:creationId xmlns:a16="http://schemas.microsoft.com/office/drawing/2014/main" id="{DB461C61-1D61-46F5-A2F5-EB867B2DE4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5DCF41D-D764-4A62-BEB8-47B24A924006}"/>
              </a:ext>
            </a:extLst>
          </p:cNvPr>
          <p:cNvSpPr>
            <a:spLocks noGrp="1"/>
          </p:cNvSpPr>
          <p:nvPr>
            <p:ph type="sldNum" sz="quarter" idx="12"/>
          </p:nvPr>
        </p:nvSpPr>
        <p:spPr/>
        <p:txBody>
          <a:bodyPr/>
          <a:lstStyle/>
          <a:p>
            <a:fld id="{81B3425D-76F7-411B-B71F-E2B99563DBA6}" type="slidenum">
              <a:rPr lang="en-GB" smtClean="0"/>
              <a:t>‹#›</a:t>
            </a:fld>
            <a:endParaRPr lang="en-GB"/>
          </a:p>
        </p:txBody>
      </p:sp>
    </p:spTree>
    <p:extLst>
      <p:ext uri="{BB962C8B-B14F-4D97-AF65-F5344CB8AC3E}">
        <p14:creationId xmlns:p14="http://schemas.microsoft.com/office/powerpoint/2010/main" val="2697950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951D07-65E0-4954-9D07-518414EAD74F}"/>
              </a:ext>
            </a:extLst>
          </p:cNvPr>
          <p:cNvSpPr>
            <a:spLocks noGrp="1"/>
          </p:cNvSpPr>
          <p:nvPr>
            <p:ph type="dt" sz="half" idx="10"/>
          </p:nvPr>
        </p:nvSpPr>
        <p:spPr/>
        <p:txBody>
          <a:bodyPr/>
          <a:lstStyle/>
          <a:p>
            <a:fld id="{23DFEB58-C286-4D66-AA06-5648C42BF302}" type="datetimeFigureOut">
              <a:rPr lang="en-GB" smtClean="0"/>
              <a:t>11/09/2020</a:t>
            </a:fld>
            <a:endParaRPr lang="en-GB"/>
          </a:p>
        </p:txBody>
      </p:sp>
      <p:sp>
        <p:nvSpPr>
          <p:cNvPr id="3" name="Footer Placeholder 2">
            <a:extLst>
              <a:ext uri="{FF2B5EF4-FFF2-40B4-BE49-F238E27FC236}">
                <a16:creationId xmlns:a16="http://schemas.microsoft.com/office/drawing/2014/main" id="{77D278AB-334C-4398-BABA-CA42F3EA3E6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E96C30F-060A-49AA-97A0-8B2A199A4960}"/>
              </a:ext>
            </a:extLst>
          </p:cNvPr>
          <p:cNvSpPr>
            <a:spLocks noGrp="1"/>
          </p:cNvSpPr>
          <p:nvPr>
            <p:ph type="sldNum" sz="quarter" idx="12"/>
          </p:nvPr>
        </p:nvSpPr>
        <p:spPr/>
        <p:txBody>
          <a:bodyPr/>
          <a:lstStyle/>
          <a:p>
            <a:fld id="{81B3425D-76F7-411B-B71F-E2B99563DBA6}" type="slidenum">
              <a:rPr lang="en-GB" smtClean="0"/>
              <a:t>‹#›</a:t>
            </a:fld>
            <a:endParaRPr lang="en-GB"/>
          </a:p>
        </p:txBody>
      </p:sp>
    </p:spTree>
    <p:extLst>
      <p:ext uri="{BB962C8B-B14F-4D97-AF65-F5344CB8AC3E}">
        <p14:creationId xmlns:p14="http://schemas.microsoft.com/office/powerpoint/2010/main" val="675746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F0F65-3F6A-46D2-9663-D957FEF369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48D367C-501B-4303-9B3D-7C4D6B27F8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D814020-FDD7-4B8B-9337-9ACFD823EB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6B3EC8-A9E8-4CFE-9442-E47C2DF316BF}"/>
              </a:ext>
            </a:extLst>
          </p:cNvPr>
          <p:cNvSpPr>
            <a:spLocks noGrp="1"/>
          </p:cNvSpPr>
          <p:nvPr>
            <p:ph type="dt" sz="half" idx="10"/>
          </p:nvPr>
        </p:nvSpPr>
        <p:spPr/>
        <p:txBody>
          <a:bodyPr/>
          <a:lstStyle/>
          <a:p>
            <a:fld id="{23DFEB58-C286-4D66-AA06-5648C42BF302}" type="datetimeFigureOut">
              <a:rPr lang="en-GB" smtClean="0"/>
              <a:t>11/09/2020</a:t>
            </a:fld>
            <a:endParaRPr lang="en-GB"/>
          </a:p>
        </p:txBody>
      </p:sp>
      <p:sp>
        <p:nvSpPr>
          <p:cNvPr id="6" name="Footer Placeholder 5">
            <a:extLst>
              <a:ext uri="{FF2B5EF4-FFF2-40B4-BE49-F238E27FC236}">
                <a16:creationId xmlns:a16="http://schemas.microsoft.com/office/drawing/2014/main" id="{8F1F84AF-9E06-4DFB-A98E-CDF48F839F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0353C4-C575-4912-A365-6A8ECFBB83AF}"/>
              </a:ext>
            </a:extLst>
          </p:cNvPr>
          <p:cNvSpPr>
            <a:spLocks noGrp="1"/>
          </p:cNvSpPr>
          <p:nvPr>
            <p:ph type="sldNum" sz="quarter" idx="12"/>
          </p:nvPr>
        </p:nvSpPr>
        <p:spPr/>
        <p:txBody>
          <a:bodyPr/>
          <a:lstStyle/>
          <a:p>
            <a:fld id="{81B3425D-76F7-411B-B71F-E2B99563DBA6}" type="slidenum">
              <a:rPr lang="en-GB" smtClean="0"/>
              <a:t>‹#›</a:t>
            </a:fld>
            <a:endParaRPr lang="en-GB"/>
          </a:p>
        </p:txBody>
      </p:sp>
    </p:spTree>
    <p:extLst>
      <p:ext uri="{BB962C8B-B14F-4D97-AF65-F5344CB8AC3E}">
        <p14:creationId xmlns:p14="http://schemas.microsoft.com/office/powerpoint/2010/main" val="4119521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8B4CB-CA0C-4CB6-B750-927169F28D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49D096E-200B-48C0-83A4-79D629AC68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B6FCEE7-F19B-405E-B30F-76AA13F2C2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EEBFCF-F1B2-478E-9744-9206C84550DE}"/>
              </a:ext>
            </a:extLst>
          </p:cNvPr>
          <p:cNvSpPr>
            <a:spLocks noGrp="1"/>
          </p:cNvSpPr>
          <p:nvPr>
            <p:ph type="dt" sz="half" idx="10"/>
          </p:nvPr>
        </p:nvSpPr>
        <p:spPr/>
        <p:txBody>
          <a:bodyPr/>
          <a:lstStyle/>
          <a:p>
            <a:fld id="{23DFEB58-C286-4D66-AA06-5648C42BF302}" type="datetimeFigureOut">
              <a:rPr lang="en-GB" smtClean="0"/>
              <a:t>11/09/2020</a:t>
            </a:fld>
            <a:endParaRPr lang="en-GB"/>
          </a:p>
        </p:txBody>
      </p:sp>
      <p:sp>
        <p:nvSpPr>
          <p:cNvPr id="6" name="Footer Placeholder 5">
            <a:extLst>
              <a:ext uri="{FF2B5EF4-FFF2-40B4-BE49-F238E27FC236}">
                <a16:creationId xmlns:a16="http://schemas.microsoft.com/office/drawing/2014/main" id="{E967AC09-98F7-447D-9DED-90E2232448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5106EE7-0F09-45A4-86BF-50F99ED3B891}"/>
              </a:ext>
            </a:extLst>
          </p:cNvPr>
          <p:cNvSpPr>
            <a:spLocks noGrp="1"/>
          </p:cNvSpPr>
          <p:nvPr>
            <p:ph type="sldNum" sz="quarter" idx="12"/>
          </p:nvPr>
        </p:nvSpPr>
        <p:spPr/>
        <p:txBody>
          <a:bodyPr/>
          <a:lstStyle/>
          <a:p>
            <a:fld id="{81B3425D-76F7-411B-B71F-E2B99563DBA6}" type="slidenum">
              <a:rPr lang="en-GB" smtClean="0"/>
              <a:t>‹#›</a:t>
            </a:fld>
            <a:endParaRPr lang="en-GB"/>
          </a:p>
        </p:txBody>
      </p:sp>
    </p:spTree>
    <p:extLst>
      <p:ext uri="{BB962C8B-B14F-4D97-AF65-F5344CB8AC3E}">
        <p14:creationId xmlns:p14="http://schemas.microsoft.com/office/powerpoint/2010/main" val="1635287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B4D097-3864-446B-8C0B-09579BB1A1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CA6401-56CF-4EAB-A5B5-4A28BA6F93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754390-6B36-48A9-897C-8D631C436B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DFEB58-C286-4D66-AA06-5648C42BF302}" type="datetimeFigureOut">
              <a:rPr lang="en-GB" smtClean="0"/>
              <a:t>11/09/2020</a:t>
            </a:fld>
            <a:endParaRPr lang="en-GB"/>
          </a:p>
        </p:txBody>
      </p:sp>
      <p:sp>
        <p:nvSpPr>
          <p:cNvPr id="5" name="Footer Placeholder 4">
            <a:extLst>
              <a:ext uri="{FF2B5EF4-FFF2-40B4-BE49-F238E27FC236}">
                <a16:creationId xmlns:a16="http://schemas.microsoft.com/office/drawing/2014/main" id="{F14E6DFF-2B5B-4CFB-AB76-1EA0E42DE4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6825604-A71A-4608-AA10-25A7186C97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B3425D-76F7-411B-B71F-E2B99563DBA6}" type="slidenum">
              <a:rPr lang="en-GB" smtClean="0"/>
              <a:t>‹#›</a:t>
            </a:fld>
            <a:endParaRPr lang="en-GB"/>
          </a:p>
        </p:txBody>
      </p:sp>
    </p:spTree>
    <p:extLst>
      <p:ext uri="{BB962C8B-B14F-4D97-AF65-F5344CB8AC3E}">
        <p14:creationId xmlns:p14="http://schemas.microsoft.com/office/powerpoint/2010/main" val="1145286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legislation.gov.uk/uksi/2018/952/made#f00013"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abilitynet.org.uk/accessibility-services/digital-accessibility-he-and-fe" TargetMode="External"/><Relationship Id="rId3" Type="http://schemas.openxmlformats.org/officeDocument/2006/relationships/image" Target="../media/image15.png"/><Relationship Id="rId7" Type="http://schemas.openxmlformats.org/officeDocument/2006/relationships/hyperlink" Target="https://www.learningapps.co.uk/moodle/xertetoolkits/play.php?template_id=2345"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eb2access.org/reviews/new" TargetMode="External"/><Relationship Id="rId5" Type="http://schemas.openxmlformats.org/officeDocument/2006/relationships/hyperlink" Target="https://www.lexdis.org.uk/digital-accessibility/testing/quick-accessibility-checks/" TargetMode="External"/><Relationship Id="rId4" Type="http://schemas.openxmlformats.org/officeDocument/2006/relationships/hyperlink" Target="https://www.gov.uk/government/publications/sample-accessibility-statement/sample-accessibility-statement-for-a-fictional-public-sector-websit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textboxdigital.com/searchbox-finder"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www.textboxdigital.com/aspire-education-survey"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support.microsoft.com/en-us/office/improve-accessibility-with-the-accessibility-checker-a16f6de0-2f39-4a2b-8bd8-5ad801426c7f" TargetMode="External"/><Relationship Id="rId13" Type="http://schemas.openxmlformats.org/officeDocument/2006/relationships/hyperlink" Target="https://developers.google.com/web/tools/lighthouse" TargetMode="External"/><Relationship Id="rId18" Type="http://schemas.openxmlformats.org/officeDocument/2006/relationships/hyperlink" Target="https://www.lexdis.org.uk/digital-accessibility/" TargetMode="External"/><Relationship Id="rId3" Type="http://schemas.openxmlformats.org/officeDocument/2006/relationships/hyperlink" Target="https://wave.webaim.org/" TargetMode="External"/><Relationship Id="rId21" Type="http://schemas.openxmlformats.org/officeDocument/2006/relationships/hyperlink" Target="https://chrome.google.com/webstore/detail/headingsmap/flbjommegcjonpdmenkdiocclhjacmbi?hl=en" TargetMode="External"/><Relationship Id="rId7" Type="http://schemas.openxmlformats.org/officeDocument/2006/relationships/hyperlink" Target="https://www.deque.com/axe/" TargetMode="External"/><Relationship Id="rId12" Type="http://schemas.openxmlformats.org/officeDocument/2006/relationships/hyperlink" Target="https://support.mozilla.org/en-US/kb/accessibility-features-firefox-make-firefox-and-we" TargetMode="External"/><Relationship Id="rId17" Type="http://schemas.openxmlformats.org/officeDocument/2006/relationships/hyperlink" Target="https://www.ssa.gov/accessibility/andi/help/install.html" TargetMode="External"/><Relationship Id="rId2" Type="http://schemas.openxmlformats.org/officeDocument/2006/relationships/notesSlide" Target="../notesSlides/notesSlide35.xml"/><Relationship Id="rId16" Type="http://schemas.openxmlformats.org/officeDocument/2006/relationships/hyperlink" Target="https://khan.github.io/tota11y/" TargetMode="External"/><Relationship Id="rId20" Type="http://schemas.openxmlformats.org/officeDocument/2006/relationships/hyperlink" Target="https://web2access.org/" TargetMode="External"/><Relationship Id="rId1" Type="http://schemas.openxmlformats.org/officeDocument/2006/relationships/slideLayout" Target="../slideLayouts/slideLayout2.xml"/><Relationship Id="rId6" Type="http://schemas.openxmlformats.org/officeDocument/2006/relationships/hyperlink" Target="https://www.nvaccess.org/" TargetMode="External"/><Relationship Id="rId11" Type="http://schemas.openxmlformats.org/officeDocument/2006/relationships/hyperlink" Target="https://accessibilityinsights.io/" TargetMode="External"/><Relationship Id="rId5" Type="http://schemas.openxmlformats.org/officeDocument/2006/relationships/hyperlink" Target="https://siteimprove.com/" TargetMode="External"/><Relationship Id="rId15" Type="http://schemas.openxmlformats.org/officeDocument/2006/relationships/hyperlink" Target="https://www.texthelp.com/en-gb/products/read-write/" TargetMode="External"/><Relationship Id="rId10" Type="http://schemas.openxmlformats.org/officeDocument/2006/relationships/hyperlink" Target="https://chrome.google.com/webstore/detail/chromevox-classic-extensi/kgejglhpjiefppelpmljglcjbhoiplfn?hl=en" TargetMode="External"/><Relationship Id="rId19" Type="http://schemas.openxmlformats.org/officeDocument/2006/relationships/hyperlink" Target="https://silktide.com/" TargetMode="External"/><Relationship Id="rId4" Type="http://schemas.openxmlformats.org/officeDocument/2006/relationships/hyperlink" Target="https://www.blackboard.com/teaching-learning/accessibility-universal-design/blackboard-ally-lms#:~:text=Blackboard%20Ally%20is%20a%20revolutionary,Request%20a%20Demo" TargetMode="External"/><Relationship Id="rId9" Type="http://schemas.openxmlformats.org/officeDocument/2006/relationships/hyperlink" Target="https://www.zoomtext.com/" TargetMode="External"/><Relationship Id="rId14" Type="http://schemas.openxmlformats.org/officeDocument/2006/relationships/hyperlink" Target="https://www.freedomscientific.com/products/software/jaws/" TargetMode="External"/><Relationship Id="rId22" Type="http://schemas.openxmlformats.org/officeDocument/2006/relationships/hyperlink" Target="https://webaim.org/resources/contrastchecker/"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abilitynet.org.uk/accessibility-services/digital-accessibility-he-and-fe"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s://www.brickfield.ie/" TargetMode="External"/><Relationship Id="rId4" Type="http://schemas.openxmlformats.org/officeDocument/2006/relationships/hyperlink" Target="https://codemantra.com/"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textboxdigital.com/aspirelist-education"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abilitynet.org.uk/accessibility-services/digital-accessibility-he-and-fe" TargetMode="External"/><Relationship Id="rId4" Type="http://schemas.openxmlformats.org/officeDocument/2006/relationships/hyperlink" Target="https://www.allable.co.uk/home"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s://www.textboxdigital.com/aspire-education-guidelines" TargetMode="Externa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hyperlink" Target="https://enhance.etfoundation.co.uk/content/pages/accessibility-statement" TargetMode="External"/><Relationship Id="rId4" Type="http://schemas.openxmlformats.org/officeDocument/2006/relationships/hyperlink" Target="https://www.allable.co.uk/research/aspire-education-model-statemen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3AEDB3D-1A5D-4771-B4E1-D0F280CA1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035480" y="3375625"/>
            <a:ext cx="831939" cy="716596"/>
          </a:xfrm>
          <a:prstGeom prst="rect">
            <a:avLst/>
          </a:prstGeom>
        </p:spPr>
      </p:pic>
      <p:pic>
        <p:nvPicPr>
          <p:cNvPr id="14" name="Picture 13">
            <a:extLst>
              <a:ext uri="{FF2B5EF4-FFF2-40B4-BE49-F238E27FC236}">
                <a16:creationId xmlns:a16="http://schemas.microsoft.com/office/drawing/2014/main" id="{A04FE444-F27A-43D1-9D7A-A08DD991B81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10901" y="3375625"/>
            <a:ext cx="831939" cy="716596"/>
          </a:xfrm>
          <a:prstGeom prst="rect">
            <a:avLst/>
          </a:prstGeom>
        </p:spPr>
      </p:pic>
      <p:pic>
        <p:nvPicPr>
          <p:cNvPr id="12" name="Picture 11">
            <a:extLst>
              <a:ext uri="{FF2B5EF4-FFF2-40B4-BE49-F238E27FC236}">
                <a16:creationId xmlns:a16="http://schemas.microsoft.com/office/drawing/2014/main" id="{CD1E1382-7ECF-4068-A915-483E3896BC7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743377" y="3375625"/>
            <a:ext cx="831939" cy="716596"/>
          </a:xfrm>
          <a:prstGeom prst="rect">
            <a:avLst/>
          </a:prstGeom>
        </p:spPr>
      </p:pic>
      <p:sp>
        <p:nvSpPr>
          <p:cNvPr id="2" name="Title 1">
            <a:extLst>
              <a:ext uri="{FF2B5EF4-FFF2-40B4-BE49-F238E27FC236}">
                <a16:creationId xmlns:a16="http://schemas.microsoft.com/office/drawing/2014/main" id="{BB8BAB15-BD08-4AF1-A33A-4692809F0769}"/>
              </a:ext>
            </a:extLst>
          </p:cNvPr>
          <p:cNvSpPr>
            <a:spLocks noGrp="1"/>
          </p:cNvSpPr>
          <p:nvPr>
            <p:ph type="ctrTitle"/>
          </p:nvPr>
        </p:nvSpPr>
        <p:spPr>
          <a:xfrm>
            <a:off x="0" y="-848678"/>
            <a:ext cx="12192000" cy="2735959"/>
          </a:xfrm>
        </p:spPr>
        <p:txBody>
          <a:bodyPr>
            <a:noAutofit/>
          </a:bodyPr>
          <a:lstStyle/>
          <a:p>
            <a:pPr algn="l"/>
            <a:r>
              <a:rPr lang="en-GB" sz="14000" dirty="0">
                <a:solidFill>
                  <a:srgbClr val="554E4E"/>
                </a:solidFill>
                <a:latin typeface="Verdana Pro Light" panose="020B0304030504040204" pitchFamily="34" charset="0"/>
              </a:rPr>
              <a:t>accessibility</a:t>
            </a:r>
            <a:r>
              <a:rPr lang="en-GB" sz="14000" dirty="0">
                <a:solidFill>
                  <a:srgbClr val="0F614F"/>
                </a:solidFill>
                <a:latin typeface="Verdana Pro Light" panose="020B0304030504040204" pitchFamily="34" charset="0"/>
              </a:rPr>
              <a:t> </a:t>
            </a:r>
          </a:p>
        </p:txBody>
      </p:sp>
      <p:sp>
        <p:nvSpPr>
          <p:cNvPr id="3" name="Subtitle 2">
            <a:extLst>
              <a:ext uri="{FF2B5EF4-FFF2-40B4-BE49-F238E27FC236}">
                <a16:creationId xmlns:a16="http://schemas.microsoft.com/office/drawing/2014/main" id="{8B0411BE-8D36-4598-B054-0BC40EB8464F}"/>
              </a:ext>
            </a:extLst>
          </p:cNvPr>
          <p:cNvSpPr>
            <a:spLocks noGrp="1"/>
          </p:cNvSpPr>
          <p:nvPr>
            <p:ph type="subTitle" idx="1"/>
          </p:nvPr>
        </p:nvSpPr>
        <p:spPr>
          <a:xfrm>
            <a:off x="0" y="3895807"/>
            <a:ext cx="12192000" cy="716596"/>
          </a:xfrm>
        </p:spPr>
        <p:txBody>
          <a:bodyPr>
            <a:noAutofit/>
          </a:bodyPr>
          <a:lstStyle/>
          <a:p>
            <a:pPr algn="l"/>
            <a:r>
              <a:rPr lang="en-GB" sz="7200" dirty="0">
                <a:solidFill>
                  <a:srgbClr val="554E4E"/>
                </a:solidFill>
                <a:latin typeface="Verdana Pro Light" panose="020B0304030504040204" pitchFamily="34" charset="0"/>
              </a:rPr>
              <a:t>clearing the final hurdles</a:t>
            </a:r>
          </a:p>
        </p:txBody>
      </p:sp>
      <p:sp>
        <p:nvSpPr>
          <p:cNvPr id="5" name="Subtitle 2">
            <a:extLst>
              <a:ext uri="{FF2B5EF4-FFF2-40B4-BE49-F238E27FC236}">
                <a16:creationId xmlns:a16="http://schemas.microsoft.com/office/drawing/2014/main" id="{6E7CDF69-3A71-4DC0-B7A5-281E573AF4A4}"/>
              </a:ext>
            </a:extLst>
          </p:cNvPr>
          <p:cNvSpPr txBox="1">
            <a:spLocks/>
          </p:cNvSpPr>
          <p:nvPr/>
        </p:nvSpPr>
        <p:spPr>
          <a:xfrm>
            <a:off x="112734" y="5466080"/>
            <a:ext cx="8056708" cy="12294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dirty="0">
                <a:solidFill>
                  <a:srgbClr val="554E4E"/>
                </a:solidFill>
                <a:latin typeface="Verdana Pro Light" panose="020B0304030504040204" pitchFamily="34" charset="0"/>
              </a:rPr>
              <a:t>Alistair McNaught | McNaught Consulting</a:t>
            </a:r>
          </a:p>
          <a:p>
            <a:pPr algn="l"/>
            <a:r>
              <a:rPr lang="en-GB" sz="2800" dirty="0">
                <a:solidFill>
                  <a:srgbClr val="554E4E"/>
                </a:solidFill>
                <a:latin typeface="Verdana Pro Light" panose="020B0304030504040204" pitchFamily="34" charset="0"/>
              </a:rPr>
              <a:t>Huw Alexander | textBOX</a:t>
            </a:r>
          </a:p>
        </p:txBody>
      </p:sp>
      <p:pic>
        <p:nvPicPr>
          <p:cNvPr id="9" name="Picture 8" descr="The ASPIRE education logo.">
            <a:extLst>
              <a:ext uri="{FF2B5EF4-FFF2-40B4-BE49-F238E27FC236}">
                <a16:creationId xmlns:a16="http://schemas.microsoft.com/office/drawing/2014/main" id="{D823F272-3C5C-4B78-B1AD-CBAC6C7515F2}"/>
              </a:ext>
            </a:extLst>
          </p:cNvPr>
          <p:cNvPicPr>
            <a:picLocks noChangeAspect="1"/>
          </p:cNvPicPr>
          <p:nvPr/>
        </p:nvPicPr>
        <p:blipFill>
          <a:blip r:embed="rId4"/>
          <a:stretch>
            <a:fillRect/>
          </a:stretch>
        </p:blipFill>
        <p:spPr>
          <a:xfrm>
            <a:off x="7701280" y="5369706"/>
            <a:ext cx="4064247" cy="1229486"/>
          </a:xfrm>
          <a:prstGeom prst="rect">
            <a:avLst/>
          </a:prstGeom>
        </p:spPr>
      </p:pic>
      <p:sp>
        <p:nvSpPr>
          <p:cNvPr id="10" name="Title 1">
            <a:extLst>
              <a:ext uri="{FF2B5EF4-FFF2-40B4-BE49-F238E27FC236}">
                <a16:creationId xmlns:a16="http://schemas.microsoft.com/office/drawing/2014/main" id="{F1561983-D2C7-4CFF-BF0E-8443C5521319}"/>
              </a:ext>
            </a:extLst>
          </p:cNvPr>
          <p:cNvSpPr txBox="1">
            <a:spLocks/>
          </p:cNvSpPr>
          <p:nvPr/>
        </p:nvSpPr>
        <p:spPr>
          <a:xfrm>
            <a:off x="0" y="861163"/>
            <a:ext cx="12192000" cy="27359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4000" dirty="0">
                <a:solidFill>
                  <a:srgbClr val="6A6F66"/>
                </a:solidFill>
                <a:latin typeface="Verdana Pro Light" panose="020B0304030504040204" pitchFamily="34" charset="0"/>
              </a:rPr>
              <a:t>statements</a:t>
            </a:r>
            <a:r>
              <a:rPr lang="en-GB" sz="14000" dirty="0">
                <a:solidFill>
                  <a:srgbClr val="0F614F"/>
                </a:solidFill>
                <a:latin typeface="Verdana Pro Light" panose="020B0304030504040204" pitchFamily="34" charset="0"/>
              </a:rPr>
              <a:t> </a:t>
            </a:r>
          </a:p>
        </p:txBody>
      </p:sp>
    </p:spTree>
    <p:extLst>
      <p:ext uri="{BB962C8B-B14F-4D97-AF65-F5344CB8AC3E}">
        <p14:creationId xmlns:p14="http://schemas.microsoft.com/office/powerpoint/2010/main" val="2324695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2AC910F4-D14C-454C-BCDC-721363F8D491}"/>
              </a:ext>
              <a:ext uri="{C183D7F6-B498-43B3-948B-1728B52AA6E4}">
                <adec:decorative xmlns:adec="http://schemas.microsoft.com/office/drawing/2017/decorative" val="1"/>
              </a:ext>
            </a:extLst>
          </p:cNvPr>
          <p:cNvSpPr/>
          <p:nvPr/>
        </p:nvSpPr>
        <p:spPr>
          <a:xfrm>
            <a:off x="7814350" y="-1142735"/>
            <a:ext cx="5400000" cy="5400000"/>
          </a:xfrm>
          <a:prstGeom prst="ellipse">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a:extLst>
              <a:ext uri="{FF2B5EF4-FFF2-40B4-BE49-F238E27FC236}">
                <a16:creationId xmlns:a16="http://schemas.microsoft.com/office/drawing/2014/main" id="{CCA47EE7-4E22-4323-8EAB-C0B1A2690A86}"/>
              </a:ext>
            </a:extLst>
          </p:cNvPr>
          <p:cNvSpPr txBox="1">
            <a:spLocks noGrp="1"/>
          </p:cNvSpPr>
          <p:nvPr>
            <p:ph type="title" idx="4294967295"/>
          </p:nvPr>
        </p:nvSpPr>
        <p:spPr>
          <a:xfrm>
            <a:off x="212269" y="311807"/>
            <a:ext cx="7222673" cy="501675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554E4E"/>
                </a:solidFill>
                <a:effectLst/>
                <a:uLnTx/>
                <a:uFillTx/>
                <a:latin typeface="Verdana Pro Light" panose="020B0304030504040204" pitchFamily="34" charset="0"/>
                <a:ea typeface="+mn-ea"/>
                <a:cs typeface="+mn-cs"/>
              </a:rPr>
              <a:t>There is </a:t>
            </a:r>
            <a:r>
              <a:rPr kumimoji="0" lang="en-GB" sz="3200" b="1" i="0" u="none" strike="noStrike" kern="1200" cap="none" spc="0" normalizeH="0" baseline="0" noProof="0" dirty="0">
                <a:ln>
                  <a:noFill/>
                </a:ln>
                <a:solidFill>
                  <a:srgbClr val="554E4E"/>
                </a:solidFill>
                <a:effectLst/>
                <a:uLnTx/>
                <a:uFillTx/>
                <a:latin typeface="Verdana Pro Light" panose="020B0304030504040204" pitchFamily="34" charset="0"/>
                <a:ea typeface="+mn-ea"/>
                <a:cs typeface="+mn-cs"/>
              </a:rPr>
              <a:t>no silver bullet </a:t>
            </a:r>
            <a:r>
              <a:rPr kumimoji="0" lang="en-GB" sz="3200" b="0" i="0" u="none" strike="noStrike" kern="1200" cap="none" spc="0" normalizeH="0" baseline="0" noProof="0" dirty="0">
                <a:ln>
                  <a:noFill/>
                </a:ln>
                <a:solidFill>
                  <a:srgbClr val="554E4E"/>
                </a:solidFill>
                <a:effectLst/>
                <a:uLnTx/>
                <a:uFillTx/>
                <a:latin typeface="Verdana Pro Light" panose="020B0304030504040204" pitchFamily="34" charset="0"/>
                <a:ea typeface="+mn-ea"/>
                <a:cs typeface="+mn-cs"/>
              </a:rPr>
              <a:t>because there is </a:t>
            </a:r>
            <a:r>
              <a:rPr kumimoji="0" lang="en-GB" sz="3200" b="1" i="0" u="none" strike="noStrike" kern="1200" cap="none" spc="0" normalizeH="0" baseline="0" noProof="0" dirty="0">
                <a:ln>
                  <a:noFill/>
                </a:ln>
                <a:solidFill>
                  <a:srgbClr val="554E4E"/>
                </a:solidFill>
                <a:effectLst/>
                <a:uLnTx/>
                <a:uFillTx/>
                <a:latin typeface="Verdana Pro Light" panose="020B0304030504040204" pitchFamily="34" charset="0"/>
                <a:ea typeface="+mn-ea"/>
                <a:cs typeface="+mn-cs"/>
              </a:rPr>
              <a:t>no single cause </a:t>
            </a:r>
            <a:r>
              <a:rPr kumimoji="0" lang="en-GB" sz="3200" b="0" i="0" u="none" strike="noStrike" kern="1200" cap="none" spc="0" normalizeH="0" baseline="0" noProof="0" dirty="0">
                <a:ln>
                  <a:noFill/>
                </a:ln>
                <a:solidFill>
                  <a:srgbClr val="554E4E"/>
                </a:solidFill>
                <a:effectLst/>
                <a:uLnTx/>
                <a:uFillTx/>
                <a:latin typeface="Verdana Pro Light" panose="020B0304030504040204" pitchFamily="34" charset="0"/>
                <a:ea typeface="+mn-ea"/>
                <a:cs typeface="+mn-cs"/>
              </a:rPr>
              <a:t>of an inaccessible digital experience.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srgbClr val="554E4E"/>
              </a:solidFill>
              <a:effectLst/>
              <a:uLnTx/>
              <a:uFillTx/>
              <a:latin typeface="Verdana Pro Light" panose="020B030403050404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554E4E"/>
                </a:solidFill>
                <a:effectLst/>
                <a:uLnTx/>
                <a:uFillTx/>
                <a:latin typeface="Verdana Pro Light" panose="020B0304030504040204" pitchFamily="34" charset="0"/>
                <a:ea typeface="+mn-ea"/>
                <a:cs typeface="+mn-cs"/>
              </a:rPr>
              <a:t>Accessibility will only </a:t>
            </a:r>
            <a:r>
              <a:rPr kumimoji="0" lang="en-GB" sz="3200" b="1" i="0" u="none" strike="noStrike" kern="1200" cap="none" spc="0" normalizeH="0" baseline="0" noProof="0" dirty="0">
                <a:ln>
                  <a:noFill/>
                </a:ln>
                <a:solidFill>
                  <a:srgbClr val="554E4E"/>
                </a:solidFill>
                <a:effectLst/>
                <a:uLnTx/>
                <a:uFillTx/>
                <a:latin typeface="Verdana Pro Light" panose="020B0304030504040204" pitchFamily="34" charset="0"/>
                <a:ea typeface="+mn-ea"/>
                <a:cs typeface="+mn-cs"/>
              </a:rPr>
              <a:t>become the norm </a:t>
            </a:r>
            <a:r>
              <a:rPr kumimoji="0" lang="en-GB" sz="3200" b="0" i="0" u="none" strike="noStrike" kern="1200" cap="none" spc="0" normalizeH="0" baseline="0" noProof="0" dirty="0">
                <a:ln>
                  <a:noFill/>
                </a:ln>
                <a:solidFill>
                  <a:srgbClr val="554E4E"/>
                </a:solidFill>
                <a:effectLst/>
                <a:uLnTx/>
                <a:uFillTx/>
                <a:latin typeface="Verdana Pro Light" panose="020B0304030504040204" pitchFamily="34" charset="0"/>
                <a:ea typeface="+mn-ea"/>
                <a:cs typeface="+mn-cs"/>
              </a:rPr>
              <a:t>when it is part of</a:t>
            </a:r>
            <a:r>
              <a:rPr kumimoji="0" lang="en-GB" sz="3200" b="1" i="0" u="none" strike="noStrike" kern="1200" cap="none" spc="0" normalizeH="0" baseline="0" noProof="0" dirty="0">
                <a:ln>
                  <a:noFill/>
                </a:ln>
                <a:solidFill>
                  <a:srgbClr val="554E4E"/>
                </a:solidFill>
                <a:effectLst/>
                <a:uLnTx/>
                <a:uFillTx/>
                <a:latin typeface="Verdana Pro Light" panose="020B0304030504040204" pitchFamily="34" charset="0"/>
                <a:ea typeface="+mn-ea"/>
                <a:cs typeface="+mn-cs"/>
              </a:rPr>
              <a:t> policy and practice</a:t>
            </a:r>
            <a:r>
              <a:rPr kumimoji="0" lang="en-GB" sz="3200" b="0" i="0" u="none" strike="noStrike" kern="1200" cap="none" spc="0" normalizeH="0" baseline="0" noProof="0" dirty="0">
                <a:ln>
                  <a:noFill/>
                </a:ln>
                <a:solidFill>
                  <a:srgbClr val="554E4E"/>
                </a:solidFill>
                <a:effectLst/>
                <a:uLnTx/>
                <a:uFillTx/>
                <a:latin typeface="Verdana Pro Light" panose="020B0304030504040204" pitchFamily="34" charset="0"/>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srgbClr val="554E4E"/>
              </a:solidFill>
              <a:effectLst/>
              <a:uLnTx/>
              <a:uFillTx/>
              <a:latin typeface="Verdana Pro Light" panose="020B030403050404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554E4E"/>
                </a:solidFill>
                <a:effectLst/>
                <a:uLnTx/>
                <a:uFillTx/>
                <a:latin typeface="Verdana Pro Light" panose="020B0304030504040204" pitchFamily="34" charset="0"/>
                <a:ea typeface="+mn-ea"/>
                <a:cs typeface="+mn-cs"/>
              </a:rPr>
              <a:t>There are 3 “layers” within the organisation to consider.</a:t>
            </a:r>
          </a:p>
        </p:txBody>
      </p:sp>
      <p:pic>
        <p:nvPicPr>
          <p:cNvPr id="7" name="Picture 6" descr="An icon of King and Queen chess pieces.">
            <a:extLst>
              <a:ext uri="{FF2B5EF4-FFF2-40B4-BE49-F238E27FC236}">
                <a16:creationId xmlns:a16="http://schemas.microsoft.com/office/drawing/2014/main" id="{BB583022-2A51-4A62-9FF6-133163497F87}"/>
              </a:ext>
            </a:extLst>
          </p:cNvPr>
          <p:cNvPicPr>
            <a:picLocks/>
          </p:cNvPicPr>
          <p:nvPr/>
        </p:nvPicPr>
        <p:blipFill>
          <a:blip r:embed="rId3"/>
          <a:stretch>
            <a:fillRect/>
          </a:stretch>
        </p:blipFill>
        <p:spPr>
          <a:xfrm>
            <a:off x="8750787" y="317383"/>
            <a:ext cx="3058356" cy="2708506"/>
          </a:xfrm>
          <a:prstGeom prst="rect">
            <a:avLst/>
          </a:prstGeom>
        </p:spPr>
      </p:pic>
    </p:spTree>
    <p:extLst>
      <p:ext uri="{BB962C8B-B14F-4D97-AF65-F5344CB8AC3E}">
        <p14:creationId xmlns:p14="http://schemas.microsoft.com/office/powerpoint/2010/main" val="1354790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5AE1F8-59F2-4437-877C-926EB4FCC568}"/>
              </a:ext>
            </a:extLst>
          </p:cNvPr>
          <p:cNvSpPr>
            <a:spLocks noGrp="1"/>
          </p:cNvSpPr>
          <p:nvPr>
            <p:ph type="title" idx="4294967295"/>
          </p:nvPr>
        </p:nvSpPr>
        <p:spPr>
          <a:xfrm>
            <a:off x="201613" y="182563"/>
            <a:ext cx="10515600" cy="21320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0" b="0" i="0" u="none" strike="noStrike" kern="1200" cap="none" spc="0" normalizeH="0" baseline="0" noProof="0" dirty="0">
                <a:ln>
                  <a:noFill/>
                </a:ln>
                <a:solidFill>
                  <a:srgbClr val="554E4E"/>
                </a:solidFill>
                <a:effectLst/>
                <a:uLnTx/>
                <a:uFillTx/>
                <a:latin typeface="Verdana Pro Light" panose="020B0304030504040204" pitchFamily="34" charset="0"/>
                <a:ea typeface="+mn-ea"/>
                <a:cs typeface="+mn-cs"/>
              </a:rPr>
              <a:t>the big</a:t>
            </a:r>
          </a:p>
        </p:txBody>
      </p:sp>
      <p:sp>
        <p:nvSpPr>
          <p:cNvPr id="8" name="Content Placeholder 2">
            <a:extLst>
              <a:ext uri="{FF2B5EF4-FFF2-40B4-BE49-F238E27FC236}">
                <a16:creationId xmlns:a16="http://schemas.microsoft.com/office/drawing/2014/main" id="{9342F906-B46D-4E59-A46E-FB570835419F}"/>
              </a:ext>
            </a:extLst>
          </p:cNvPr>
          <p:cNvSpPr txBox="1">
            <a:spLocks/>
          </p:cNvSpPr>
          <p:nvPr/>
        </p:nvSpPr>
        <p:spPr>
          <a:xfrm>
            <a:off x="201593" y="4066676"/>
            <a:ext cx="10515600" cy="21329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0" dirty="0">
                <a:solidFill>
                  <a:srgbClr val="554E4E"/>
                </a:solidFill>
                <a:latin typeface="Verdana Pro Light" panose="020B0304030504040204" pitchFamily="34" charset="0"/>
              </a:rPr>
              <a:t>picture</a:t>
            </a:r>
          </a:p>
        </p:txBody>
      </p:sp>
      <p:sp>
        <p:nvSpPr>
          <p:cNvPr id="10" name="Content Placeholder 2">
            <a:extLst>
              <a:ext uri="{FF2B5EF4-FFF2-40B4-BE49-F238E27FC236}">
                <a16:creationId xmlns:a16="http://schemas.microsoft.com/office/drawing/2014/main" id="{D48B0666-9A22-4B59-90C6-108106677533}"/>
              </a:ext>
            </a:extLst>
          </p:cNvPr>
          <p:cNvSpPr txBox="1">
            <a:spLocks/>
          </p:cNvSpPr>
          <p:nvPr/>
        </p:nvSpPr>
        <p:spPr>
          <a:xfrm>
            <a:off x="201593" y="2124348"/>
            <a:ext cx="10515600" cy="21329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0" dirty="0">
                <a:solidFill>
                  <a:srgbClr val="554E4E"/>
                </a:solidFill>
                <a:latin typeface="Verdana Pro Light" panose="020B0304030504040204" pitchFamily="34" charset="0"/>
              </a:rPr>
              <a:t>accessibility</a:t>
            </a:r>
          </a:p>
        </p:txBody>
      </p:sp>
      <p:sp>
        <p:nvSpPr>
          <p:cNvPr id="7" name="Oval 6">
            <a:extLst>
              <a:ext uri="{FF2B5EF4-FFF2-40B4-BE49-F238E27FC236}">
                <a16:creationId xmlns:a16="http://schemas.microsoft.com/office/drawing/2014/main" id="{372BA566-BFAC-43BD-A5B3-E61D3B81DE96}"/>
              </a:ext>
              <a:ext uri="{C183D7F6-B498-43B3-948B-1728B52AA6E4}">
                <adec:decorative xmlns:adec="http://schemas.microsoft.com/office/drawing/2017/decorative" val="1"/>
              </a:ext>
            </a:extLst>
          </p:cNvPr>
          <p:cNvSpPr/>
          <p:nvPr/>
        </p:nvSpPr>
        <p:spPr>
          <a:xfrm>
            <a:off x="9290407" y="-2369651"/>
            <a:ext cx="5400000" cy="5400000"/>
          </a:xfrm>
          <a:prstGeom prst="ellipse">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3677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16260-7BCF-4F33-87E7-474A4A7BBBFE}"/>
              </a:ext>
            </a:extLst>
          </p:cNvPr>
          <p:cNvSpPr>
            <a:spLocks noGrp="1"/>
          </p:cNvSpPr>
          <p:nvPr>
            <p:ph type="title"/>
          </p:nvPr>
        </p:nvSpPr>
        <p:spPr>
          <a:xfrm>
            <a:off x="12036" y="-11232"/>
            <a:ext cx="10515600" cy="1325563"/>
          </a:xfrm>
        </p:spPr>
        <p:txBody>
          <a:bodyPr>
            <a:normAutofit/>
          </a:bodyPr>
          <a:lstStyle/>
          <a:p>
            <a:r>
              <a:rPr lang="en-GB" sz="8000" dirty="0">
                <a:solidFill>
                  <a:srgbClr val="554E4E"/>
                </a:solidFill>
                <a:latin typeface="Verdana Pro Light" panose="020B0304030504040204" pitchFamily="34" charset="0"/>
              </a:rPr>
              <a:t>Foundations</a:t>
            </a:r>
          </a:p>
        </p:txBody>
      </p:sp>
      <p:grpSp>
        <p:nvGrpSpPr>
          <p:cNvPr id="6" name="Group 5" descr="A label described as &quot;barrier free learning&quot; styled to look like a helicopter on top of the pyramid formed by the people layer, technology layer and policy layer. See notes field for further details.">
            <a:extLst>
              <a:ext uri="{FF2B5EF4-FFF2-40B4-BE49-F238E27FC236}">
                <a16:creationId xmlns:a16="http://schemas.microsoft.com/office/drawing/2014/main" id="{F103E476-9923-4D52-9624-58FCE714D895}"/>
              </a:ext>
            </a:extLst>
          </p:cNvPr>
          <p:cNvGrpSpPr/>
          <p:nvPr/>
        </p:nvGrpSpPr>
        <p:grpSpPr>
          <a:xfrm>
            <a:off x="4228295" y="4951725"/>
            <a:ext cx="7125505" cy="1656440"/>
            <a:chOff x="4069261" y="4986670"/>
            <a:chExt cx="7125505" cy="1656440"/>
          </a:xfrm>
        </p:grpSpPr>
        <p:sp>
          <p:nvSpPr>
            <p:cNvPr id="4" name="Hexagon 3">
              <a:extLst>
                <a:ext uri="{FF2B5EF4-FFF2-40B4-BE49-F238E27FC236}">
                  <a16:creationId xmlns:a16="http://schemas.microsoft.com/office/drawing/2014/main" id="{EF847EC9-5938-4221-9CCE-1918302F2F96}"/>
                </a:ext>
              </a:extLst>
            </p:cNvPr>
            <p:cNvSpPr/>
            <p:nvPr/>
          </p:nvSpPr>
          <p:spPr>
            <a:xfrm rot="1661024">
              <a:off x="4069261" y="5029986"/>
              <a:ext cx="1871224" cy="1613124"/>
            </a:xfrm>
            <a:prstGeom prst="hexagon">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t>Accessible procure-</a:t>
              </a:r>
              <a:r>
                <a:rPr lang="en-GB" sz="2000" dirty="0" err="1"/>
                <a:t>ment</a:t>
              </a:r>
              <a:endParaRPr lang="en-GB" sz="2000" dirty="0"/>
            </a:p>
          </p:txBody>
        </p:sp>
        <p:sp>
          <p:nvSpPr>
            <p:cNvPr id="8" name="Hexagon 7">
              <a:extLst>
                <a:ext uri="{FF2B5EF4-FFF2-40B4-BE49-F238E27FC236}">
                  <a16:creationId xmlns:a16="http://schemas.microsoft.com/office/drawing/2014/main" id="{7C71EC72-3CD9-4F1B-9F56-CB768A20C849}"/>
                </a:ext>
              </a:extLst>
            </p:cNvPr>
            <p:cNvSpPr/>
            <p:nvPr/>
          </p:nvSpPr>
          <p:spPr>
            <a:xfrm rot="1661024">
              <a:off x="5806244" y="5017748"/>
              <a:ext cx="1871224" cy="1613124"/>
            </a:xfrm>
            <a:prstGeom prst="hexagon">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t>Policies &amp; Quality assurance processes</a:t>
              </a:r>
            </a:p>
          </p:txBody>
        </p:sp>
        <p:sp>
          <p:nvSpPr>
            <p:cNvPr id="9" name="Hexagon 8">
              <a:extLst>
                <a:ext uri="{FF2B5EF4-FFF2-40B4-BE49-F238E27FC236}">
                  <a16:creationId xmlns:a16="http://schemas.microsoft.com/office/drawing/2014/main" id="{C8A43D29-0AD0-4EC7-B21D-BE174B5A6F57}"/>
                </a:ext>
              </a:extLst>
            </p:cNvPr>
            <p:cNvSpPr/>
            <p:nvPr/>
          </p:nvSpPr>
          <p:spPr>
            <a:xfrm rot="1661024">
              <a:off x="7556081" y="5011482"/>
              <a:ext cx="1871224" cy="1613124"/>
            </a:xfrm>
            <a:prstGeom prst="hexagon">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t>Recruitment and job descriptions</a:t>
              </a:r>
            </a:p>
          </p:txBody>
        </p:sp>
        <p:sp>
          <p:nvSpPr>
            <p:cNvPr id="10" name="Hexagon 9">
              <a:extLst>
                <a:ext uri="{FF2B5EF4-FFF2-40B4-BE49-F238E27FC236}">
                  <a16:creationId xmlns:a16="http://schemas.microsoft.com/office/drawing/2014/main" id="{3EC7C80D-435C-4AC2-8502-60BD08D0AE38}"/>
                </a:ext>
              </a:extLst>
            </p:cNvPr>
            <p:cNvSpPr/>
            <p:nvPr/>
          </p:nvSpPr>
          <p:spPr>
            <a:xfrm rot="1661024">
              <a:off x="9323542" y="4986670"/>
              <a:ext cx="1871224" cy="1613124"/>
            </a:xfrm>
            <a:prstGeom prst="hexagon">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t>Training and guidance</a:t>
              </a:r>
            </a:p>
          </p:txBody>
        </p:sp>
      </p:grpSp>
      <p:sp>
        <p:nvSpPr>
          <p:cNvPr id="12" name="TextBox 11">
            <a:extLst>
              <a:ext uri="{FF2B5EF4-FFF2-40B4-BE49-F238E27FC236}">
                <a16:creationId xmlns:a16="http://schemas.microsoft.com/office/drawing/2014/main" id="{48FB9A9B-70E6-4DE6-81D8-2FF87E644E2C}"/>
              </a:ext>
            </a:extLst>
          </p:cNvPr>
          <p:cNvSpPr txBox="1"/>
          <p:nvPr/>
        </p:nvSpPr>
        <p:spPr>
          <a:xfrm>
            <a:off x="12036" y="5541661"/>
            <a:ext cx="2912977" cy="707886"/>
          </a:xfrm>
          <a:prstGeom prst="rect">
            <a:avLst/>
          </a:prstGeom>
          <a:noFill/>
        </p:spPr>
        <p:txBody>
          <a:bodyPr wrap="none" rtlCol="0">
            <a:spAutoFit/>
          </a:bodyPr>
          <a:lstStyle/>
          <a:p>
            <a:r>
              <a:rPr lang="en-GB" sz="4000" dirty="0">
                <a:solidFill>
                  <a:srgbClr val="554E4E"/>
                </a:solidFill>
                <a:latin typeface="Verdana Pro Light" panose="020B0304030504040204" pitchFamily="34" charset="0"/>
              </a:rPr>
              <a:t>Policy layer</a:t>
            </a:r>
          </a:p>
        </p:txBody>
      </p:sp>
      <p:cxnSp>
        <p:nvCxnSpPr>
          <p:cNvPr id="20" name="Straight Connector 19">
            <a:extLst>
              <a:ext uri="{FF2B5EF4-FFF2-40B4-BE49-F238E27FC236}">
                <a16:creationId xmlns:a16="http://schemas.microsoft.com/office/drawing/2014/main" id="{6B3DC900-9671-4570-8731-F058D3829CF8}"/>
              </a:ext>
              <a:ext uri="{C183D7F6-B498-43B3-948B-1728B52AA6E4}">
                <adec:decorative xmlns:adec="http://schemas.microsoft.com/office/drawing/2017/decorative" val="1"/>
              </a:ext>
            </a:extLst>
          </p:cNvPr>
          <p:cNvCxnSpPr>
            <a:cxnSpLocks/>
          </p:cNvCxnSpPr>
          <p:nvPr/>
        </p:nvCxnSpPr>
        <p:spPr>
          <a:xfrm>
            <a:off x="103586" y="6249547"/>
            <a:ext cx="4103649" cy="0"/>
          </a:xfrm>
          <a:prstGeom prst="line">
            <a:avLst/>
          </a:prstGeom>
          <a:ln w="63500">
            <a:solidFill>
              <a:srgbClr val="0F61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5879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16260-7BCF-4F33-87E7-474A4A7BBBFE}"/>
              </a:ext>
            </a:extLst>
          </p:cNvPr>
          <p:cNvSpPr>
            <a:spLocks noGrp="1"/>
          </p:cNvSpPr>
          <p:nvPr>
            <p:ph type="title"/>
          </p:nvPr>
        </p:nvSpPr>
        <p:spPr>
          <a:xfrm>
            <a:off x="12036" y="-11232"/>
            <a:ext cx="10515600" cy="1325563"/>
          </a:xfrm>
        </p:spPr>
        <p:txBody>
          <a:bodyPr>
            <a:normAutofit/>
          </a:bodyPr>
          <a:lstStyle/>
          <a:p>
            <a:r>
              <a:rPr lang="en-GB" sz="8000" dirty="0">
                <a:solidFill>
                  <a:srgbClr val="554E4E"/>
                </a:solidFill>
                <a:latin typeface="Verdana Pro Light" panose="020B0304030504040204" pitchFamily="34" charset="0"/>
              </a:rPr>
              <a:t>Basement</a:t>
            </a:r>
          </a:p>
        </p:txBody>
      </p:sp>
      <p:sp>
        <p:nvSpPr>
          <p:cNvPr id="18" name="TextBox 17">
            <a:extLst>
              <a:ext uri="{FF2B5EF4-FFF2-40B4-BE49-F238E27FC236}">
                <a16:creationId xmlns:a16="http://schemas.microsoft.com/office/drawing/2014/main" id="{C18E9669-9305-4452-96DF-7CC10C96D017}"/>
              </a:ext>
            </a:extLst>
          </p:cNvPr>
          <p:cNvSpPr txBox="1"/>
          <p:nvPr/>
        </p:nvSpPr>
        <p:spPr>
          <a:xfrm>
            <a:off x="12036" y="5541661"/>
            <a:ext cx="2912977" cy="707886"/>
          </a:xfrm>
          <a:prstGeom prst="rect">
            <a:avLst/>
          </a:prstGeom>
          <a:noFill/>
        </p:spPr>
        <p:txBody>
          <a:bodyPr wrap="none" rtlCol="0">
            <a:spAutoFit/>
          </a:bodyPr>
          <a:lstStyle/>
          <a:p>
            <a:r>
              <a:rPr lang="en-GB" sz="4000" dirty="0">
                <a:solidFill>
                  <a:srgbClr val="554E4E"/>
                </a:solidFill>
                <a:latin typeface="Verdana Pro Light" panose="020B0304030504040204" pitchFamily="34" charset="0"/>
              </a:rPr>
              <a:t>Policy layer</a:t>
            </a:r>
          </a:p>
        </p:txBody>
      </p:sp>
      <p:sp>
        <p:nvSpPr>
          <p:cNvPr id="19" name="TextBox 18">
            <a:extLst>
              <a:ext uri="{FF2B5EF4-FFF2-40B4-BE49-F238E27FC236}">
                <a16:creationId xmlns:a16="http://schemas.microsoft.com/office/drawing/2014/main" id="{EC0072F3-235D-4D28-A00C-EC98C72DCEA8}"/>
              </a:ext>
            </a:extLst>
          </p:cNvPr>
          <p:cNvSpPr txBox="1"/>
          <p:nvPr/>
        </p:nvSpPr>
        <p:spPr>
          <a:xfrm>
            <a:off x="12036" y="3850788"/>
            <a:ext cx="4286751" cy="707886"/>
          </a:xfrm>
          <a:prstGeom prst="rect">
            <a:avLst/>
          </a:prstGeom>
          <a:noFill/>
        </p:spPr>
        <p:txBody>
          <a:bodyPr wrap="none" rtlCol="0">
            <a:spAutoFit/>
          </a:bodyPr>
          <a:lstStyle/>
          <a:p>
            <a:r>
              <a:rPr lang="en-GB" sz="4000" dirty="0">
                <a:solidFill>
                  <a:srgbClr val="554E4E"/>
                </a:solidFill>
                <a:latin typeface="Verdana Pro Light" panose="020B0304030504040204" pitchFamily="34" charset="0"/>
              </a:rPr>
              <a:t>Technology layer</a:t>
            </a:r>
          </a:p>
        </p:txBody>
      </p:sp>
      <p:grpSp>
        <p:nvGrpSpPr>
          <p:cNvPr id="6" name="Group 5" descr="A label described as &quot;barrier free learning&quot; styled to look like a helicopter on top of the pyramid formed by the people layer, technology layer and policy layer. See notes field for further details.">
            <a:extLst>
              <a:ext uri="{FF2B5EF4-FFF2-40B4-BE49-F238E27FC236}">
                <a16:creationId xmlns:a16="http://schemas.microsoft.com/office/drawing/2014/main" id="{F103E476-9923-4D52-9624-58FCE714D895}"/>
              </a:ext>
            </a:extLst>
          </p:cNvPr>
          <p:cNvGrpSpPr/>
          <p:nvPr/>
        </p:nvGrpSpPr>
        <p:grpSpPr>
          <a:xfrm>
            <a:off x="4228295" y="3474907"/>
            <a:ext cx="7125505" cy="3133258"/>
            <a:chOff x="4069261" y="3509852"/>
            <a:chExt cx="7125505" cy="3133258"/>
          </a:xfrm>
        </p:grpSpPr>
        <p:sp>
          <p:nvSpPr>
            <p:cNvPr id="4" name="Hexagon 3">
              <a:extLst>
                <a:ext uri="{FF2B5EF4-FFF2-40B4-BE49-F238E27FC236}">
                  <a16:creationId xmlns:a16="http://schemas.microsoft.com/office/drawing/2014/main" id="{EF847EC9-5938-4221-9CCE-1918302F2F96}"/>
                </a:ext>
              </a:extLst>
            </p:cNvPr>
            <p:cNvSpPr/>
            <p:nvPr/>
          </p:nvSpPr>
          <p:spPr>
            <a:xfrm rot="1661024">
              <a:off x="4069261" y="5029986"/>
              <a:ext cx="1871224" cy="1613124"/>
            </a:xfrm>
            <a:prstGeom prst="hexagon">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t>Accessible procure-</a:t>
              </a:r>
              <a:r>
                <a:rPr lang="en-GB" sz="2000" dirty="0" err="1"/>
                <a:t>ment</a:t>
              </a:r>
              <a:endParaRPr lang="en-GB" sz="2000" dirty="0"/>
            </a:p>
          </p:txBody>
        </p:sp>
        <p:sp>
          <p:nvSpPr>
            <p:cNvPr id="8" name="Hexagon 7">
              <a:extLst>
                <a:ext uri="{FF2B5EF4-FFF2-40B4-BE49-F238E27FC236}">
                  <a16:creationId xmlns:a16="http://schemas.microsoft.com/office/drawing/2014/main" id="{7C71EC72-3CD9-4F1B-9F56-CB768A20C849}"/>
                </a:ext>
              </a:extLst>
            </p:cNvPr>
            <p:cNvSpPr/>
            <p:nvPr/>
          </p:nvSpPr>
          <p:spPr>
            <a:xfrm rot="1661024">
              <a:off x="5806244" y="5017748"/>
              <a:ext cx="1871224" cy="1613124"/>
            </a:xfrm>
            <a:prstGeom prst="hexagon">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t>Policies &amp; Quality assurance processes</a:t>
              </a:r>
            </a:p>
          </p:txBody>
        </p:sp>
        <p:sp>
          <p:nvSpPr>
            <p:cNvPr id="9" name="Hexagon 8">
              <a:extLst>
                <a:ext uri="{FF2B5EF4-FFF2-40B4-BE49-F238E27FC236}">
                  <a16:creationId xmlns:a16="http://schemas.microsoft.com/office/drawing/2014/main" id="{C8A43D29-0AD0-4EC7-B21D-BE174B5A6F57}"/>
                </a:ext>
              </a:extLst>
            </p:cNvPr>
            <p:cNvSpPr/>
            <p:nvPr/>
          </p:nvSpPr>
          <p:spPr>
            <a:xfrm rot="1661024">
              <a:off x="7556081" y="5011482"/>
              <a:ext cx="1871224" cy="1613124"/>
            </a:xfrm>
            <a:prstGeom prst="hexagon">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t>Recruitment and job descriptions</a:t>
              </a:r>
            </a:p>
          </p:txBody>
        </p:sp>
        <p:sp>
          <p:nvSpPr>
            <p:cNvPr id="10" name="Hexagon 9">
              <a:extLst>
                <a:ext uri="{FF2B5EF4-FFF2-40B4-BE49-F238E27FC236}">
                  <a16:creationId xmlns:a16="http://schemas.microsoft.com/office/drawing/2014/main" id="{3EC7C80D-435C-4AC2-8502-60BD08D0AE38}"/>
                </a:ext>
              </a:extLst>
            </p:cNvPr>
            <p:cNvSpPr/>
            <p:nvPr/>
          </p:nvSpPr>
          <p:spPr>
            <a:xfrm rot="1661024">
              <a:off x="9323542" y="4986670"/>
              <a:ext cx="1871224" cy="1613124"/>
            </a:xfrm>
            <a:prstGeom prst="hexagon">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t>Training and guidance</a:t>
              </a:r>
            </a:p>
          </p:txBody>
        </p:sp>
        <p:sp>
          <p:nvSpPr>
            <p:cNvPr id="11" name="Hexagon 10">
              <a:extLst>
                <a:ext uri="{FF2B5EF4-FFF2-40B4-BE49-F238E27FC236}">
                  <a16:creationId xmlns:a16="http://schemas.microsoft.com/office/drawing/2014/main" id="{9FACB948-41B0-4832-B74F-FAFDEF767509}"/>
                </a:ext>
              </a:extLst>
            </p:cNvPr>
            <p:cNvSpPr/>
            <p:nvPr/>
          </p:nvSpPr>
          <p:spPr>
            <a:xfrm rot="1661024">
              <a:off x="4862433" y="3556010"/>
              <a:ext cx="1871224" cy="1613124"/>
            </a:xfrm>
            <a:prstGeom prst="hexagon">
              <a:avLst/>
            </a:prstGeom>
            <a:solidFill>
              <a:srgbClr val="554E4E"/>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t>Accessible platforms</a:t>
              </a:r>
            </a:p>
          </p:txBody>
        </p:sp>
        <p:sp>
          <p:nvSpPr>
            <p:cNvPr id="13" name="Hexagon 12">
              <a:extLst>
                <a:ext uri="{FF2B5EF4-FFF2-40B4-BE49-F238E27FC236}">
                  <a16:creationId xmlns:a16="http://schemas.microsoft.com/office/drawing/2014/main" id="{964FB4C0-4C6B-4CBA-A034-A87E9D43EE96}"/>
                </a:ext>
              </a:extLst>
            </p:cNvPr>
            <p:cNvSpPr/>
            <p:nvPr/>
          </p:nvSpPr>
          <p:spPr>
            <a:xfrm rot="1661024">
              <a:off x="6616817" y="3522090"/>
              <a:ext cx="1871224" cy="1613124"/>
            </a:xfrm>
            <a:prstGeom prst="hexagon">
              <a:avLst/>
            </a:prstGeom>
            <a:solidFill>
              <a:srgbClr val="554E4E"/>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t>Accessible templates</a:t>
              </a:r>
            </a:p>
          </p:txBody>
        </p:sp>
        <p:sp>
          <p:nvSpPr>
            <p:cNvPr id="14" name="Hexagon 13">
              <a:extLst>
                <a:ext uri="{FF2B5EF4-FFF2-40B4-BE49-F238E27FC236}">
                  <a16:creationId xmlns:a16="http://schemas.microsoft.com/office/drawing/2014/main" id="{85E403C1-362E-4A01-8135-2C2C998D44F8}"/>
                </a:ext>
              </a:extLst>
            </p:cNvPr>
            <p:cNvSpPr/>
            <p:nvPr/>
          </p:nvSpPr>
          <p:spPr>
            <a:xfrm rot="1661024">
              <a:off x="8371201" y="3509852"/>
              <a:ext cx="1871224" cy="1613124"/>
            </a:xfrm>
            <a:prstGeom prst="hexagon">
              <a:avLst/>
            </a:prstGeom>
            <a:solidFill>
              <a:srgbClr val="554E4E"/>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t>Accessible resources / activities</a:t>
              </a:r>
            </a:p>
          </p:txBody>
        </p:sp>
      </p:grpSp>
      <p:cxnSp>
        <p:nvCxnSpPr>
          <p:cNvPr id="17" name="Straight Connector 16">
            <a:extLst>
              <a:ext uri="{FF2B5EF4-FFF2-40B4-BE49-F238E27FC236}">
                <a16:creationId xmlns:a16="http://schemas.microsoft.com/office/drawing/2014/main" id="{992EB019-80BD-42F5-94E9-88A2781261EF}"/>
              </a:ext>
              <a:ext uri="{C183D7F6-B498-43B3-948B-1728B52AA6E4}">
                <adec:decorative xmlns:adec="http://schemas.microsoft.com/office/drawing/2017/decorative" val="1"/>
              </a:ext>
            </a:extLst>
          </p:cNvPr>
          <p:cNvCxnSpPr>
            <a:cxnSpLocks/>
          </p:cNvCxnSpPr>
          <p:nvPr/>
        </p:nvCxnSpPr>
        <p:spPr>
          <a:xfrm>
            <a:off x="195137" y="4609379"/>
            <a:ext cx="4103649" cy="0"/>
          </a:xfrm>
          <a:prstGeom prst="line">
            <a:avLst/>
          </a:prstGeom>
          <a:ln w="63500">
            <a:solidFill>
              <a:srgbClr val="0F614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923473A-CBE5-485B-B12B-B7F21C478E19}"/>
              </a:ext>
              <a:ext uri="{C183D7F6-B498-43B3-948B-1728B52AA6E4}">
                <adec:decorative xmlns:adec="http://schemas.microsoft.com/office/drawing/2017/decorative" val="1"/>
              </a:ext>
            </a:extLst>
          </p:cNvPr>
          <p:cNvCxnSpPr>
            <a:cxnSpLocks/>
          </p:cNvCxnSpPr>
          <p:nvPr/>
        </p:nvCxnSpPr>
        <p:spPr>
          <a:xfrm>
            <a:off x="103586" y="6249547"/>
            <a:ext cx="4103649" cy="0"/>
          </a:xfrm>
          <a:prstGeom prst="line">
            <a:avLst/>
          </a:prstGeom>
          <a:ln w="63500">
            <a:solidFill>
              <a:srgbClr val="0F61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34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16260-7BCF-4F33-87E7-474A4A7BBBFE}"/>
              </a:ext>
            </a:extLst>
          </p:cNvPr>
          <p:cNvSpPr>
            <a:spLocks noGrp="1"/>
          </p:cNvSpPr>
          <p:nvPr>
            <p:ph type="title"/>
          </p:nvPr>
        </p:nvSpPr>
        <p:spPr>
          <a:xfrm>
            <a:off x="12036" y="-11232"/>
            <a:ext cx="10515600" cy="1325563"/>
          </a:xfrm>
        </p:spPr>
        <p:txBody>
          <a:bodyPr>
            <a:normAutofit/>
          </a:bodyPr>
          <a:lstStyle/>
          <a:p>
            <a:r>
              <a:rPr lang="en-GB" sz="8000" dirty="0">
                <a:solidFill>
                  <a:srgbClr val="554E4E"/>
                </a:solidFill>
                <a:latin typeface="Verdana Pro Light" panose="020B0304030504040204" pitchFamily="34" charset="0"/>
              </a:rPr>
              <a:t>Living Area</a:t>
            </a:r>
          </a:p>
        </p:txBody>
      </p:sp>
      <p:sp>
        <p:nvSpPr>
          <p:cNvPr id="18" name="TextBox 17">
            <a:extLst>
              <a:ext uri="{FF2B5EF4-FFF2-40B4-BE49-F238E27FC236}">
                <a16:creationId xmlns:a16="http://schemas.microsoft.com/office/drawing/2014/main" id="{C18E9669-9305-4452-96DF-7CC10C96D017}"/>
              </a:ext>
            </a:extLst>
          </p:cNvPr>
          <p:cNvSpPr txBox="1"/>
          <p:nvPr/>
        </p:nvSpPr>
        <p:spPr>
          <a:xfrm>
            <a:off x="24463" y="5541661"/>
            <a:ext cx="2912977" cy="707886"/>
          </a:xfrm>
          <a:prstGeom prst="rect">
            <a:avLst/>
          </a:prstGeom>
          <a:noFill/>
        </p:spPr>
        <p:txBody>
          <a:bodyPr wrap="none" rtlCol="0">
            <a:spAutoFit/>
          </a:bodyPr>
          <a:lstStyle/>
          <a:p>
            <a:r>
              <a:rPr lang="en-GB" sz="4000" dirty="0">
                <a:solidFill>
                  <a:srgbClr val="554E4E"/>
                </a:solidFill>
                <a:latin typeface="Verdana Pro Light" panose="020B0304030504040204" pitchFamily="34" charset="0"/>
              </a:rPr>
              <a:t>Policy layer</a:t>
            </a:r>
          </a:p>
        </p:txBody>
      </p:sp>
      <p:sp>
        <p:nvSpPr>
          <p:cNvPr id="19" name="TextBox 18">
            <a:extLst>
              <a:ext uri="{FF2B5EF4-FFF2-40B4-BE49-F238E27FC236}">
                <a16:creationId xmlns:a16="http://schemas.microsoft.com/office/drawing/2014/main" id="{EC0072F3-235D-4D28-A00C-EC98C72DCEA8}"/>
              </a:ext>
            </a:extLst>
          </p:cNvPr>
          <p:cNvSpPr txBox="1"/>
          <p:nvPr/>
        </p:nvSpPr>
        <p:spPr>
          <a:xfrm>
            <a:off x="12036" y="3850788"/>
            <a:ext cx="4286751" cy="707886"/>
          </a:xfrm>
          <a:prstGeom prst="rect">
            <a:avLst/>
          </a:prstGeom>
          <a:noFill/>
        </p:spPr>
        <p:txBody>
          <a:bodyPr wrap="none" rtlCol="0">
            <a:spAutoFit/>
          </a:bodyPr>
          <a:lstStyle/>
          <a:p>
            <a:r>
              <a:rPr lang="en-GB" sz="4000" dirty="0">
                <a:solidFill>
                  <a:srgbClr val="554E4E"/>
                </a:solidFill>
                <a:latin typeface="Verdana Pro Light" panose="020B0304030504040204" pitchFamily="34" charset="0"/>
              </a:rPr>
              <a:t>Technology layer</a:t>
            </a:r>
          </a:p>
        </p:txBody>
      </p:sp>
      <p:sp>
        <p:nvSpPr>
          <p:cNvPr id="20" name="TextBox 19">
            <a:extLst>
              <a:ext uri="{FF2B5EF4-FFF2-40B4-BE49-F238E27FC236}">
                <a16:creationId xmlns:a16="http://schemas.microsoft.com/office/drawing/2014/main" id="{3009FE53-2BDB-41E0-B962-21C153026F25}"/>
              </a:ext>
            </a:extLst>
          </p:cNvPr>
          <p:cNvSpPr txBox="1"/>
          <p:nvPr/>
        </p:nvSpPr>
        <p:spPr>
          <a:xfrm>
            <a:off x="72849" y="2159915"/>
            <a:ext cx="3102131" cy="707886"/>
          </a:xfrm>
          <a:prstGeom prst="rect">
            <a:avLst/>
          </a:prstGeom>
          <a:noFill/>
        </p:spPr>
        <p:txBody>
          <a:bodyPr wrap="none" rtlCol="0">
            <a:spAutoFit/>
          </a:bodyPr>
          <a:lstStyle/>
          <a:p>
            <a:r>
              <a:rPr lang="en-GB" sz="4000" dirty="0">
                <a:solidFill>
                  <a:srgbClr val="554E4E"/>
                </a:solidFill>
                <a:latin typeface="Verdana Pro Light" panose="020B0304030504040204" pitchFamily="34" charset="0"/>
              </a:rPr>
              <a:t>People layer</a:t>
            </a:r>
          </a:p>
        </p:txBody>
      </p:sp>
      <p:grpSp>
        <p:nvGrpSpPr>
          <p:cNvPr id="6" name="Group 5" descr="A label described as &quot;barrier free learning&quot; styled to look like a helicopter on top of the pyramid formed by the people layer, technology layer and policy layer. See notes field for further details.">
            <a:extLst>
              <a:ext uri="{FF2B5EF4-FFF2-40B4-BE49-F238E27FC236}">
                <a16:creationId xmlns:a16="http://schemas.microsoft.com/office/drawing/2014/main" id="{F103E476-9923-4D52-9624-58FCE714D895}"/>
              </a:ext>
            </a:extLst>
          </p:cNvPr>
          <p:cNvGrpSpPr/>
          <p:nvPr/>
        </p:nvGrpSpPr>
        <p:grpSpPr>
          <a:xfrm>
            <a:off x="4228295" y="2011335"/>
            <a:ext cx="7125505" cy="4596830"/>
            <a:chOff x="4069261" y="2046280"/>
            <a:chExt cx="7125505" cy="4596830"/>
          </a:xfrm>
        </p:grpSpPr>
        <p:sp>
          <p:nvSpPr>
            <p:cNvPr id="4" name="Hexagon 3">
              <a:extLst>
                <a:ext uri="{FF2B5EF4-FFF2-40B4-BE49-F238E27FC236}">
                  <a16:creationId xmlns:a16="http://schemas.microsoft.com/office/drawing/2014/main" id="{EF847EC9-5938-4221-9CCE-1918302F2F96}"/>
                </a:ext>
              </a:extLst>
            </p:cNvPr>
            <p:cNvSpPr/>
            <p:nvPr/>
          </p:nvSpPr>
          <p:spPr>
            <a:xfrm rot="1661024">
              <a:off x="4069261" y="5029986"/>
              <a:ext cx="1871224" cy="1613124"/>
            </a:xfrm>
            <a:prstGeom prst="hexagon">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t>Accessible procure-</a:t>
              </a:r>
              <a:r>
                <a:rPr lang="en-GB" sz="2000" dirty="0" err="1"/>
                <a:t>ment</a:t>
              </a:r>
              <a:endParaRPr lang="en-GB" sz="2000" dirty="0"/>
            </a:p>
          </p:txBody>
        </p:sp>
        <p:sp>
          <p:nvSpPr>
            <p:cNvPr id="8" name="Hexagon 7">
              <a:extLst>
                <a:ext uri="{FF2B5EF4-FFF2-40B4-BE49-F238E27FC236}">
                  <a16:creationId xmlns:a16="http://schemas.microsoft.com/office/drawing/2014/main" id="{7C71EC72-3CD9-4F1B-9F56-CB768A20C849}"/>
                </a:ext>
              </a:extLst>
            </p:cNvPr>
            <p:cNvSpPr/>
            <p:nvPr/>
          </p:nvSpPr>
          <p:spPr>
            <a:xfrm rot="1661024">
              <a:off x="5806244" y="5017748"/>
              <a:ext cx="1871224" cy="1613124"/>
            </a:xfrm>
            <a:prstGeom prst="hexagon">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t>Policies &amp; Quality assurance processes</a:t>
              </a:r>
            </a:p>
          </p:txBody>
        </p:sp>
        <p:sp>
          <p:nvSpPr>
            <p:cNvPr id="9" name="Hexagon 8">
              <a:extLst>
                <a:ext uri="{FF2B5EF4-FFF2-40B4-BE49-F238E27FC236}">
                  <a16:creationId xmlns:a16="http://schemas.microsoft.com/office/drawing/2014/main" id="{C8A43D29-0AD0-4EC7-B21D-BE174B5A6F57}"/>
                </a:ext>
              </a:extLst>
            </p:cNvPr>
            <p:cNvSpPr/>
            <p:nvPr/>
          </p:nvSpPr>
          <p:spPr>
            <a:xfrm rot="1661024">
              <a:off x="7556081" y="5011482"/>
              <a:ext cx="1871224" cy="1613124"/>
            </a:xfrm>
            <a:prstGeom prst="hexagon">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t>Recruitment and job descriptions</a:t>
              </a:r>
            </a:p>
          </p:txBody>
        </p:sp>
        <p:sp>
          <p:nvSpPr>
            <p:cNvPr id="10" name="Hexagon 9">
              <a:extLst>
                <a:ext uri="{FF2B5EF4-FFF2-40B4-BE49-F238E27FC236}">
                  <a16:creationId xmlns:a16="http://schemas.microsoft.com/office/drawing/2014/main" id="{3EC7C80D-435C-4AC2-8502-60BD08D0AE38}"/>
                </a:ext>
              </a:extLst>
            </p:cNvPr>
            <p:cNvSpPr/>
            <p:nvPr/>
          </p:nvSpPr>
          <p:spPr>
            <a:xfrm rot="1661024">
              <a:off x="9323542" y="4986670"/>
              <a:ext cx="1871224" cy="1613124"/>
            </a:xfrm>
            <a:prstGeom prst="hexagon">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t>Training and guidance</a:t>
              </a:r>
            </a:p>
          </p:txBody>
        </p:sp>
        <p:sp>
          <p:nvSpPr>
            <p:cNvPr id="11" name="Hexagon 10">
              <a:extLst>
                <a:ext uri="{FF2B5EF4-FFF2-40B4-BE49-F238E27FC236}">
                  <a16:creationId xmlns:a16="http://schemas.microsoft.com/office/drawing/2014/main" id="{9FACB948-41B0-4832-B74F-FAFDEF767509}"/>
                </a:ext>
              </a:extLst>
            </p:cNvPr>
            <p:cNvSpPr/>
            <p:nvPr/>
          </p:nvSpPr>
          <p:spPr>
            <a:xfrm rot="1661024">
              <a:off x="4862433" y="3556010"/>
              <a:ext cx="1871224" cy="1613124"/>
            </a:xfrm>
            <a:prstGeom prst="hexagon">
              <a:avLst/>
            </a:prstGeom>
            <a:solidFill>
              <a:srgbClr val="554E4E"/>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t>Accessible platforms</a:t>
              </a:r>
            </a:p>
          </p:txBody>
        </p:sp>
        <p:sp>
          <p:nvSpPr>
            <p:cNvPr id="13" name="Hexagon 12">
              <a:extLst>
                <a:ext uri="{FF2B5EF4-FFF2-40B4-BE49-F238E27FC236}">
                  <a16:creationId xmlns:a16="http://schemas.microsoft.com/office/drawing/2014/main" id="{964FB4C0-4C6B-4CBA-A034-A87E9D43EE96}"/>
                </a:ext>
              </a:extLst>
            </p:cNvPr>
            <p:cNvSpPr/>
            <p:nvPr/>
          </p:nvSpPr>
          <p:spPr>
            <a:xfrm rot="1661024">
              <a:off x="6616817" y="3522090"/>
              <a:ext cx="1871224" cy="1613124"/>
            </a:xfrm>
            <a:prstGeom prst="hexagon">
              <a:avLst/>
            </a:prstGeom>
            <a:solidFill>
              <a:srgbClr val="554E4E"/>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t>Accessible templates</a:t>
              </a:r>
            </a:p>
          </p:txBody>
        </p:sp>
        <p:sp>
          <p:nvSpPr>
            <p:cNvPr id="14" name="Hexagon 13">
              <a:extLst>
                <a:ext uri="{FF2B5EF4-FFF2-40B4-BE49-F238E27FC236}">
                  <a16:creationId xmlns:a16="http://schemas.microsoft.com/office/drawing/2014/main" id="{85E403C1-362E-4A01-8135-2C2C998D44F8}"/>
                </a:ext>
              </a:extLst>
            </p:cNvPr>
            <p:cNvSpPr/>
            <p:nvPr/>
          </p:nvSpPr>
          <p:spPr>
            <a:xfrm rot="1661024">
              <a:off x="8371201" y="3509852"/>
              <a:ext cx="1871224" cy="1613124"/>
            </a:xfrm>
            <a:prstGeom prst="hexagon">
              <a:avLst/>
            </a:prstGeom>
            <a:solidFill>
              <a:srgbClr val="554E4E"/>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t>Accessible resources / activities</a:t>
              </a:r>
            </a:p>
          </p:txBody>
        </p:sp>
        <p:sp>
          <p:nvSpPr>
            <p:cNvPr id="15" name="Hexagon 14">
              <a:extLst>
                <a:ext uri="{FF2B5EF4-FFF2-40B4-BE49-F238E27FC236}">
                  <a16:creationId xmlns:a16="http://schemas.microsoft.com/office/drawing/2014/main" id="{E1A3B7F3-7DD9-4481-9D10-F06DA9995C74}"/>
                </a:ext>
              </a:extLst>
            </p:cNvPr>
            <p:cNvSpPr/>
            <p:nvPr/>
          </p:nvSpPr>
          <p:spPr>
            <a:xfrm rot="1661024">
              <a:off x="5647829" y="2080201"/>
              <a:ext cx="1871224" cy="1613124"/>
            </a:xfrm>
            <a:prstGeom prst="hexagon">
              <a:avLst/>
            </a:prstGeom>
            <a:solidFill>
              <a:srgbClr val="672C9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bg1"/>
                  </a:solidFill>
                </a:rPr>
                <a:t>Digitally confident staff</a:t>
              </a:r>
            </a:p>
          </p:txBody>
        </p:sp>
        <p:sp>
          <p:nvSpPr>
            <p:cNvPr id="16" name="Hexagon 15">
              <a:extLst>
                <a:ext uri="{FF2B5EF4-FFF2-40B4-BE49-F238E27FC236}">
                  <a16:creationId xmlns:a16="http://schemas.microsoft.com/office/drawing/2014/main" id="{F0F3E792-8F04-4700-BD28-7FBC6EEAAB3A}"/>
                </a:ext>
              </a:extLst>
            </p:cNvPr>
            <p:cNvSpPr/>
            <p:nvPr/>
          </p:nvSpPr>
          <p:spPr>
            <a:xfrm rot="1661024">
              <a:off x="7408105" y="2046280"/>
              <a:ext cx="1871224" cy="1613124"/>
            </a:xfrm>
            <a:prstGeom prst="hexagon">
              <a:avLst/>
            </a:prstGeom>
            <a:solidFill>
              <a:srgbClr val="672C9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bg1"/>
                  </a:solidFill>
                </a:rPr>
                <a:t>Digitally confident students</a:t>
              </a:r>
            </a:p>
          </p:txBody>
        </p:sp>
      </p:grpSp>
      <p:cxnSp>
        <p:nvCxnSpPr>
          <p:cNvPr id="27" name="Straight Connector 26">
            <a:extLst>
              <a:ext uri="{FF2B5EF4-FFF2-40B4-BE49-F238E27FC236}">
                <a16:creationId xmlns:a16="http://schemas.microsoft.com/office/drawing/2014/main" id="{149FFCDE-131E-4A1C-97AA-836B15AF392F}"/>
              </a:ext>
              <a:ext uri="{C183D7F6-B498-43B3-948B-1728B52AA6E4}">
                <adec:decorative xmlns:adec="http://schemas.microsoft.com/office/drawing/2017/decorative" val="1"/>
              </a:ext>
            </a:extLst>
          </p:cNvPr>
          <p:cNvCxnSpPr>
            <a:cxnSpLocks/>
          </p:cNvCxnSpPr>
          <p:nvPr/>
        </p:nvCxnSpPr>
        <p:spPr>
          <a:xfrm>
            <a:off x="103586" y="6249547"/>
            <a:ext cx="4103649" cy="0"/>
          </a:xfrm>
          <a:prstGeom prst="line">
            <a:avLst/>
          </a:prstGeom>
          <a:ln w="63500">
            <a:solidFill>
              <a:srgbClr val="0F614F"/>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0BCFC21-C1F2-4DC1-AE24-23282A288680}"/>
              </a:ext>
              <a:ext uri="{C183D7F6-B498-43B3-948B-1728B52AA6E4}">
                <adec:decorative xmlns:adec="http://schemas.microsoft.com/office/drawing/2017/decorative" val="1"/>
              </a:ext>
            </a:extLst>
          </p:cNvPr>
          <p:cNvCxnSpPr>
            <a:cxnSpLocks/>
          </p:cNvCxnSpPr>
          <p:nvPr/>
        </p:nvCxnSpPr>
        <p:spPr>
          <a:xfrm>
            <a:off x="195137" y="4609379"/>
            <a:ext cx="4103649" cy="0"/>
          </a:xfrm>
          <a:prstGeom prst="line">
            <a:avLst/>
          </a:prstGeom>
          <a:ln w="63500">
            <a:solidFill>
              <a:srgbClr val="0F614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04C9C6F-0331-424A-828D-57BE3FBAC66E}"/>
              </a:ext>
              <a:ext uri="{C183D7F6-B498-43B3-948B-1728B52AA6E4}">
                <adec:decorative xmlns:adec="http://schemas.microsoft.com/office/drawing/2017/decorative" val="1"/>
              </a:ext>
            </a:extLst>
          </p:cNvPr>
          <p:cNvCxnSpPr>
            <a:cxnSpLocks/>
          </p:cNvCxnSpPr>
          <p:nvPr/>
        </p:nvCxnSpPr>
        <p:spPr>
          <a:xfrm>
            <a:off x="195138" y="2901611"/>
            <a:ext cx="4103649" cy="0"/>
          </a:xfrm>
          <a:prstGeom prst="line">
            <a:avLst/>
          </a:prstGeom>
          <a:ln w="63500">
            <a:solidFill>
              <a:srgbClr val="0F61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684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16260-7BCF-4F33-87E7-474A4A7BBBFE}"/>
              </a:ext>
            </a:extLst>
          </p:cNvPr>
          <p:cNvSpPr>
            <a:spLocks noGrp="1"/>
          </p:cNvSpPr>
          <p:nvPr>
            <p:ph type="title"/>
          </p:nvPr>
        </p:nvSpPr>
        <p:spPr>
          <a:xfrm>
            <a:off x="12036" y="-11232"/>
            <a:ext cx="10515600" cy="1325563"/>
          </a:xfrm>
        </p:spPr>
        <p:txBody>
          <a:bodyPr>
            <a:normAutofit/>
          </a:bodyPr>
          <a:lstStyle/>
          <a:p>
            <a:r>
              <a:rPr lang="en-GB" sz="8000" dirty="0">
                <a:solidFill>
                  <a:srgbClr val="554E4E"/>
                </a:solidFill>
                <a:latin typeface="Verdana Pro Light" panose="020B0304030504040204" pitchFamily="34" charset="0"/>
              </a:rPr>
              <a:t>Helipad</a:t>
            </a:r>
          </a:p>
        </p:txBody>
      </p:sp>
      <p:sp>
        <p:nvSpPr>
          <p:cNvPr id="18" name="TextBox 17">
            <a:extLst>
              <a:ext uri="{FF2B5EF4-FFF2-40B4-BE49-F238E27FC236}">
                <a16:creationId xmlns:a16="http://schemas.microsoft.com/office/drawing/2014/main" id="{C18E9669-9305-4452-96DF-7CC10C96D017}"/>
              </a:ext>
            </a:extLst>
          </p:cNvPr>
          <p:cNvSpPr txBox="1"/>
          <p:nvPr/>
        </p:nvSpPr>
        <p:spPr>
          <a:xfrm>
            <a:off x="0" y="5541661"/>
            <a:ext cx="2912977" cy="707886"/>
          </a:xfrm>
          <a:prstGeom prst="rect">
            <a:avLst/>
          </a:prstGeom>
          <a:noFill/>
        </p:spPr>
        <p:txBody>
          <a:bodyPr wrap="none" rtlCol="0">
            <a:spAutoFit/>
          </a:bodyPr>
          <a:lstStyle/>
          <a:p>
            <a:r>
              <a:rPr lang="en-GB" sz="4000" dirty="0">
                <a:solidFill>
                  <a:srgbClr val="554E4E"/>
                </a:solidFill>
                <a:latin typeface="Verdana Pro Light" panose="020B0304030504040204" pitchFamily="34" charset="0"/>
              </a:rPr>
              <a:t>Policy layer</a:t>
            </a:r>
          </a:p>
        </p:txBody>
      </p:sp>
      <p:sp>
        <p:nvSpPr>
          <p:cNvPr id="19" name="TextBox 18">
            <a:extLst>
              <a:ext uri="{FF2B5EF4-FFF2-40B4-BE49-F238E27FC236}">
                <a16:creationId xmlns:a16="http://schemas.microsoft.com/office/drawing/2014/main" id="{EC0072F3-235D-4D28-A00C-EC98C72DCEA8}"/>
              </a:ext>
            </a:extLst>
          </p:cNvPr>
          <p:cNvSpPr txBox="1"/>
          <p:nvPr/>
        </p:nvSpPr>
        <p:spPr>
          <a:xfrm>
            <a:off x="12036" y="3850788"/>
            <a:ext cx="4286751" cy="707886"/>
          </a:xfrm>
          <a:prstGeom prst="rect">
            <a:avLst/>
          </a:prstGeom>
          <a:noFill/>
        </p:spPr>
        <p:txBody>
          <a:bodyPr wrap="none" rtlCol="0">
            <a:spAutoFit/>
          </a:bodyPr>
          <a:lstStyle/>
          <a:p>
            <a:r>
              <a:rPr lang="en-GB" sz="4000" dirty="0">
                <a:solidFill>
                  <a:srgbClr val="554E4E"/>
                </a:solidFill>
                <a:latin typeface="Verdana Pro Light" panose="020B0304030504040204" pitchFamily="34" charset="0"/>
              </a:rPr>
              <a:t>Technology layer</a:t>
            </a:r>
          </a:p>
        </p:txBody>
      </p:sp>
      <p:sp>
        <p:nvSpPr>
          <p:cNvPr id="20" name="TextBox 19">
            <a:extLst>
              <a:ext uri="{FF2B5EF4-FFF2-40B4-BE49-F238E27FC236}">
                <a16:creationId xmlns:a16="http://schemas.microsoft.com/office/drawing/2014/main" id="{3009FE53-2BDB-41E0-B962-21C153026F25}"/>
              </a:ext>
            </a:extLst>
          </p:cNvPr>
          <p:cNvSpPr txBox="1"/>
          <p:nvPr/>
        </p:nvSpPr>
        <p:spPr>
          <a:xfrm>
            <a:off x="72849" y="2159915"/>
            <a:ext cx="3102131" cy="707886"/>
          </a:xfrm>
          <a:prstGeom prst="rect">
            <a:avLst/>
          </a:prstGeom>
          <a:noFill/>
        </p:spPr>
        <p:txBody>
          <a:bodyPr wrap="none" rtlCol="0">
            <a:spAutoFit/>
          </a:bodyPr>
          <a:lstStyle/>
          <a:p>
            <a:r>
              <a:rPr lang="en-GB" sz="4000" dirty="0">
                <a:solidFill>
                  <a:srgbClr val="554E4E"/>
                </a:solidFill>
                <a:latin typeface="Verdana Pro Light" panose="020B0304030504040204" pitchFamily="34" charset="0"/>
              </a:rPr>
              <a:t>People layer</a:t>
            </a:r>
          </a:p>
        </p:txBody>
      </p:sp>
      <p:grpSp>
        <p:nvGrpSpPr>
          <p:cNvPr id="6" name="Group 5" descr="A label described as &quot;barrier free learning&quot; styled to look like a helicopter on top of the pyramid formed by the people layer, technology layer and policy layer. See notes field for further details.">
            <a:extLst>
              <a:ext uri="{FF2B5EF4-FFF2-40B4-BE49-F238E27FC236}">
                <a16:creationId xmlns:a16="http://schemas.microsoft.com/office/drawing/2014/main" id="{F103E476-9923-4D52-9624-58FCE714D895}"/>
              </a:ext>
            </a:extLst>
          </p:cNvPr>
          <p:cNvGrpSpPr/>
          <p:nvPr/>
        </p:nvGrpSpPr>
        <p:grpSpPr>
          <a:xfrm>
            <a:off x="4228295" y="264143"/>
            <a:ext cx="7125505" cy="6344022"/>
            <a:chOff x="4069261" y="299088"/>
            <a:chExt cx="7125505" cy="6344022"/>
          </a:xfrm>
        </p:grpSpPr>
        <p:sp>
          <p:nvSpPr>
            <p:cNvPr id="22" name="Isosceles Triangle 21">
              <a:extLst>
                <a:ext uri="{FF2B5EF4-FFF2-40B4-BE49-F238E27FC236}">
                  <a16:creationId xmlns:a16="http://schemas.microsoft.com/office/drawing/2014/main" id="{F6DA1145-F700-4CCD-A4B8-EC956D5B9109}"/>
                </a:ext>
              </a:extLst>
            </p:cNvPr>
            <p:cNvSpPr/>
            <p:nvPr/>
          </p:nvSpPr>
          <p:spPr>
            <a:xfrm rot="5400000">
              <a:off x="8997450" y="213646"/>
              <a:ext cx="852661" cy="2329703"/>
            </a:xfrm>
            <a:prstGeom prst="triangle">
              <a:avLst>
                <a:gd name="adj" fmla="val 4308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Hexagon 3">
              <a:extLst>
                <a:ext uri="{FF2B5EF4-FFF2-40B4-BE49-F238E27FC236}">
                  <a16:creationId xmlns:a16="http://schemas.microsoft.com/office/drawing/2014/main" id="{EF847EC9-5938-4221-9CCE-1918302F2F96}"/>
                </a:ext>
              </a:extLst>
            </p:cNvPr>
            <p:cNvSpPr/>
            <p:nvPr/>
          </p:nvSpPr>
          <p:spPr>
            <a:xfrm rot="1661024">
              <a:off x="4069261" y="5029986"/>
              <a:ext cx="1871224" cy="1613124"/>
            </a:xfrm>
            <a:prstGeom prst="hexagon">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t>Accessible procure-</a:t>
              </a:r>
              <a:r>
                <a:rPr lang="en-GB" sz="2000" dirty="0" err="1"/>
                <a:t>ment</a:t>
              </a:r>
              <a:endParaRPr lang="en-GB" sz="2000" dirty="0"/>
            </a:p>
          </p:txBody>
        </p:sp>
        <p:sp>
          <p:nvSpPr>
            <p:cNvPr id="8" name="Hexagon 7">
              <a:extLst>
                <a:ext uri="{FF2B5EF4-FFF2-40B4-BE49-F238E27FC236}">
                  <a16:creationId xmlns:a16="http://schemas.microsoft.com/office/drawing/2014/main" id="{7C71EC72-3CD9-4F1B-9F56-CB768A20C849}"/>
                </a:ext>
              </a:extLst>
            </p:cNvPr>
            <p:cNvSpPr/>
            <p:nvPr/>
          </p:nvSpPr>
          <p:spPr>
            <a:xfrm rot="1661024">
              <a:off x="5806244" y="5017748"/>
              <a:ext cx="1871224" cy="1613124"/>
            </a:xfrm>
            <a:prstGeom prst="hexagon">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t>Policies &amp; Quality assurance processes</a:t>
              </a:r>
            </a:p>
          </p:txBody>
        </p:sp>
        <p:sp>
          <p:nvSpPr>
            <p:cNvPr id="9" name="Hexagon 8">
              <a:extLst>
                <a:ext uri="{FF2B5EF4-FFF2-40B4-BE49-F238E27FC236}">
                  <a16:creationId xmlns:a16="http://schemas.microsoft.com/office/drawing/2014/main" id="{C8A43D29-0AD0-4EC7-B21D-BE174B5A6F57}"/>
                </a:ext>
              </a:extLst>
            </p:cNvPr>
            <p:cNvSpPr/>
            <p:nvPr/>
          </p:nvSpPr>
          <p:spPr>
            <a:xfrm rot="1661024">
              <a:off x="7556081" y="5011482"/>
              <a:ext cx="1871224" cy="1613124"/>
            </a:xfrm>
            <a:prstGeom prst="hexagon">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t>Recruitment and job descriptions</a:t>
              </a:r>
            </a:p>
          </p:txBody>
        </p:sp>
        <p:sp>
          <p:nvSpPr>
            <p:cNvPr id="10" name="Hexagon 9">
              <a:extLst>
                <a:ext uri="{FF2B5EF4-FFF2-40B4-BE49-F238E27FC236}">
                  <a16:creationId xmlns:a16="http://schemas.microsoft.com/office/drawing/2014/main" id="{3EC7C80D-435C-4AC2-8502-60BD08D0AE38}"/>
                </a:ext>
              </a:extLst>
            </p:cNvPr>
            <p:cNvSpPr/>
            <p:nvPr/>
          </p:nvSpPr>
          <p:spPr>
            <a:xfrm rot="1661024">
              <a:off x="9323542" y="4986670"/>
              <a:ext cx="1871224" cy="1613124"/>
            </a:xfrm>
            <a:prstGeom prst="hexagon">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t>Training and guidance</a:t>
              </a:r>
            </a:p>
          </p:txBody>
        </p:sp>
        <p:sp>
          <p:nvSpPr>
            <p:cNvPr id="11" name="Hexagon 10">
              <a:extLst>
                <a:ext uri="{FF2B5EF4-FFF2-40B4-BE49-F238E27FC236}">
                  <a16:creationId xmlns:a16="http://schemas.microsoft.com/office/drawing/2014/main" id="{9FACB948-41B0-4832-B74F-FAFDEF767509}"/>
                </a:ext>
              </a:extLst>
            </p:cNvPr>
            <p:cNvSpPr/>
            <p:nvPr/>
          </p:nvSpPr>
          <p:spPr>
            <a:xfrm rot="1661024">
              <a:off x="4862433" y="3556010"/>
              <a:ext cx="1871224" cy="1613124"/>
            </a:xfrm>
            <a:prstGeom prst="hexagon">
              <a:avLst/>
            </a:prstGeom>
            <a:solidFill>
              <a:srgbClr val="554E4E"/>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t>Accessible platforms</a:t>
              </a:r>
            </a:p>
          </p:txBody>
        </p:sp>
        <p:sp>
          <p:nvSpPr>
            <p:cNvPr id="13" name="Hexagon 12">
              <a:extLst>
                <a:ext uri="{FF2B5EF4-FFF2-40B4-BE49-F238E27FC236}">
                  <a16:creationId xmlns:a16="http://schemas.microsoft.com/office/drawing/2014/main" id="{964FB4C0-4C6B-4CBA-A034-A87E9D43EE96}"/>
                </a:ext>
              </a:extLst>
            </p:cNvPr>
            <p:cNvSpPr/>
            <p:nvPr/>
          </p:nvSpPr>
          <p:spPr>
            <a:xfrm rot="1661024">
              <a:off x="6616817" y="3522090"/>
              <a:ext cx="1871224" cy="1613124"/>
            </a:xfrm>
            <a:prstGeom prst="hexagon">
              <a:avLst/>
            </a:prstGeom>
            <a:solidFill>
              <a:srgbClr val="554E4E"/>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t>Accessible templates</a:t>
              </a:r>
            </a:p>
          </p:txBody>
        </p:sp>
        <p:sp>
          <p:nvSpPr>
            <p:cNvPr id="14" name="Hexagon 13">
              <a:extLst>
                <a:ext uri="{FF2B5EF4-FFF2-40B4-BE49-F238E27FC236}">
                  <a16:creationId xmlns:a16="http://schemas.microsoft.com/office/drawing/2014/main" id="{85E403C1-362E-4A01-8135-2C2C998D44F8}"/>
                </a:ext>
              </a:extLst>
            </p:cNvPr>
            <p:cNvSpPr/>
            <p:nvPr/>
          </p:nvSpPr>
          <p:spPr>
            <a:xfrm rot="1661024">
              <a:off x="8371201" y="3509852"/>
              <a:ext cx="1871224" cy="1613124"/>
            </a:xfrm>
            <a:prstGeom prst="hexagon">
              <a:avLst/>
            </a:prstGeom>
            <a:solidFill>
              <a:srgbClr val="554E4E"/>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t>Accessible resources / activities</a:t>
              </a:r>
            </a:p>
          </p:txBody>
        </p:sp>
        <p:sp>
          <p:nvSpPr>
            <p:cNvPr id="15" name="Hexagon 14">
              <a:extLst>
                <a:ext uri="{FF2B5EF4-FFF2-40B4-BE49-F238E27FC236}">
                  <a16:creationId xmlns:a16="http://schemas.microsoft.com/office/drawing/2014/main" id="{E1A3B7F3-7DD9-4481-9D10-F06DA9995C74}"/>
                </a:ext>
              </a:extLst>
            </p:cNvPr>
            <p:cNvSpPr/>
            <p:nvPr/>
          </p:nvSpPr>
          <p:spPr>
            <a:xfrm rot="1661024">
              <a:off x="5647829" y="2080201"/>
              <a:ext cx="1871224" cy="1613124"/>
            </a:xfrm>
            <a:prstGeom prst="hexagon">
              <a:avLst/>
            </a:prstGeom>
            <a:solidFill>
              <a:srgbClr val="672C9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bg1"/>
                  </a:solidFill>
                </a:rPr>
                <a:t>Digitally confident staff</a:t>
              </a:r>
            </a:p>
          </p:txBody>
        </p:sp>
        <p:sp>
          <p:nvSpPr>
            <p:cNvPr id="16" name="Hexagon 15">
              <a:extLst>
                <a:ext uri="{FF2B5EF4-FFF2-40B4-BE49-F238E27FC236}">
                  <a16:creationId xmlns:a16="http://schemas.microsoft.com/office/drawing/2014/main" id="{F0F3E792-8F04-4700-BD28-7FBC6EEAAB3A}"/>
                </a:ext>
              </a:extLst>
            </p:cNvPr>
            <p:cNvSpPr/>
            <p:nvPr/>
          </p:nvSpPr>
          <p:spPr>
            <a:xfrm rot="1661024">
              <a:off x="7408105" y="2046280"/>
              <a:ext cx="1871224" cy="1613124"/>
            </a:xfrm>
            <a:prstGeom prst="hexagon">
              <a:avLst/>
            </a:prstGeom>
            <a:solidFill>
              <a:srgbClr val="672C9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bg1"/>
                  </a:solidFill>
                </a:rPr>
                <a:t>Digitally confident students</a:t>
              </a:r>
            </a:p>
          </p:txBody>
        </p:sp>
        <p:sp>
          <p:nvSpPr>
            <p:cNvPr id="17" name="Hexagon 16">
              <a:extLst>
                <a:ext uri="{FF2B5EF4-FFF2-40B4-BE49-F238E27FC236}">
                  <a16:creationId xmlns:a16="http://schemas.microsoft.com/office/drawing/2014/main" id="{F30D96CA-E1B0-4E6E-856B-063ED412FF81}"/>
                </a:ext>
              </a:extLst>
            </p:cNvPr>
            <p:cNvSpPr/>
            <p:nvPr/>
          </p:nvSpPr>
          <p:spPr>
            <a:xfrm rot="1661024">
              <a:off x="6446509" y="593333"/>
              <a:ext cx="1871224" cy="1613124"/>
            </a:xfrm>
            <a:prstGeom prst="hexagon">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800" dirty="0">
                  <a:solidFill>
                    <a:schemeClr val="bg1"/>
                  </a:solidFill>
                </a:rPr>
                <a:t>Barrier free learning</a:t>
              </a:r>
            </a:p>
          </p:txBody>
        </p:sp>
        <p:sp>
          <p:nvSpPr>
            <p:cNvPr id="3" name="Isosceles Triangle 2">
              <a:extLst>
                <a:ext uri="{FF2B5EF4-FFF2-40B4-BE49-F238E27FC236}">
                  <a16:creationId xmlns:a16="http://schemas.microsoft.com/office/drawing/2014/main" id="{F3CD5157-35D3-43D7-9B5F-16452B7EB805}"/>
                </a:ext>
              </a:extLst>
            </p:cNvPr>
            <p:cNvSpPr/>
            <p:nvPr/>
          </p:nvSpPr>
          <p:spPr>
            <a:xfrm rot="16200000">
              <a:off x="8363424" y="-615775"/>
              <a:ext cx="256536" cy="2086261"/>
            </a:xfrm>
            <a:prstGeom prst="triangle">
              <a:avLst/>
            </a:prstGeom>
            <a:solidFill>
              <a:srgbClr val="55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Isosceles Triangle 20">
              <a:extLst>
                <a:ext uri="{FF2B5EF4-FFF2-40B4-BE49-F238E27FC236}">
                  <a16:creationId xmlns:a16="http://schemas.microsoft.com/office/drawing/2014/main" id="{BF1AF033-E86A-404D-98C6-576385D01DB8}"/>
                </a:ext>
              </a:extLst>
            </p:cNvPr>
            <p:cNvSpPr/>
            <p:nvPr/>
          </p:nvSpPr>
          <p:spPr>
            <a:xfrm rot="5400000">
              <a:off x="6079985" y="-501645"/>
              <a:ext cx="256536" cy="1859341"/>
            </a:xfrm>
            <a:prstGeom prst="triangle">
              <a:avLst/>
            </a:prstGeom>
            <a:solidFill>
              <a:srgbClr val="55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286D3FBB-12DC-4EE0-8D62-50819A3D7C2E}"/>
                </a:ext>
              </a:extLst>
            </p:cNvPr>
            <p:cNvGrpSpPr/>
            <p:nvPr/>
          </p:nvGrpSpPr>
          <p:grpSpPr>
            <a:xfrm rot="2202807">
              <a:off x="10127426" y="875115"/>
              <a:ext cx="897510" cy="890060"/>
              <a:chOff x="10014076" y="742041"/>
              <a:chExt cx="897510" cy="890060"/>
            </a:xfrm>
          </p:grpSpPr>
          <p:sp>
            <p:nvSpPr>
              <p:cNvPr id="23" name="Isosceles Triangle 22">
                <a:extLst>
                  <a:ext uri="{FF2B5EF4-FFF2-40B4-BE49-F238E27FC236}">
                    <a16:creationId xmlns:a16="http://schemas.microsoft.com/office/drawing/2014/main" id="{A29DC1EC-B3E2-4F3A-AC15-660F30A922A9}"/>
                  </a:ext>
                </a:extLst>
              </p:cNvPr>
              <p:cNvSpPr/>
              <p:nvPr/>
            </p:nvSpPr>
            <p:spPr>
              <a:xfrm rot="15951755">
                <a:off x="10643895" y="949455"/>
                <a:ext cx="101434" cy="433949"/>
              </a:xfrm>
              <a:prstGeom prst="triangle">
                <a:avLst/>
              </a:prstGeom>
              <a:solidFill>
                <a:srgbClr val="55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Isosceles Triangle 23">
                <a:extLst>
                  <a:ext uri="{FF2B5EF4-FFF2-40B4-BE49-F238E27FC236}">
                    <a16:creationId xmlns:a16="http://schemas.microsoft.com/office/drawing/2014/main" id="{350E0BAB-67B6-4449-950D-8436841235AC}"/>
                  </a:ext>
                </a:extLst>
              </p:cNvPr>
              <p:cNvSpPr/>
              <p:nvPr/>
            </p:nvSpPr>
            <p:spPr>
              <a:xfrm rot="10800000">
                <a:off x="10415480" y="742041"/>
                <a:ext cx="101434" cy="433949"/>
              </a:xfrm>
              <a:prstGeom prst="triangle">
                <a:avLst/>
              </a:prstGeom>
              <a:solidFill>
                <a:srgbClr val="55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Isosceles Triangle 24">
                <a:extLst>
                  <a:ext uri="{FF2B5EF4-FFF2-40B4-BE49-F238E27FC236}">
                    <a16:creationId xmlns:a16="http://schemas.microsoft.com/office/drawing/2014/main" id="{BD06626E-E7AA-4017-A15F-44C195FF5397}"/>
                  </a:ext>
                </a:extLst>
              </p:cNvPr>
              <p:cNvSpPr/>
              <p:nvPr/>
            </p:nvSpPr>
            <p:spPr>
              <a:xfrm>
                <a:off x="10422971" y="1198152"/>
                <a:ext cx="101434" cy="433949"/>
              </a:xfrm>
              <a:prstGeom prst="triangle">
                <a:avLst/>
              </a:prstGeom>
              <a:solidFill>
                <a:srgbClr val="55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Isosceles Triangle 25">
                <a:extLst>
                  <a:ext uri="{FF2B5EF4-FFF2-40B4-BE49-F238E27FC236}">
                    <a16:creationId xmlns:a16="http://schemas.microsoft.com/office/drawing/2014/main" id="{EF2344F4-F583-45E1-9829-D7D31444D9FA}"/>
                  </a:ext>
                </a:extLst>
              </p:cNvPr>
              <p:cNvSpPr/>
              <p:nvPr/>
            </p:nvSpPr>
            <p:spPr>
              <a:xfrm rot="5400000">
                <a:off x="10180334" y="959671"/>
                <a:ext cx="101434" cy="433949"/>
              </a:xfrm>
              <a:prstGeom prst="triangle">
                <a:avLst/>
              </a:prstGeom>
              <a:solidFill>
                <a:srgbClr val="55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cxnSp>
        <p:nvCxnSpPr>
          <p:cNvPr id="27" name="Straight Connector 26">
            <a:extLst>
              <a:ext uri="{FF2B5EF4-FFF2-40B4-BE49-F238E27FC236}">
                <a16:creationId xmlns:a16="http://schemas.microsoft.com/office/drawing/2014/main" id="{73CB7C62-F2D2-4FF8-B50A-2ED8A52B6978}"/>
              </a:ext>
              <a:ext uri="{C183D7F6-B498-43B3-948B-1728B52AA6E4}">
                <adec:decorative xmlns:adec="http://schemas.microsoft.com/office/drawing/2017/decorative" val="1"/>
              </a:ext>
            </a:extLst>
          </p:cNvPr>
          <p:cNvCxnSpPr>
            <a:cxnSpLocks/>
          </p:cNvCxnSpPr>
          <p:nvPr/>
        </p:nvCxnSpPr>
        <p:spPr>
          <a:xfrm>
            <a:off x="103586" y="6249547"/>
            <a:ext cx="4103649" cy="0"/>
          </a:xfrm>
          <a:prstGeom prst="line">
            <a:avLst/>
          </a:prstGeom>
          <a:ln w="63500">
            <a:solidFill>
              <a:srgbClr val="0F614F"/>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72165FB-7E00-4CD3-A496-B022A0A46142}"/>
              </a:ext>
              <a:ext uri="{C183D7F6-B498-43B3-948B-1728B52AA6E4}">
                <adec:decorative xmlns:adec="http://schemas.microsoft.com/office/drawing/2017/decorative" val="1"/>
              </a:ext>
            </a:extLst>
          </p:cNvPr>
          <p:cNvCxnSpPr>
            <a:cxnSpLocks/>
          </p:cNvCxnSpPr>
          <p:nvPr/>
        </p:nvCxnSpPr>
        <p:spPr>
          <a:xfrm>
            <a:off x="195137" y="4609379"/>
            <a:ext cx="4103649" cy="0"/>
          </a:xfrm>
          <a:prstGeom prst="line">
            <a:avLst/>
          </a:prstGeom>
          <a:ln w="63500">
            <a:solidFill>
              <a:srgbClr val="0F614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956C365-BF3C-4FBF-898F-15D5EC72D8CE}"/>
              </a:ext>
              <a:ext uri="{C183D7F6-B498-43B3-948B-1728B52AA6E4}">
                <adec:decorative xmlns:adec="http://schemas.microsoft.com/office/drawing/2017/decorative" val="1"/>
              </a:ext>
            </a:extLst>
          </p:cNvPr>
          <p:cNvCxnSpPr>
            <a:cxnSpLocks/>
          </p:cNvCxnSpPr>
          <p:nvPr/>
        </p:nvCxnSpPr>
        <p:spPr>
          <a:xfrm>
            <a:off x="195138" y="2901611"/>
            <a:ext cx="4103649" cy="0"/>
          </a:xfrm>
          <a:prstGeom prst="line">
            <a:avLst/>
          </a:prstGeom>
          <a:ln w="63500">
            <a:solidFill>
              <a:srgbClr val="0F61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436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A54C90-3AE3-4DB9-9FAA-C94FEF705E8F}"/>
              </a:ext>
              <a:ext uri="{C183D7F6-B498-43B3-948B-1728B52AA6E4}">
                <adec:decorative xmlns:adec="http://schemas.microsoft.com/office/drawing/2017/decorative" val="1"/>
              </a:ext>
            </a:extLst>
          </p:cNvPr>
          <p:cNvSpPr/>
          <p:nvPr/>
        </p:nvSpPr>
        <p:spPr>
          <a:xfrm>
            <a:off x="9117849" y="5405252"/>
            <a:ext cx="2968831" cy="1318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itle 1">
            <a:extLst>
              <a:ext uri="{FF2B5EF4-FFF2-40B4-BE49-F238E27FC236}">
                <a16:creationId xmlns:a16="http://schemas.microsoft.com/office/drawing/2014/main" id="{C6605904-1781-4439-84D4-A170BE60A5D0}"/>
              </a:ext>
            </a:extLst>
          </p:cNvPr>
          <p:cNvSpPr>
            <a:spLocks noGrp="1"/>
          </p:cNvSpPr>
          <p:nvPr>
            <p:ph type="title"/>
          </p:nvPr>
        </p:nvSpPr>
        <p:spPr>
          <a:xfrm>
            <a:off x="12036" y="-11232"/>
            <a:ext cx="12179964" cy="1325563"/>
          </a:xfrm>
        </p:spPr>
        <p:txBody>
          <a:bodyPr>
            <a:normAutofit/>
          </a:bodyPr>
          <a:lstStyle/>
          <a:p>
            <a:r>
              <a:rPr lang="en-GB" sz="8000" dirty="0">
                <a:solidFill>
                  <a:srgbClr val="554E4E"/>
                </a:solidFill>
                <a:latin typeface="Verdana Pro Light" panose="020B0304030504040204" pitchFamily="34" charset="0"/>
              </a:rPr>
              <a:t>3 minutes from risk</a:t>
            </a:r>
          </a:p>
        </p:txBody>
      </p:sp>
      <p:pic>
        <p:nvPicPr>
          <p:cNvPr id="5" name="Picture 4" descr="A screenshot of the results from a SiteImprove automatic audit.">
            <a:extLst>
              <a:ext uri="{FF2B5EF4-FFF2-40B4-BE49-F238E27FC236}">
                <a16:creationId xmlns:a16="http://schemas.microsoft.com/office/drawing/2014/main" id="{3ADA0212-1690-4BAD-99C9-84E3FE4304D5}"/>
              </a:ext>
            </a:extLst>
          </p:cNvPr>
          <p:cNvPicPr>
            <a:picLocks noChangeAspect="1"/>
          </p:cNvPicPr>
          <p:nvPr/>
        </p:nvPicPr>
        <p:blipFill>
          <a:blip r:embed="rId3"/>
          <a:stretch>
            <a:fillRect/>
          </a:stretch>
        </p:blipFill>
        <p:spPr>
          <a:xfrm>
            <a:off x="203029" y="1341744"/>
            <a:ext cx="2024062" cy="5296868"/>
          </a:xfrm>
          <a:prstGeom prst="rect">
            <a:avLst/>
          </a:prstGeom>
          <a:ln>
            <a:solidFill>
              <a:schemeClr val="tx1"/>
            </a:solidFill>
          </a:ln>
        </p:spPr>
      </p:pic>
      <p:pic>
        <p:nvPicPr>
          <p:cNvPr id="10" name="Picture 9" descr="An icon of an hourglass.">
            <a:extLst>
              <a:ext uri="{FF2B5EF4-FFF2-40B4-BE49-F238E27FC236}">
                <a16:creationId xmlns:a16="http://schemas.microsoft.com/office/drawing/2014/main" id="{E2E85D2D-2FA3-42D6-AD3E-1101C1C97B33}"/>
              </a:ext>
            </a:extLst>
          </p:cNvPr>
          <p:cNvPicPr>
            <a:picLocks/>
          </p:cNvPicPr>
          <p:nvPr/>
        </p:nvPicPr>
        <p:blipFill>
          <a:blip r:embed="rId4"/>
          <a:stretch>
            <a:fillRect/>
          </a:stretch>
        </p:blipFill>
        <p:spPr>
          <a:xfrm>
            <a:off x="7626072" y="1803304"/>
            <a:ext cx="1067727" cy="981906"/>
          </a:xfrm>
          <a:prstGeom prst="rect">
            <a:avLst/>
          </a:prstGeom>
        </p:spPr>
      </p:pic>
      <p:sp>
        <p:nvSpPr>
          <p:cNvPr id="13" name="TextBox 12">
            <a:extLst>
              <a:ext uri="{FF2B5EF4-FFF2-40B4-BE49-F238E27FC236}">
                <a16:creationId xmlns:a16="http://schemas.microsoft.com/office/drawing/2014/main" id="{7702893A-CDE4-490E-8312-BB6B60912FDC}"/>
              </a:ext>
            </a:extLst>
          </p:cNvPr>
          <p:cNvSpPr txBox="1"/>
          <p:nvPr/>
        </p:nvSpPr>
        <p:spPr>
          <a:xfrm>
            <a:off x="8606092" y="1940314"/>
            <a:ext cx="3585908" cy="707886"/>
          </a:xfrm>
          <a:prstGeom prst="rect">
            <a:avLst/>
          </a:prstGeom>
          <a:noFill/>
        </p:spPr>
        <p:txBody>
          <a:bodyPr wrap="square" rtlCol="0">
            <a:spAutoFit/>
          </a:bodyPr>
          <a:lstStyle/>
          <a:p>
            <a:r>
              <a:rPr lang="en-GB" sz="4000" dirty="0">
                <a:solidFill>
                  <a:srgbClr val="554E4E"/>
                </a:solidFill>
                <a:latin typeface="Verdana Pro Light" panose="020B0304030504040204" pitchFamily="34" charset="0"/>
              </a:rPr>
              <a:t>SITEIMPROVE</a:t>
            </a:r>
          </a:p>
        </p:txBody>
      </p:sp>
      <p:pic>
        <p:nvPicPr>
          <p:cNvPr id="7" name="Picture 6" descr="A screenshot of the results from a Wave automatic audit.">
            <a:extLst>
              <a:ext uri="{FF2B5EF4-FFF2-40B4-BE49-F238E27FC236}">
                <a16:creationId xmlns:a16="http://schemas.microsoft.com/office/drawing/2014/main" id="{632A391A-EE5F-4C54-816C-EECA18295B9E}"/>
              </a:ext>
            </a:extLst>
          </p:cNvPr>
          <p:cNvPicPr>
            <a:picLocks noChangeAspect="1"/>
          </p:cNvPicPr>
          <p:nvPr/>
        </p:nvPicPr>
        <p:blipFill>
          <a:blip r:embed="rId5"/>
          <a:stretch>
            <a:fillRect/>
          </a:stretch>
        </p:blipFill>
        <p:spPr>
          <a:xfrm>
            <a:off x="5597169" y="1341744"/>
            <a:ext cx="1923705" cy="4652963"/>
          </a:xfrm>
          <a:prstGeom prst="rect">
            <a:avLst/>
          </a:prstGeom>
          <a:ln>
            <a:solidFill>
              <a:schemeClr val="tx1"/>
            </a:solidFill>
          </a:ln>
        </p:spPr>
      </p:pic>
      <p:pic>
        <p:nvPicPr>
          <p:cNvPr id="22" name="Picture 21" descr="An icon of an hourglass.">
            <a:extLst>
              <a:ext uri="{FF2B5EF4-FFF2-40B4-BE49-F238E27FC236}">
                <a16:creationId xmlns:a16="http://schemas.microsoft.com/office/drawing/2014/main" id="{29D33C60-3ECA-49E2-8D30-B652BE989DBA}"/>
              </a:ext>
            </a:extLst>
          </p:cNvPr>
          <p:cNvPicPr>
            <a:picLocks/>
          </p:cNvPicPr>
          <p:nvPr/>
        </p:nvPicPr>
        <p:blipFill>
          <a:blip r:embed="rId4"/>
          <a:stretch>
            <a:fillRect/>
          </a:stretch>
        </p:blipFill>
        <p:spPr>
          <a:xfrm>
            <a:off x="7626072" y="4878966"/>
            <a:ext cx="1067727" cy="981906"/>
          </a:xfrm>
          <a:prstGeom prst="rect">
            <a:avLst/>
          </a:prstGeom>
        </p:spPr>
      </p:pic>
      <p:sp>
        <p:nvSpPr>
          <p:cNvPr id="18" name="TextBox 17">
            <a:extLst>
              <a:ext uri="{FF2B5EF4-FFF2-40B4-BE49-F238E27FC236}">
                <a16:creationId xmlns:a16="http://schemas.microsoft.com/office/drawing/2014/main" id="{229B451E-A456-4F35-BC15-FD4FB3ED304F}"/>
              </a:ext>
            </a:extLst>
          </p:cNvPr>
          <p:cNvSpPr txBox="1"/>
          <p:nvPr/>
        </p:nvSpPr>
        <p:spPr>
          <a:xfrm>
            <a:off x="8606092" y="3459445"/>
            <a:ext cx="1681333" cy="707886"/>
          </a:xfrm>
          <a:prstGeom prst="rect">
            <a:avLst/>
          </a:prstGeom>
          <a:noFill/>
        </p:spPr>
        <p:txBody>
          <a:bodyPr wrap="square" rtlCol="0">
            <a:spAutoFit/>
          </a:bodyPr>
          <a:lstStyle/>
          <a:p>
            <a:r>
              <a:rPr lang="en-GB" sz="4000" dirty="0">
                <a:solidFill>
                  <a:srgbClr val="554E4E"/>
                </a:solidFill>
                <a:latin typeface="Verdana Pro Light" panose="020B0304030504040204" pitchFamily="34" charset="0"/>
              </a:rPr>
              <a:t>WAVE</a:t>
            </a:r>
          </a:p>
        </p:txBody>
      </p:sp>
      <p:pic>
        <p:nvPicPr>
          <p:cNvPr id="9" name="Picture 8" descr="A screenshot of the results from a Lighthouse automatic audit.">
            <a:extLst>
              <a:ext uri="{FF2B5EF4-FFF2-40B4-BE49-F238E27FC236}">
                <a16:creationId xmlns:a16="http://schemas.microsoft.com/office/drawing/2014/main" id="{EE99DFFC-AF39-4594-9594-00DBFBC1BD2A}"/>
              </a:ext>
            </a:extLst>
          </p:cNvPr>
          <p:cNvPicPr>
            <a:picLocks noChangeAspect="1"/>
          </p:cNvPicPr>
          <p:nvPr/>
        </p:nvPicPr>
        <p:blipFill>
          <a:blip r:embed="rId6"/>
          <a:stretch>
            <a:fillRect/>
          </a:stretch>
        </p:blipFill>
        <p:spPr>
          <a:xfrm>
            <a:off x="2423087" y="1341744"/>
            <a:ext cx="2900636" cy="3929178"/>
          </a:xfrm>
          <a:prstGeom prst="rect">
            <a:avLst/>
          </a:prstGeom>
          <a:ln>
            <a:solidFill>
              <a:schemeClr val="tx1"/>
            </a:solidFill>
          </a:ln>
        </p:spPr>
      </p:pic>
      <p:pic>
        <p:nvPicPr>
          <p:cNvPr id="12" name="Picture 11" descr="An icon of an hourglass.">
            <a:extLst>
              <a:ext uri="{FF2B5EF4-FFF2-40B4-BE49-F238E27FC236}">
                <a16:creationId xmlns:a16="http://schemas.microsoft.com/office/drawing/2014/main" id="{B87CDCF9-4026-4667-A0A1-852EB4274F26}"/>
              </a:ext>
            </a:extLst>
          </p:cNvPr>
          <p:cNvPicPr>
            <a:picLocks/>
          </p:cNvPicPr>
          <p:nvPr/>
        </p:nvPicPr>
        <p:blipFill>
          <a:blip r:embed="rId4"/>
          <a:stretch>
            <a:fillRect/>
          </a:stretch>
        </p:blipFill>
        <p:spPr>
          <a:xfrm>
            <a:off x="7626072" y="3322435"/>
            <a:ext cx="1067727" cy="981906"/>
          </a:xfrm>
          <a:prstGeom prst="rect">
            <a:avLst/>
          </a:prstGeom>
        </p:spPr>
      </p:pic>
      <p:sp>
        <p:nvSpPr>
          <p:cNvPr id="20" name="TextBox 19">
            <a:extLst>
              <a:ext uri="{FF2B5EF4-FFF2-40B4-BE49-F238E27FC236}">
                <a16:creationId xmlns:a16="http://schemas.microsoft.com/office/drawing/2014/main" id="{91564534-6753-4192-BE3E-EBE81DDE65AB}"/>
              </a:ext>
            </a:extLst>
          </p:cNvPr>
          <p:cNvSpPr txBox="1"/>
          <p:nvPr/>
        </p:nvSpPr>
        <p:spPr>
          <a:xfrm>
            <a:off x="8606092" y="4978576"/>
            <a:ext cx="3585908" cy="707886"/>
          </a:xfrm>
          <a:prstGeom prst="rect">
            <a:avLst/>
          </a:prstGeom>
          <a:noFill/>
        </p:spPr>
        <p:txBody>
          <a:bodyPr wrap="square" rtlCol="0">
            <a:spAutoFit/>
          </a:bodyPr>
          <a:lstStyle/>
          <a:p>
            <a:r>
              <a:rPr lang="en-GB" sz="4000" dirty="0">
                <a:solidFill>
                  <a:srgbClr val="554E4E"/>
                </a:solidFill>
                <a:latin typeface="Verdana Pro Light" panose="020B0304030504040204" pitchFamily="34" charset="0"/>
              </a:rPr>
              <a:t>LIGHTHOUSE</a:t>
            </a:r>
          </a:p>
        </p:txBody>
      </p:sp>
    </p:spTree>
    <p:extLst>
      <p:ext uri="{BB962C8B-B14F-4D97-AF65-F5344CB8AC3E}">
        <p14:creationId xmlns:p14="http://schemas.microsoft.com/office/powerpoint/2010/main" val="3563642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69E601-D522-4A43-AB09-50D7BC8A0DFF}"/>
              </a:ext>
            </a:extLst>
          </p:cNvPr>
          <p:cNvSpPr>
            <a:spLocks noGrp="1"/>
          </p:cNvSpPr>
          <p:nvPr>
            <p:ph type="title" idx="4294967295"/>
          </p:nvPr>
        </p:nvSpPr>
        <p:spPr>
          <a:xfrm>
            <a:off x="280988" y="268288"/>
            <a:ext cx="8089900" cy="4379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4000" b="0" i="0" u="none" strike="noStrike" kern="1200" cap="none" spc="0" normalizeH="0" baseline="0" noProof="0" dirty="0">
                <a:ln>
                  <a:noFill/>
                </a:ln>
                <a:solidFill>
                  <a:srgbClr val="554E4E"/>
                </a:solidFill>
                <a:effectLst/>
                <a:uLnTx/>
                <a:uFillTx/>
                <a:latin typeface="Verdana Pro Light" panose="020B0304030504040204" pitchFamily="34" charset="0"/>
                <a:ea typeface="+mn-ea"/>
                <a:cs typeface="+mn-cs"/>
              </a:rPr>
              <a:t>One college, one click (</a:t>
            </a:r>
            <a:r>
              <a:rPr kumimoji="0" lang="en-GB" sz="4000" b="0" i="0" u="none" strike="noStrike" kern="1200" cap="none" spc="0" normalizeH="0" baseline="0" noProof="0" dirty="0" err="1">
                <a:ln>
                  <a:noFill/>
                </a:ln>
                <a:solidFill>
                  <a:srgbClr val="554E4E"/>
                </a:solidFill>
                <a:effectLst/>
                <a:uLnTx/>
                <a:uFillTx/>
                <a:latin typeface="Verdana Pro Light" panose="020B0304030504040204" pitchFamily="34" charset="0"/>
                <a:ea typeface="+mn-ea"/>
                <a:cs typeface="+mn-cs"/>
              </a:rPr>
              <a:t>SiteImprove</a:t>
            </a:r>
            <a:r>
              <a:rPr kumimoji="0" lang="en-GB" sz="4000" b="0" i="0" u="none" strike="noStrike" kern="1200" cap="none" spc="0" normalizeH="0" baseline="0" noProof="0" dirty="0">
                <a:ln>
                  <a:noFill/>
                </a:ln>
                <a:solidFill>
                  <a:srgbClr val="554E4E"/>
                </a:solidFill>
                <a:effectLst/>
                <a:uLnTx/>
                <a:uFillTx/>
                <a:latin typeface="Verdana Pro Light" panose="020B0304030504040204" pitchFamily="34" charset="0"/>
                <a:ea typeface="+mn-ea"/>
                <a:cs typeface="+mn-cs"/>
              </a:rPr>
              <a:t>), many issues.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4000" b="0" i="0" u="none" strike="noStrike" kern="1200" cap="none" spc="0" normalizeH="0" baseline="0" noProof="0" dirty="0">
                <a:ln>
                  <a:noFill/>
                </a:ln>
                <a:solidFill>
                  <a:srgbClr val="554E4E"/>
                </a:solidFill>
                <a:effectLst/>
                <a:uLnTx/>
                <a:uFillTx/>
                <a:latin typeface="Verdana Pro Light" panose="020B0304030504040204" pitchFamily="34" charset="0"/>
                <a:ea typeface="+mn-ea"/>
                <a:cs typeface="+mn-cs"/>
              </a:rPr>
              <a:t>Repeat (Wave, Lighthouse)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4000" b="0" i="0" u="none" strike="noStrike" kern="1200" cap="none" spc="0" normalizeH="0" baseline="0" noProof="0" dirty="0">
                <a:ln>
                  <a:noFill/>
                </a:ln>
                <a:solidFill>
                  <a:srgbClr val="554E4E"/>
                </a:solidFill>
                <a:effectLst/>
                <a:uLnTx/>
                <a:uFillTx/>
                <a:latin typeface="Verdana Pro Light" panose="020B0304030504040204" pitchFamily="34" charset="0"/>
                <a:ea typeface="+mn-ea"/>
                <a:cs typeface="+mn-cs"/>
              </a:rPr>
              <a:t>Compare with accessibility statement.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4000" b="0" i="0" u="none" strike="noStrike" kern="1200" cap="none" spc="0" normalizeH="0" baseline="0" noProof="0" dirty="0">
                <a:ln>
                  <a:noFill/>
                </a:ln>
                <a:solidFill>
                  <a:srgbClr val="554E4E"/>
                </a:solidFill>
                <a:effectLst/>
                <a:uLnTx/>
                <a:uFillTx/>
                <a:latin typeface="Verdana Pro Light" panose="020B0304030504040204" pitchFamily="34" charset="0"/>
                <a:ea typeface="+mn-ea"/>
                <a:cs typeface="+mn-cs"/>
              </a:rPr>
              <a:t>Contact solicitor.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4000" b="0" i="0" u="none" strike="noStrike" kern="1200" cap="none" spc="0" normalizeH="0" baseline="0" noProof="0" dirty="0">
                <a:ln>
                  <a:noFill/>
                </a:ln>
                <a:solidFill>
                  <a:srgbClr val="554E4E"/>
                </a:solidFill>
                <a:effectLst/>
                <a:uLnTx/>
                <a:uFillTx/>
                <a:latin typeface="Verdana Pro Light" panose="020B0304030504040204" pitchFamily="34" charset="0"/>
                <a:ea typeface="+mn-ea"/>
                <a:cs typeface="+mn-cs"/>
              </a:rPr>
              <a:t>Evidence (para 12 (a), (b))</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Oval 4">
            <a:extLst>
              <a:ext uri="{FF2B5EF4-FFF2-40B4-BE49-F238E27FC236}">
                <a16:creationId xmlns:a16="http://schemas.microsoft.com/office/drawing/2014/main" id="{EC2C8EA5-2944-455D-8C79-60F9811DB9F0}"/>
              </a:ext>
              <a:ext uri="{C183D7F6-B498-43B3-948B-1728B52AA6E4}">
                <adec:decorative xmlns:adec="http://schemas.microsoft.com/office/drawing/2017/decorative" val="1"/>
              </a:ext>
            </a:extLst>
          </p:cNvPr>
          <p:cNvSpPr/>
          <p:nvPr/>
        </p:nvSpPr>
        <p:spPr>
          <a:xfrm>
            <a:off x="7814350" y="-1142735"/>
            <a:ext cx="5400000" cy="5400000"/>
          </a:xfrm>
          <a:prstGeom prst="ellipse">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n icon of an hourglass.">
            <a:extLst>
              <a:ext uri="{FF2B5EF4-FFF2-40B4-BE49-F238E27FC236}">
                <a16:creationId xmlns:a16="http://schemas.microsoft.com/office/drawing/2014/main" id="{D9E00785-ED62-4515-AB44-6BA327BCA7CD}"/>
              </a:ext>
            </a:extLst>
          </p:cNvPr>
          <p:cNvPicPr>
            <a:picLocks/>
          </p:cNvPicPr>
          <p:nvPr/>
        </p:nvPicPr>
        <p:blipFill>
          <a:blip r:embed="rId3"/>
          <a:stretch>
            <a:fillRect/>
          </a:stretch>
        </p:blipFill>
        <p:spPr>
          <a:xfrm>
            <a:off x="9056040" y="401443"/>
            <a:ext cx="2452018" cy="2888167"/>
          </a:xfrm>
          <a:prstGeom prst="rect">
            <a:avLst/>
          </a:prstGeom>
        </p:spPr>
      </p:pic>
      <p:sp>
        <p:nvSpPr>
          <p:cNvPr id="8" name="TextBox 7">
            <a:extLst>
              <a:ext uri="{FF2B5EF4-FFF2-40B4-BE49-F238E27FC236}">
                <a16:creationId xmlns:a16="http://schemas.microsoft.com/office/drawing/2014/main" id="{73AE6EE4-BDB7-47FE-9604-3FAC371E9B96}"/>
              </a:ext>
            </a:extLst>
          </p:cNvPr>
          <p:cNvSpPr txBox="1"/>
          <p:nvPr/>
        </p:nvSpPr>
        <p:spPr>
          <a:xfrm>
            <a:off x="280639" y="4648200"/>
            <a:ext cx="8090474" cy="1477328"/>
          </a:xfrm>
          <a:prstGeom prst="rect">
            <a:avLst/>
          </a:prstGeom>
          <a:solidFill>
            <a:srgbClr val="0F614F"/>
          </a:solidFill>
        </p:spPr>
        <p:txBody>
          <a:bodyPr wrap="square">
            <a:spAutoFit/>
          </a:bodyPr>
          <a:lstStyle/>
          <a:p>
            <a:pPr marL="0" indent="0">
              <a:buNone/>
            </a:pPr>
            <a:r>
              <a:rPr lang="en-US" sz="1800" b="0" i="0" dirty="0">
                <a:solidFill>
                  <a:schemeClr val="bg1"/>
                </a:solidFill>
                <a:effectLst/>
                <a:latin typeface="Verdana Pro Light" panose="020B0304030504040204" pitchFamily="34" charset="0"/>
              </a:rPr>
              <a:t>‘A “failure to make a reasonable adjustment” in this regulation means a failure to make a reasonable adjustment for the purposes of—</a:t>
            </a:r>
          </a:p>
          <a:p>
            <a:pPr algn="l"/>
            <a:r>
              <a:rPr lang="en-US" sz="1800" b="0" i="0" dirty="0">
                <a:solidFill>
                  <a:schemeClr val="bg1"/>
                </a:solidFill>
                <a:effectLst/>
                <a:latin typeface="Verdana Pro Light" panose="020B0304030504040204" pitchFamily="34" charset="0"/>
              </a:rPr>
              <a:t>(a) sections 20, 21 and 29 of the Equality Act 2010; or</a:t>
            </a:r>
          </a:p>
          <a:p>
            <a:pPr algn="l"/>
            <a:r>
              <a:rPr lang="en-US" sz="1800" b="0" i="0" dirty="0">
                <a:solidFill>
                  <a:schemeClr val="bg1"/>
                </a:solidFill>
                <a:effectLst/>
                <a:latin typeface="Verdana Pro Light" panose="020B0304030504040204" pitchFamily="34" charset="0"/>
              </a:rPr>
              <a:t>(b) sections 19 to 21 and 21B to 21E of the Disability Discrimination Act 1995(</a:t>
            </a:r>
            <a:r>
              <a:rPr lang="en-US" sz="1800" b="1" i="0" u="none" strike="noStrike" dirty="0">
                <a:solidFill>
                  <a:schemeClr val="bg1"/>
                </a:solidFill>
                <a:effectLst/>
                <a:latin typeface="Verdana Pro Light" panose="020B0304030504040204" pitchFamily="34" charset="0"/>
                <a:hlinkClick r:id="rId4" tooltip="Go to footnote 13">
                  <a:extLst>
                    <a:ext uri="{A12FA001-AC4F-418D-AE19-62706E023703}">
                      <ahyp:hlinkClr xmlns:ahyp="http://schemas.microsoft.com/office/drawing/2018/hyperlinkcolor" val="tx"/>
                    </a:ext>
                  </a:extLst>
                </a:hlinkClick>
              </a:rPr>
              <a:t>13</a:t>
            </a:r>
            <a:r>
              <a:rPr lang="en-US" sz="1800" b="0" i="0" dirty="0">
                <a:solidFill>
                  <a:schemeClr val="bg1"/>
                </a:solidFill>
                <a:effectLst/>
                <a:latin typeface="Verdana Pro Light" panose="020B0304030504040204" pitchFamily="34" charset="0"/>
              </a:rPr>
              <a:t>).’</a:t>
            </a:r>
          </a:p>
        </p:txBody>
      </p:sp>
    </p:spTree>
    <p:extLst>
      <p:ext uri="{BB962C8B-B14F-4D97-AF65-F5344CB8AC3E}">
        <p14:creationId xmlns:p14="http://schemas.microsoft.com/office/powerpoint/2010/main" val="1446950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D0A39-04D4-40B4-8421-3DC2BB595EEC}"/>
              </a:ext>
            </a:extLst>
          </p:cNvPr>
          <p:cNvSpPr>
            <a:spLocks noGrp="1"/>
          </p:cNvSpPr>
          <p:nvPr>
            <p:ph type="title"/>
          </p:nvPr>
        </p:nvSpPr>
        <p:spPr>
          <a:xfrm>
            <a:off x="0" y="0"/>
            <a:ext cx="12192000" cy="1127258"/>
          </a:xfrm>
        </p:spPr>
        <p:txBody>
          <a:bodyPr>
            <a:noAutofit/>
          </a:bodyPr>
          <a:lstStyle/>
          <a:p>
            <a:r>
              <a:rPr lang="en-GB" sz="8000" dirty="0">
                <a:solidFill>
                  <a:srgbClr val="554E4E"/>
                </a:solidFill>
                <a:latin typeface="Verdana Pro Light" panose="020B0304030504040204" pitchFamily="34" charset="0"/>
              </a:rPr>
              <a:t>devolved responsibilities</a:t>
            </a:r>
          </a:p>
        </p:txBody>
      </p:sp>
      <p:sp>
        <p:nvSpPr>
          <p:cNvPr id="6" name="Content Placeholder 5">
            <a:extLst>
              <a:ext uri="{FF2B5EF4-FFF2-40B4-BE49-F238E27FC236}">
                <a16:creationId xmlns:a16="http://schemas.microsoft.com/office/drawing/2014/main" id="{2613B444-DDDE-4E7C-BA9C-43711959FF6F}"/>
              </a:ext>
            </a:extLst>
          </p:cNvPr>
          <p:cNvSpPr>
            <a:spLocks noGrp="1"/>
          </p:cNvSpPr>
          <p:nvPr>
            <p:ph sz="quarter" idx="13"/>
          </p:nvPr>
        </p:nvSpPr>
        <p:spPr>
          <a:xfrm>
            <a:off x="0" y="1468214"/>
            <a:ext cx="3960000" cy="5400000"/>
          </a:xfrm>
          <a:solidFill>
            <a:srgbClr val="554E4E"/>
          </a:solidFill>
        </p:spPr>
        <p:txBody>
          <a:bodyPr/>
          <a:lstStyle/>
          <a:p>
            <a:pPr marL="0" indent="0">
              <a:buNone/>
            </a:pPr>
            <a:endParaRPr lang="en-GB" sz="1800" b="1" dirty="0"/>
          </a:p>
          <a:p>
            <a:pPr marL="0" indent="0" algn="ctr">
              <a:buNone/>
            </a:pPr>
            <a:r>
              <a:rPr lang="en-GB" sz="2400" dirty="0">
                <a:solidFill>
                  <a:schemeClr val="bg1"/>
                </a:solidFill>
                <a:latin typeface="Verdana Pro Light" panose="020B0304030504040204" pitchFamily="34" charset="0"/>
              </a:rPr>
              <a:t>AUTHOR’S </a:t>
            </a:r>
          </a:p>
          <a:p>
            <a:pPr marL="0" indent="0" algn="ctr">
              <a:buNone/>
            </a:pPr>
            <a:r>
              <a:rPr lang="en-GB" sz="2400" dirty="0">
                <a:solidFill>
                  <a:schemeClr val="bg1"/>
                </a:solidFill>
                <a:latin typeface="Verdana Pro Light" panose="020B0304030504040204" pitchFamily="34" charset="0"/>
              </a:rPr>
              <a:t>RESPONSIBILITY</a:t>
            </a:r>
          </a:p>
          <a:p>
            <a:pPr marL="0" indent="0" algn="ctr">
              <a:buNone/>
            </a:pPr>
            <a:endParaRPr lang="en-GB" sz="1800" b="1" dirty="0">
              <a:solidFill>
                <a:schemeClr val="bg1"/>
              </a:solidFill>
              <a:latin typeface="Verdana Pro Light" panose="020B0304030504040204" pitchFamily="34" charset="0"/>
            </a:endParaRPr>
          </a:p>
          <a:p>
            <a:pPr marL="360000"/>
            <a:r>
              <a:rPr lang="en-GB" sz="1800" dirty="0">
                <a:solidFill>
                  <a:schemeClr val="bg1"/>
                </a:solidFill>
                <a:latin typeface="Verdana Pro Light" panose="020B0304030504040204" pitchFamily="34" charset="0"/>
              </a:rPr>
              <a:t>Page titles </a:t>
            </a:r>
          </a:p>
          <a:p>
            <a:pPr marL="360000"/>
            <a:r>
              <a:rPr lang="en-GB" sz="1800" dirty="0">
                <a:solidFill>
                  <a:schemeClr val="bg1"/>
                </a:solidFill>
                <a:latin typeface="Verdana Pro Light" panose="020B0304030504040204" pitchFamily="34" charset="0"/>
              </a:rPr>
              <a:t>Meaningful hyperlink text  </a:t>
            </a:r>
          </a:p>
          <a:p>
            <a:pPr marL="360000"/>
            <a:r>
              <a:rPr lang="en-GB" sz="1800" dirty="0">
                <a:solidFill>
                  <a:schemeClr val="bg1"/>
                </a:solidFill>
                <a:latin typeface="Verdana Pro Light" panose="020B0304030504040204" pitchFamily="34" charset="0"/>
              </a:rPr>
              <a:t>Text alternatives for images (where needed) or mark decorative for eye-candy. </a:t>
            </a:r>
          </a:p>
          <a:p>
            <a:pPr marL="360000"/>
            <a:r>
              <a:rPr lang="en-GB" sz="1800" dirty="0">
                <a:solidFill>
                  <a:schemeClr val="bg1"/>
                </a:solidFill>
                <a:latin typeface="Verdana Pro Light" panose="020B0304030504040204" pitchFamily="34" charset="0"/>
              </a:rPr>
              <a:t>Heading structure for pages</a:t>
            </a:r>
          </a:p>
          <a:p>
            <a:pPr marL="360000"/>
            <a:r>
              <a:rPr lang="en-GB" sz="1800" dirty="0">
                <a:solidFill>
                  <a:schemeClr val="bg1"/>
                </a:solidFill>
                <a:latin typeface="Verdana Pro Light" panose="020B0304030504040204" pitchFamily="34" charset="0"/>
              </a:rPr>
              <a:t>Transcripts for video or captions </a:t>
            </a:r>
          </a:p>
          <a:p>
            <a:pPr marL="360000"/>
            <a:r>
              <a:rPr lang="en-GB" sz="1800" dirty="0">
                <a:solidFill>
                  <a:schemeClr val="bg1"/>
                </a:solidFill>
                <a:latin typeface="Verdana Pro Light" panose="020B0304030504040204" pitchFamily="34" charset="0"/>
              </a:rPr>
              <a:t>Colour contrast</a:t>
            </a:r>
          </a:p>
          <a:p>
            <a:pPr marL="360000"/>
            <a:r>
              <a:rPr lang="en-GB" sz="1800" dirty="0">
                <a:solidFill>
                  <a:schemeClr val="bg1"/>
                </a:solidFill>
                <a:latin typeface="Verdana Pro Light" panose="020B0304030504040204" pitchFamily="34" charset="0"/>
              </a:rPr>
              <a:t>Captions for video </a:t>
            </a:r>
          </a:p>
          <a:p>
            <a:pPr marL="360000"/>
            <a:r>
              <a:rPr lang="en-GB" sz="1800" dirty="0">
                <a:solidFill>
                  <a:schemeClr val="bg1"/>
                </a:solidFill>
                <a:latin typeface="Verdana Pro Light" panose="020B0304030504040204" pitchFamily="34" charset="0"/>
              </a:rPr>
              <a:t>Scene description for video  </a:t>
            </a:r>
          </a:p>
        </p:txBody>
      </p:sp>
      <p:sp>
        <p:nvSpPr>
          <p:cNvPr id="7" name="Content Placeholder 6">
            <a:extLst>
              <a:ext uri="{FF2B5EF4-FFF2-40B4-BE49-F238E27FC236}">
                <a16:creationId xmlns:a16="http://schemas.microsoft.com/office/drawing/2014/main" id="{30FF385B-9284-42C8-BF9C-EEACB505D7A1}"/>
              </a:ext>
            </a:extLst>
          </p:cNvPr>
          <p:cNvSpPr>
            <a:spLocks noGrp="1"/>
          </p:cNvSpPr>
          <p:nvPr>
            <p:ph sz="quarter" idx="14"/>
          </p:nvPr>
        </p:nvSpPr>
        <p:spPr>
          <a:xfrm>
            <a:off x="4116000" y="1490459"/>
            <a:ext cx="3960000" cy="5400000"/>
          </a:xfrm>
          <a:solidFill>
            <a:srgbClr val="0F614F"/>
          </a:solidFill>
        </p:spPr>
        <p:txBody>
          <a:bodyPr/>
          <a:lstStyle/>
          <a:p>
            <a:pPr marL="0" indent="0">
              <a:buNone/>
            </a:pPr>
            <a:endParaRPr lang="en-GB" sz="1800" b="1" dirty="0"/>
          </a:p>
          <a:p>
            <a:pPr marL="0" indent="0" algn="ctr">
              <a:buNone/>
            </a:pPr>
            <a:r>
              <a:rPr lang="en-GB" sz="2400" dirty="0">
                <a:solidFill>
                  <a:schemeClr val="bg1"/>
                </a:solidFill>
                <a:latin typeface="Verdana Pro Light" panose="020B0304030504040204" pitchFamily="34" charset="0"/>
              </a:rPr>
              <a:t>DEVELOPER/SYSTEM </a:t>
            </a:r>
          </a:p>
          <a:p>
            <a:pPr marL="0" indent="0" algn="ctr">
              <a:buNone/>
            </a:pPr>
            <a:r>
              <a:rPr lang="en-GB" sz="2400" dirty="0">
                <a:solidFill>
                  <a:schemeClr val="bg1"/>
                </a:solidFill>
                <a:latin typeface="Verdana Pro Light" panose="020B0304030504040204" pitchFamily="34" charset="0"/>
              </a:rPr>
              <a:t>RESPONSIBILITY</a:t>
            </a:r>
          </a:p>
          <a:p>
            <a:pPr marL="0" indent="0" algn="ctr">
              <a:buNone/>
            </a:pPr>
            <a:endParaRPr lang="en-GB" sz="1800" b="1" dirty="0">
              <a:solidFill>
                <a:schemeClr val="bg1"/>
              </a:solidFill>
              <a:latin typeface="Verdana Pro Light" panose="020B0304030504040204" pitchFamily="34" charset="0"/>
            </a:endParaRPr>
          </a:p>
          <a:p>
            <a:pPr marL="360000"/>
            <a:r>
              <a:rPr lang="en-GB" sz="1800" dirty="0">
                <a:solidFill>
                  <a:schemeClr val="bg1"/>
                </a:solidFill>
                <a:latin typeface="Verdana Pro Light" panose="020B0304030504040204" pitchFamily="34" charset="0"/>
              </a:rPr>
              <a:t>Tab order  </a:t>
            </a:r>
          </a:p>
          <a:p>
            <a:pPr marL="360000"/>
            <a:r>
              <a:rPr lang="en-GB" sz="1800" dirty="0">
                <a:solidFill>
                  <a:schemeClr val="bg1"/>
                </a:solidFill>
                <a:latin typeface="Verdana Pro Light" panose="020B0304030504040204" pitchFamily="34" charset="0"/>
              </a:rPr>
              <a:t>Reflow and magnification </a:t>
            </a:r>
          </a:p>
          <a:p>
            <a:pPr marL="360000"/>
            <a:r>
              <a:rPr lang="en-GB" sz="1800" dirty="0">
                <a:solidFill>
                  <a:schemeClr val="bg1"/>
                </a:solidFill>
                <a:latin typeface="Verdana Pro Light" panose="020B0304030504040204" pitchFamily="34" charset="0"/>
              </a:rPr>
              <a:t>Skip links for keyboard users </a:t>
            </a:r>
          </a:p>
          <a:p>
            <a:pPr marL="360000"/>
            <a:r>
              <a:rPr lang="en-GB" sz="1800" dirty="0">
                <a:solidFill>
                  <a:schemeClr val="bg1"/>
                </a:solidFill>
                <a:latin typeface="Verdana Pro Light" panose="020B0304030504040204" pitchFamily="34" charset="0"/>
              </a:rPr>
              <a:t>Keyboard accessibility for menus, video controls etc.</a:t>
            </a:r>
          </a:p>
          <a:p>
            <a:pPr marL="360000"/>
            <a:r>
              <a:rPr lang="en-GB" sz="1800" dirty="0">
                <a:solidFill>
                  <a:schemeClr val="bg1"/>
                </a:solidFill>
                <a:latin typeface="Verdana Pro Light" panose="020B0304030504040204" pitchFamily="34" charset="0"/>
              </a:rPr>
              <a:t>Heading structure</a:t>
            </a:r>
          </a:p>
          <a:p>
            <a:pPr marL="360000"/>
            <a:r>
              <a:rPr lang="en-GB" sz="1800" dirty="0">
                <a:solidFill>
                  <a:schemeClr val="bg1"/>
                </a:solidFill>
                <a:latin typeface="Verdana Pro Light" panose="020B0304030504040204" pitchFamily="34" charset="0"/>
              </a:rPr>
              <a:t>Screenreader accessible forms and interactivities.</a:t>
            </a:r>
          </a:p>
          <a:p>
            <a:pPr marL="360000"/>
            <a:r>
              <a:rPr lang="en-GB" sz="1800" dirty="0">
                <a:solidFill>
                  <a:schemeClr val="bg1"/>
                </a:solidFill>
                <a:latin typeface="Verdana Pro Light" panose="020B0304030504040204" pitchFamily="34" charset="0"/>
              </a:rPr>
              <a:t>Screenreader error trapping.</a:t>
            </a:r>
          </a:p>
          <a:p>
            <a:endParaRPr lang="en-GB" sz="1800" dirty="0"/>
          </a:p>
        </p:txBody>
      </p:sp>
      <p:sp>
        <p:nvSpPr>
          <p:cNvPr id="5" name="Content Placeholder 5">
            <a:extLst>
              <a:ext uri="{FF2B5EF4-FFF2-40B4-BE49-F238E27FC236}">
                <a16:creationId xmlns:a16="http://schemas.microsoft.com/office/drawing/2014/main" id="{38B42FAA-9C7A-410F-83F8-3EC104810889}"/>
              </a:ext>
            </a:extLst>
          </p:cNvPr>
          <p:cNvSpPr txBox="1">
            <a:spLocks/>
          </p:cNvSpPr>
          <p:nvPr/>
        </p:nvSpPr>
        <p:spPr>
          <a:xfrm>
            <a:off x="8232000" y="1468214"/>
            <a:ext cx="3960000" cy="5400000"/>
          </a:xfrm>
          <a:prstGeom prst="rect">
            <a:avLst/>
          </a:prstGeom>
          <a:solidFill>
            <a:srgbClr val="6A6F66"/>
          </a:solid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67"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667"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667"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800" b="1" dirty="0">
              <a:solidFill>
                <a:schemeClr val="bg1"/>
              </a:solidFill>
            </a:endParaRPr>
          </a:p>
          <a:p>
            <a:pPr marL="0" indent="0" algn="ctr">
              <a:buFont typeface="Arial" panose="020B0604020202020204" pitchFamily="34" charset="0"/>
              <a:buNone/>
            </a:pPr>
            <a:r>
              <a:rPr lang="en-GB" sz="2400" dirty="0">
                <a:solidFill>
                  <a:schemeClr val="bg1"/>
                </a:solidFill>
                <a:latin typeface="Verdana Pro Light" panose="020B0304030504040204" pitchFamily="34" charset="0"/>
              </a:rPr>
              <a:t>SENIOR MANAGER </a:t>
            </a:r>
          </a:p>
          <a:p>
            <a:pPr marL="0" indent="0" algn="ctr">
              <a:buFont typeface="Arial" panose="020B0604020202020204" pitchFamily="34" charset="0"/>
              <a:buNone/>
            </a:pPr>
            <a:r>
              <a:rPr lang="en-GB" sz="2400" dirty="0">
                <a:solidFill>
                  <a:schemeClr val="bg1"/>
                </a:solidFill>
                <a:latin typeface="Verdana Pro Light" panose="020B0304030504040204" pitchFamily="34" charset="0"/>
              </a:rPr>
              <a:t>RESPONSIBILITY</a:t>
            </a:r>
          </a:p>
          <a:p>
            <a:pPr marL="0" indent="0">
              <a:buFont typeface="Arial" panose="020B0604020202020204" pitchFamily="34" charset="0"/>
              <a:buNone/>
            </a:pPr>
            <a:endParaRPr lang="en-GB" sz="1800" b="1" dirty="0">
              <a:solidFill>
                <a:schemeClr val="bg1"/>
              </a:solidFill>
              <a:latin typeface="Verdana Pro Light" panose="020B0304030504040204" pitchFamily="34" charset="0"/>
            </a:endParaRPr>
          </a:p>
          <a:p>
            <a:pPr marL="360000"/>
            <a:r>
              <a:rPr lang="en-GB" sz="1800" dirty="0">
                <a:solidFill>
                  <a:schemeClr val="bg1"/>
                </a:solidFill>
                <a:latin typeface="Verdana Pro Light" panose="020B0304030504040204" pitchFamily="34" charset="0"/>
              </a:rPr>
              <a:t>Vision</a:t>
            </a:r>
          </a:p>
          <a:p>
            <a:pPr marL="360000"/>
            <a:r>
              <a:rPr lang="en-GB" sz="1800" dirty="0">
                <a:solidFill>
                  <a:schemeClr val="bg1"/>
                </a:solidFill>
                <a:latin typeface="Verdana Pro Light" panose="020B0304030504040204" pitchFamily="34" charset="0"/>
              </a:rPr>
              <a:t>Coherence</a:t>
            </a:r>
          </a:p>
          <a:p>
            <a:pPr marL="360000"/>
            <a:r>
              <a:rPr lang="en-GB" sz="1800" dirty="0">
                <a:solidFill>
                  <a:schemeClr val="bg1"/>
                </a:solidFill>
                <a:latin typeface="Verdana Pro Light" panose="020B0304030504040204" pitchFamily="34" charset="0"/>
              </a:rPr>
              <a:t>Risk assessment</a:t>
            </a:r>
          </a:p>
          <a:p>
            <a:pPr marL="360000"/>
            <a:r>
              <a:rPr lang="en-GB" sz="1800" dirty="0">
                <a:solidFill>
                  <a:schemeClr val="bg1"/>
                </a:solidFill>
                <a:latin typeface="Verdana Pro Light" panose="020B0304030504040204" pitchFamily="34" charset="0"/>
              </a:rPr>
              <a:t>Empowering</a:t>
            </a:r>
          </a:p>
          <a:p>
            <a:pPr marL="360000"/>
            <a:r>
              <a:rPr lang="en-GB" sz="1800" dirty="0">
                <a:solidFill>
                  <a:schemeClr val="bg1"/>
                </a:solidFill>
                <a:latin typeface="Verdana Pro Light" panose="020B0304030504040204" pitchFamily="34" charset="0"/>
              </a:rPr>
              <a:t>Facilitating</a:t>
            </a:r>
          </a:p>
          <a:p>
            <a:pPr marL="360000"/>
            <a:r>
              <a:rPr lang="en-GB" sz="1800" dirty="0">
                <a:solidFill>
                  <a:schemeClr val="bg1"/>
                </a:solidFill>
                <a:latin typeface="Verdana Pro Light" panose="020B0304030504040204" pitchFamily="34" charset="0"/>
              </a:rPr>
              <a:t>Policy integration</a:t>
            </a:r>
          </a:p>
          <a:p>
            <a:pPr marL="360000"/>
            <a:r>
              <a:rPr lang="en-GB" sz="1800" dirty="0">
                <a:solidFill>
                  <a:schemeClr val="bg1"/>
                </a:solidFill>
                <a:latin typeface="Verdana Pro Light" panose="020B0304030504040204" pitchFamily="34" charset="0"/>
              </a:rPr>
              <a:t>Job descriptions</a:t>
            </a:r>
          </a:p>
          <a:p>
            <a:pPr marL="360000"/>
            <a:r>
              <a:rPr lang="en-GB" sz="1800" dirty="0">
                <a:solidFill>
                  <a:schemeClr val="bg1"/>
                </a:solidFill>
                <a:latin typeface="Verdana Pro Light" panose="020B0304030504040204" pitchFamily="34" charset="0"/>
              </a:rPr>
              <a:t>Quality assurance and reporting</a:t>
            </a:r>
          </a:p>
          <a:p>
            <a:endParaRPr lang="en-GB" sz="1800" dirty="0"/>
          </a:p>
        </p:txBody>
      </p:sp>
    </p:spTree>
    <p:extLst>
      <p:ext uri="{BB962C8B-B14F-4D97-AF65-F5344CB8AC3E}">
        <p14:creationId xmlns:p14="http://schemas.microsoft.com/office/powerpoint/2010/main" val="3407632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n icon of a toolbox.">
            <a:extLst>
              <a:ext uri="{FF2B5EF4-FFF2-40B4-BE49-F238E27FC236}">
                <a16:creationId xmlns:a16="http://schemas.microsoft.com/office/drawing/2014/main" id="{B2F85CBA-5E29-485F-A6B4-AB158B2A9021}"/>
              </a:ext>
            </a:extLst>
          </p:cNvPr>
          <p:cNvPicPr>
            <a:picLocks/>
          </p:cNvPicPr>
          <p:nvPr/>
        </p:nvPicPr>
        <p:blipFill>
          <a:blip r:embed="rId3"/>
          <a:stretch>
            <a:fillRect/>
          </a:stretch>
        </p:blipFill>
        <p:spPr>
          <a:xfrm>
            <a:off x="421106" y="1311441"/>
            <a:ext cx="4199021" cy="4554621"/>
          </a:xfrm>
          <a:prstGeom prst="rect">
            <a:avLst/>
          </a:prstGeom>
        </p:spPr>
      </p:pic>
      <p:sp>
        <p:nvSpPr>
          <p:cNvPr id="6" name="Title 1">
            <a:extLst>
              <a:ext uri="{FF2B5EF4-FFF2-40B4-BE49-F238E27FC236}">
                <a16:creationId xmlns:a16="http://schemas.microsoft.com/office/drawing/2014/main" id="{329DE035-4F82-4F12-A1BD-4457A6DDF61F}"/>
              </a:ext>
            </a:extLst>
          </p:cNvPr>
          <p:cNvSpPr txBox="1">
            <a:spLocks noGrp="1"/>
          </p:cNvSpPr>
          <p:nvPr>
            <p:ph type="title" idx="4294967295"/>
          </p:nvPr>
        </p:nvSpPr>
        <p:spPr>
          <a:xfrm>
            <a:off x="4957011" y="1833038"/>
            <a:ext cx="7234989" cy="455462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0" b="0" i="0" u="none" strike="noStrike" kern="1200" cap="none" spc="0" normalizeH="0" baseline="0" noProof="0" dirty="0">
                <a:ln>
                  <a:noFill/>
                </a:ln>
                <a:solidFill>
                  <a:srgbClr val="554E4E"/>
                </a:solidFill>
                <a:effectLst/>
                <a:uLnTx/>
                <a:uFillTx/>
                <a:latin typeface="Verdana Pro Light" panose="020B0304030504040204" pitchFamily="34" charset="0"/>
                <a:ea typeface="+mj-ea"/>
                <a:cs typeface="+mj-cs"/>
              </a:rPr>
              <a:t>getting an audit done</a:t>
            </a:r>
          </a:p>
        </p:txBody>
      </p:sp>
    </p:spTree>
    <p:extLst>
      <p:ext uri="{BB962C8B-B14F-4D97-AF65-F5344CB8AC3E}">
        <p14:creationId xmlns:p14="http://schemas.microsoft.com/office/powerpoint/2010/main" val="1338235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1A8034-80A0-48DF-88EB-7DC66788E2E8}"/>
              </a:ext>
            </a:extLst>
          </p:cNvPr>
          <p:cNvSpPr txBox="1">
            <a:spLocks noGrp="1"/>
          </p:cNvSpPr>
          <p:nvPr>
            <p:ph type="title" idx="4294967295"/>
          </p:nvPr>
        </p:nvSpPr>
        <p:spPr>
          <a:xfrm>
            <a:off x="139882" y="2441911"/>
            <a:ext cx="11912235" cy="163121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0" b="0" i="0" u="none" strike="noStrike" kern="1200" cap="none" spc="0" normalizeH="0" baseline="0" noProof="0" dirty="0">
                <a:ln>
                  <a:noFill/>
                </a:ln>
                <a:solidFill>
                  <a:srgbClr val="554E4E"/>
                </a:solidFill>
                <a:effectLst/>
                <a:uLnTx/>
                <a:uFillTx/>
                <a:latin typeface="Verdana Pro Light" panose="020B0304030504040204" pitchFamily="34" charset="0"/>
                <a:ea typeface="+mn-ea"/>
                <a:cs typeface="+mn-cs"/>
              </a:rPr>
              <a:t>23 September 2020</a:t>
            </a:r>
          </a:p>
        </p:txBody>
      </p:sp>
      <p:pic>
        <p:nvPicPr>
          <p:cNvPr id="7" name="Picture 6" descr="An icon of a figure jumping over the word September, representing clearing the hurdle of the new Public Sector accessibility regulations.">
            <a:extLst>
              <a:ext uri="{FF2B5EF4-FFF2-40B4-BE49-F238E27FC236}">
                <a16:creationId xmlns:a16="http://schemas.microsoft.com/office/drawing/2014/main" id="{1CC3A356-9F5D-45E7-BFD7-6F346D4DC6FD}"/>
              </a:ext>
            </a:extLst>
          </p:cNvPr>
          <p:cNvPicPr>
            <a:picLocks noChangeAspect="1"/>
          </p:cNvPicPr>
          <p:nvPr/>
        </p:nvPicPr>
        <p:blipFill>
          <a:blip r:embed="rId3"/>
          <a:stretch>
            <a:fillRect/>
          </a:stretch>
        </p:blipFill>
        <p:spPr>
          <a:xfrm>
            <a:off x="3009450" y="421106"/>
            <a:ext cx="2789980" cy="2403167"/>
          </a:xfrm>
          <a:prstGeom prst="rect">
            <a:avLst/>
          </a:prstGeom>
        </p:spPr>
      </p:pic>
    </p:spTree>
    <p:extLst>
      <p:ext uri="{BB962C8B-B14F-4D97-AF65-F5344CB8AC3E}">
        <p14:creationId xmlns:p14="http://schemas.microsoft.com/office/powerpoint/2010/main" val="3138036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 icon of a doctor's medical case, representing help and support.">
            <a:extLst>
              <a:ext uri="{FF2B5EF4-FFF2-40B4-BE49-F238E27FC236}">
                <a16:creationId xmlns:a16="http://schemas.microsoft.com/office/drawing/2014/main" id="{4582201C-79D5-42CA-A3B3-A0C93E272D6D}"/>
              </a:ext>
            </a:extLst>
          </p:cNvPr>
          <p:cNvPicPr>
            <a:picLocks/>
          </p:cNvPicPr>
          <p:nvPr/>
        </p:nvPicPr>
        <p:blipFill>
          <a:blip r:embed="rId3"/>
          <a:stretch>
            <a:fillRect/>
          </a:stretch>
        </p:blipFill>
        <p:spPr>
          <a:xfrm>
            <a:off x="517358" y="1840831"/>
            <a:ext cx="3332748" cy="3441031"/>
          </a:xfrm>
          <a:prstGeom prst="rect">
            <a:avLst/>
          </a:prstGeom>
        </p:spPr>
      </p:pic>
      <p:sp>
        <p:nvSpPr>
          <p:cNvPr id="2" name="Title 1">
            <a:extLst>
              <a:ext uri="{FF2B5EF4-FFF2-40B4-BE49-F238E27FC236}">
                <a16:creationId xmlns:a16="http://schemas.microsoft.com/office/drawing/2014/main" id="{E5A9F7E6-95FE-4D80-A8A3-88C737A5E6B2}"/>
              </a:ext>
            </a:extLst>
          </p:cNvPr>
          <p:cNvSpPr>
            <a:spLocks noGrp="1"/>
          </p:cNvSpPr>
          <p:nvPr>
            <p:ph type="title"/>
          </p:nvPr>
        </p:nvSpPr>
        <p:spPr>
          <a:xfrm>
            <a:off x="0" y="18255"/>
            <a:ext cx="12192000" cy="1325563"/>
          </a:xfrm>
        </p:spPr>
        <p:txBody>
          <a:bodyPr>
            <a:noAutofit/>
          </a:bodyPr>
          <a:lstStyle/>
          <a:p>
            <a:r>
              <a:rPr lang="en-GB" sz="6600" dirty="0">
                <a:solidFill>
                  <a:srgbClr val="554E4E"/>
                </a:solidFill>
                <a:latin typeface="Verdana Pro Light" panose="020B0304030504040204" pitchFamily="34" charset="0"/>
              </a:rPr>
              <a:t>where you may need support</a:t>
            </a:r>
          </a:p>
        </p:txBody>
      </p:sp>
      <p:sp>
        <p:nvSpPr>
          <p:cNvPr id="5" name="Content Placeholder 4">
            <a:extLst>
              <a:ext uri="{FF2B5EF4-FFF2-40B4-BE49-F238E27FC236}">
                <a16:creationId xmlns:a16="http://schemas.microsoft.com/office/drawing/2014/main" id="{252F8B7B-7084-47E6-AC28-4796B6BF7D56}"/>
              </a:ext>
            </a:extLst>
          </p:cNvPr>
          <p:cNvSpPr>
            <a:spLocks noGrp="1"/>
          </p:cNvSpPr>
          <p:nvPr>
            <p:ph idx="1"/>
          </p:nvPr>
        </p:nvSpPr>
        <p:spPr>
          <a:xfrm>
            <a:off x="4283242" y="1428582"/>
            <a:ext cx="7908758" cy="5200817"/>
          </a:xfrm>
        </p:spPr>
        <p:txBody>
          <a:bodyPr>
            <a:noAutofit/>
          </a:bodyPr>
          <a:lstStyle/>
          <a:p>
            <a:pPr lvl="1"/>
            <a:r>
              <a:rPr lang="en-GB" sz="2000" b="1" dirty="0">
                <a:solidFill>
                  <a:srgbClr val="554E4E"/>
                </a:solidFill>
                <a:latin typeface="Verdana Pro Light" panose="020B0304030504040204" pitchFamily="34" charset="0"/>
              </a:rPr>
              <a:t>DIY tools</a:t>
            </a:r>
          </a:p>
          <a:p>
            <a:pPr lvl="2"/>
            <a:r>
              <a:rPr lang="en-GB" dirty="0">
                <a:solidFill>
                  <a:srgbClr val="0F614F"/>
                </a:solidFill>
                <a:latin typeface="Verdana Pro Light" panose="020B0304030504040204" pitchFamily="34" charset="0"/>
                <a:hlinkClick r:id="rId4">
                  <a:extLst>
                    <a:ext uri="{A12FA001-AC4F-418D-AE19-62706E023703}">
                      <ahyp:hlinkClr xmlns:ahyp="http://schemas.microsoft.com/office/drawing/2018/hyperlinkcolor" val="tx"/>
                    </a:ext>
                  </a:extLst>
                </a:hlinkClick>
              </a:rPr>
              <a:t>GDS basic checklist</a:t>
            </a:r>
            <a:endParaRPr lang="en-GB" dirty="0">
              <a:solidFill>
                <a:srgbClr val="0F614F"/>
              </a:solidFill>
              <a:latin typeface="Verdana Pro Light" panose="020B0304030504040204" pitchFamily="34" charset="0"/>
            </a:endParaRPr>
          </a:p>
          <a:p>
            <a:pPr lvl="2"/>
            <a:r>
              <a:rPr lang="en-GB" dirty="0">
                <a:solidFill>
                  <a:srgbClr val="0F614F"/>
                </a:solidFill>
                <a:latin typeface="Verdana Pro Light" panose="020B0304030504040204" pitchFamily="34" charset="0"/>
                <a:hlinkClick r:id="rId5">
                  <a:extLst>
                    <a:ext uri="{A12FA001-AC4F-418D-AE19-62706E023703}">
                      <ahyp:hlinkClr xmlns:ahyp="http://schemas.microsoft.com/office/drawing/2018/hyperlinkcolor" val="tx"/>
                    </a:ext>
                  </a:extLst>
                </a:hlinkClick>
              </a:rPr>
              <a:t>McNaught/James checklist template</a:t>
            </a:r>
            <a:endParaRPr lang="en-GB" dirty="0">
              <a:solidFill>
                <a:srgbClr val="0F614F"/>
              </a:solidFill>
              <a:latin typeface="Verdana Pro Light" panose="020B0304030504040204" pitchFamily="34" charset="0"/>
            </a:endParaRPr>
          </a:p>
          <a:p>
            <a:pPr lvl="2"/>
            <a:r>
              <a:rPr lang="en-GB" dirty="0">
                <a:solidFill>
                  <a:srgbClr val="0F614F"/>
                </a:solidFill>
                <a:latin typeface="Verdana Pro Light" panose="020B0304030504040204" pitchFamily="34" charset="0"/>
                <a:hlinkClick r:id="rId5">
                  <a:extLst>
                    <a:ext uri="{A12FA001-AC4F-418D-AE19-62706E023703}">
                      <ahyp:hlinkClr xmlns:ahyp="http://schemas.microsoft.com/office/drawing/2018/hyperlinkcolor" val="tx"/>
                    </a:ext>
                  </a:extLst>
                </a:hlinkClick>
              </a:rPr>
              <a:t>LexDis accessibility toolkits</a:t>
            </a:r>
            <a:r>
              <a:rPr lang="en-GB" dirty="0">
                <a:solidFill>
                  <a:srgbClr val="0F614F"/>
                </a:solidFill>
                <a:latin typeface="Verdana Pro Light" panose="020B0304030504040204" pitchFamily="34" charset="0"/>
              </a:rPr>
              <a:t>.</a:t>
            </a:r>
          </a:p>
          <a:p>
            <a:pPr lvl="2"/>
            <a:r>
              <a:rPr lang="en-GB" dirty="0">
                <a:solidFill>
                  <a:srgbClr val="554E4E"/>
                </a:solidFill>
                <a:latin typeface="Verdana Pro Light" panose="020B0304030504040204" pitchFamily="34" charset="0"/>
                <a:hlinkClick r:id="rId6">
                  <a:extLst>
                    <a:ext uri="{A12FA001-AC4F-418D-AE19-62706E023703}">
                      <ahyp:hlinkClr xmlns:ahyp="http://schemas.microsoft.com/office/drawing/2018/hyperlinkcolor" val="tx"/>
                    </a:ext>
                  </a:extLst>
                </a:hlinkClick>
              </a:rPr>
              <a:t>University of Southampton Web2Access tests</a:t>
            </a:r>
            <a:endParaRPr lang="en-GB" dirty="0">
              <a:solidFill>
                <a:srgbClr val="554E4E"/>
              </a:solidFill>
              <a:latin typeface="Verdana Pro Light" panose="020B0304030504040204" pitchFamily="34" charset="0"/>
            </a:endParaRPr>
          </a:p>
          <a:p>
            <a:pPr lvl="2"/>
            <a:r>
              <a:rPr lang="en-GB" dirty="0">
                <a:solidFill>
                  <a:srgbClr val="554E4E"/>
                </a:solidFill>
                <a:latin typeface="Verdana Pro Light" panose="020B0304030504040204" pitchFamily="34" charset="0"/>
              </a:rPr>
              <a:t>See </a:t>
            </a:r>
            <a:r>
              <a:rPr lang="en-GB" dirty="0">
                <a:solidFill>
                  <a:srgbClr val="554E4E"/>
                </a:solidFill>
                <a:latin typeface="Verdana Pro Light" panose="020B0304030504040204" pitchFamily="34" charset="0"/>
                <a:hlinkClick r:id="rId7">
                  <a:extLst>
                    <a:ext uri="{A12FA001-AC4F-418D-AE19-62706E023703}">
                      <ahyp:hlinkClr xmlns:ahyp="http://schemas.microsoft.com/office/drawing/2018/hyperlinkcolor" val="tx"/>
                    </a:ext>
                  </a:extLst>
                </a:hlinkClick>
              </a:rPr>
              <a:t>guidance on auditing a website</a:t>
            </a:r>
            <a:endParaRPr lang="en-GB" dirty="0">
              <a:solidFill>
                <a:srgbClr val="554E4E"/>
              </a:solidFill>
              <a:latin typeface="Verdana Pro Light" panose="020B0304030504040204" pitchFamily="34" charset="0"/>
            </a:endParaRPr>
          </a:p>
          <a:p>
            <a:pPr lvl="2"/>
            <a:endParaRPr lang="en-GB" dirty="0">
              <a:solidFill>
                <a:srgbClr val="554E4E"/>
              </a:solidFill>
              <a:latin typeface="Verdana Pro Light" panose="020B0304030504040204" pitchFamily="34" charset="0"/>
            </a:endParaRPr>
          </a:p>
          <a:p>
            <a:pPr lvl="1"/>
            <a:r>
              <a:rPr lang="en-GB" sz="2000" b="1" dirty="0">
                <a:solidFill>
                  <a:srgbClr val="554E4E"/>
                </a:solidFill>
                <a:latin typeface="Verdana Pro Light" panose="020B0304030504040204" pitchFamily="34" charset="0"/>
              </a:rPr>
              <a:t>Professional audit – short form</a:t>
            </a:r>
          </a:p>
          <a:p>
            <a:pPr lvl="2"/>
            <a:r>
              <a:rPr lang="en-GB" dirty="0">
                <a:solidFill>
                  <a:srgbClr val="0F614F"/>
                </a:solidFill>
                <a:latin typeface="Verdana Pro Light" panose="020B0304030504040204" pitchFamily="34" charset="0"/>
                <a:hlinkClick r:id="rId8">
                  <a:extLst>
                    <a:ext uri="{A12FA001-AC4F-418D-AE19-62706E023703}">
                      <ahyp:hlinkClr xmlns:ahyp="http://schemas.microsoft.com/office/drawing/2018/hyperlinkcolor" val="tx"/>
                    </a:ext>
                  </a:extLst>
                </a:hlinkClick>
              </a:rPr>
              <a:t>AbilityNet FE/HE digital accessibility bundle</a:t>
            </a:r>
            <a:endParaRPr lang="en-GB" dirty="0">
              <a:solidFill>
                <a:srgbClr val="0F614F"/>
              </a:solidFill>
              <a:latin typeface="Verdana Pro Light" panose="020B0304030504040204" pitchFamily="34" charset="0"/>
            </a:endParaRPr>
          </a:p>
          <a:p>
            <a:pPr lvl="2"/>
            <a:r>
              <a:rPr lang="en-GB" dirty="0">
                <a:solidFill>
                  <a:srgbClr val="554E4E"/>
                </a:solidFill>
                <a:latin typeface="Verdana Pro Light" panose="020B0304030504040204" pitchFamily="34" charset="0"/>
              </a:rPr>
              <a:t>All Able</a:t>
            </a:r>
          </a:p>
          <a:p>
            <a:pPr lvl="2"/>
            <a:endParaRPr lang="en-GB" dirty="0">
              <a:solidFill>
                <a:srgbClr val="554E4E"/>
              </a:solidFill>
              <a:latin typeface="Verdana Pro Light" panose="020B0304030504040204" pitchFamily="34" charset="0"/>
            </a:endParaRPr>
          </a:p>
          <a:p>
            <a:pPr lvl="1"/>
            <a:r>
              <a:rPr lang="en-GB" sz="2000" b="1" dirty="0">
                <a:solidFill>
                  <a:srgbClr val="554E4E"/>
                </a:solidFill>
                <a:latin typeface="Verdana Pro Light" panose="020B0304030504040204" pitchFamily="34" charset="0"/>
              </a:rPr>
              <a:t>Professional audit – long form</a:t>
            </a:r>
          </a:p>
          <a:p>
            <a:pPr lvl="2"/>
            <a:r>
              <a:rPr lang="en-GB" dirty="0">
                <a:solidFill>
                  <a:srgbClr val="554E4E"/>
                </a:solidFill>
                <a:latin typeface="Verdana Pro Light" panose="020B0304030504040204" pitchFamily="34" charset="0"/>
              </a:rPr>
              <a:t>AbilityNet (and others) deep audit</a:t>
            </a:r>
          </a:p>
        </p:txBody>
      </p:sp>
    </p:spTree>
    <p:extLst>
      <p:ext uri="{BB962C8B-B14F-4D97-AF65-F5344CB8AC3E}">
        <p14:creationId xmlns:p14="http://schemas.microsoft.com/office/powerpoint/2010/main" val="2857345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9AFD6-1EFA-4629-BD0A-AE5A0D3B6CB1}"/>
              </a:ext>
            </a:extLst>
          </p:cNvPr>
          <p:cNvSpPr>
            <a:spLocks noGrp="1"/>
          </p:cNvSpPr>
          <p:nvPr>
            <p:ph type="title"/>
          </p:nvPr>
        </p:nvSpPr>
        <p:spPr>
          <a:xfrm>
            <a:off x="0" y="21366"/>
            <a:ext cx="12192000" cy="1325563"/>
          </a:xfrm>
        </p:spPr>
        <p:txBody>
          <a:bodyPr/>
          <a:lstStyle/>
          <a:p>
            <a:r>
              <a:rPr lang="en-GB" dirty="0">
                <a:solidFill>
                  <a:srgbClr val="554E4E"/>
                </a:solidFill>
                <a:latin typeface="Verdana Pro Light" panose="020B0304030504040204" pitchFamily="34" charset="0"/>
              </a:rPr>
              <a:t>Late starting? Try the Web2Access Checker</a:t>
            </a:r>
          </a:p>
        </p:txBody>
      </p:sp>
      <p:pic>
        <p:nvPicPr>
          <p:cNvPr id="4" name="Content Placeholder 3" descr="A screenshot of the results for a website in the Web2Access checker.">
            <a:extLst>
              <a:ext uri="{FF2B5EF4-FFF2-40B4-BE49-F238E27FC236}">
                <a16:creationId xmlns:a16="http://schemas.microsoft.com/office/drawing/2014/main" id="{A3650EB5-B2D9-4991-A793-F6C4B78FC6EF}"/>
              </a:ext>
            </a:extLst>
          </p:cNvPr>
          <p:cNvPicPr>
            <a:picLocks noGrp="1" noChangeAspect="1"/>
          </p:cNvPicPr>
          <p:nvPr>
            <p:ph idx="1"/>
          </p:nvPr>
        </p:nvPicPr>
        <p:blipFill rotWithShape="1">
          <a:blip r:embed="rId3"/>
          <a:srcRect b="8460"/>
          <a:stretch/>
        </p:blipFill>
        <p:spPr>
          <a:xfrm>
            <a:off x="0" y="1346928"/>
            <a:ext cx="5507068" cy="4242209"/>
          </a:xfrm>
          <a:prstGeom prst="rect">
            <a:avLst/>
          </a:prstGeom>
        </p:spPr>
      </p:pic>
      <p:pic>
        <p:nvPicPr>
          <p:cNvPr id="6" name="Picture 5" descr="A screenshot of the detailed breakdown available in the Web2Access results. This example relates to non-compliance with accessibility regulations.">
            <a:extLst>
              <a:ext uri="{FF2B5EF4-FFF2-40B4-BE49-F238E27FC236}">
                <a16:creationId xmlns:a16="http://schemas.microsoft.com/office/drawing/2014/main" id="{69700C09-92D0-4869-B5B9-44324301FA82}"/>
              </a:ext>
            </a:extLst>
          </p:cNvPr>
          <p:cNvPicPr>
            <a:picLocks noChangeAspect="1"/>
          </p:cNvPicPr>
          <p:nvPr/>
        </p:nvPicPr>
        <p:blipFill>
          <a:blip r:embed="rId4"/>
          <a:stretch>
            <a:fillRect/>
          </a:stretch>
        </p:blipFill>
        <p:spPr>
          <a:xfrm>
            <a:off x="7084142" y="1369708"/>
            <a:ext cx="4553585" cy="3724795"/>
          </a:xfrm>
          <a:prstGeom prst="rect">
            <a:avLst/>
          </a:prstGeom>
        </p:spPr>
      </p:pic>
      <p:sp>
        <p:nvSpPr>
          <p:cNvPr id="7" name="Arrow: Right 6">
            <a:extLst>
              <a:ext uri="{FF2B5EF4-FFF2-40B4-BE49-F238E27FC236}">
                <a16:creationId xmlns:a16="http://schemas.microsoft.com/office/drawing/2014/main" id="{C14DBC9E-2101-42A0-807F-E4B0BE06DCF8}"/>
              </a:ext>
              <a:ext uri="{C183D7F6-B498-43B3-948B-1728B52AA6E4}">
                <adec:decorative xmlns:adec="http://schemas.microsoft.com/office/drawing/2017/decorative" val="1"/>
              </a:ext>
            </a:extLst>
          </p:cNvPr>
          <p:cNvSpPr/>
          <p:nvPr/>
        </p:nvSpPr>
        <p:spPr>
          <a:xfrm>
            <a:off x="5642304" y="2100179"/>
            <a:ext cx="1154202" cy="660400"/>
          </a:xfrm>
          <a:prstGeom prst="rightArrow">
            <a:avLst/>
          </a:prstGeom>
          <a:solidFill>
            <a:srgbClr val="0F614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B4CF74E-BE75-4108-9F56-4C8F9D7C9F50}"/>
              </a:ext>
            </a:extLst>
          </p:cNvPr>
          <p:cNvSpPr txBox="1"/>
          <p:nvPr/>
        </p:nvSpPr>
        <p:spPr>
          <a:xfrm>
            <a:off x="109835" y="5915757"/>
            <a:ext cx="6820353" cy="523220"/>
          </a:xfrm>
          <a:prstGeom prst="rect">
            <a:avLst/>
          </a:prstGeom>
          <a:noFill/>
        </p:spPr>
        <p:txBody>
          <a:bodyPr wrap="square">
            <a:spAutoFit/>
          </a:bodyPr>
          <a:lstStyle/>
          <a:p>
            <a:r>
              <a:rPr lang="en-GB" sz="2800" dirty="0">
                <a:solidFill>
                  <a:srgbClr val="554E4E"/>
                </a:solidFill>
                <a:latin typeface="Verdana Pro Light" panose="020B0304030504040204" pitchFamily="34" charset="0"/>
              </a:rPr>
              <a:t>https://web2access.org/reviews/new</a:t>
            </a:r>
          </a:p>
        </p:txBody>
      </p:sp>
    </p:spTree>
    <p:extLst>
      <p:ext uri="{BB962C8B-B14F-4D97-AF65-F5344CB8AC3E}">
        <p14:creationId xmlns:p14="http://schemas.microsoft.com/office/powerpoint/2010/main" val="2106462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B80B15-DE68-4758-9F49-FE9E4FF655DA}"/>
              </a:ext>
            </a:extLst>
          </p:cNvPr>
          <p:cNvSpPr>
            <a:spLocks noGrp="1"/>
          </p:cNvSpPr>
          <p:nvPr>
            <p:ph type="title"/>
          </p:nvPr>
        </p:nvSpPr>
        <p:spPr>
          <a:xfrm>
            <a:off x="5354054" y="433136"/>
            <a:ext cx="6837946" cy="5817936"/>
          </a:xfrm>
        </p:spPr>
        <p:txBody>
          <a:bodyPr>
            <a:noAutofit/>
          </a:bodyPr>
          <a:lstStyle/>
          <a:p>
            <a:r>
              <a:rPr lang="en-GB" sz="14000" dirty="0">
                <a:solidFill>
                  <a:srgbClr val="554E4E"/>
                </a:solidFill>
                <a:latin typeface="Verdana Pro Light" panose="020B0304030504040204" pitchFamily="34" charset="0"/>
              </a:rPr>
              <a:t>third </a:t>
            </a:r>
            <a:br>
              <a:rPr lang="en-GB" sz="14000" dirty="0">
                <a:solidFill>
                  <a:srgbClr val="554E4E"/>
                </a:solidFill>
                <a:latin typeface="Verdana Pro Light" panose="020B0304030504040204" pitchFamily="34" charset="0"/>
              </a:rPr>
            </a:br>
            <a:r>
              <a:rPr lang="en-GB" sz="14000" dirty="0">
                <a:solidFill>
                  <a:srgbClr val="554E4E"/>
                </a:solidFill>
                <a:latin typeface="Verdana Pro Light" panose="020B0304030504040204" pitchFamily="34" charset="0"/>
              </a:rPr>
              <a:t>party </a:t>
            </a:r>
            <a:br>
              <a:rPr lang="en-GB" sz="14000" dirty="0">
                <a:solidFill>
                  <a:srgbClr val="554E4E"/>
                </a:solidFill>
                <a:latin typeface="Verdana Pro Light" panose="020B0304030504040204" pitchFamily="34" charset="0"/>
              </a:rPr>
            </a:br>
            <a:r>
              <a:rPr lang="en-GB" sz="14000" dirty="0">
                <a:solidFill>
                  <a:srgbClr val="554E4E"/>
                </a:solidFill>
                <a:latin typeface="Verdana Pro Light" panose="020B0304030504040204" pitchFamily="34" charset="0"/>
              </a:rPr>
              <a:t>content</a:t>
            </a:r>
          </a:p>
        </p:txBody>
      </p:sp>
      <p:pic>
        <p:nvPicPr>
          <p:cNvPr id="2" name="Picture 1" descr="An icon features 3 figures with interconnecting arrows. The icon represents a third party vendor.">
            <a:extLst>
              <a:ext uri="{FF2B5EF4-FFF2-40B4-BE49-F238E27FC236}">
                <a16:creationId xmlns:a16="http://schemas.microsoft.com/office/drawing/2014/main" id="{7D14907B-BF1C-4530-9C11-6D0027EF1E31}"/>
              </a:ext>
            </a:extLst>
          </p:cNvPr>
          <p:cNvPicPr>
            <a:picLocks/>
          </p:cNvPicPr>
          <p:nvPr/>
        </p:nvPicPr>
        <p:blipFill>
          <a:blip r:embed="rId3"/>
          <a:stretch>
            <a:fillRect/>
          </a:stretch>
        </p:blipFill>
        <p:spPr>
          <a:xfrm>
            <a:off x="471570" y="890336"/>
            <a:ext cx="4172618" cy="4494463"/>
          </a:xfrm>
          <a:prstGeom prst="rect">
            <a:avLst/>
          </a:prstGeom>
        </p:spPr>
      </p:pic>
    </p:spTree>
    <p:extLst>
      <p:ext uri="{BB962C8B-B14F-4D97-AF65-F5344CB8AC3E}">
        <p14:creationId xmlns:p14="http://schemas.microsoft.com/office/powerpoint/2010/main" val="1089767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8BC1F4-66BD-4205-A669-EBD4E6E49F72}"/>
              </a:ext>
            </a:extLst>
          </p:cNvPr>
          <p:cNvSpPr>
            <a:spLocks noGrp="1"/>
          </p:cNvSpPr>
          <p:nvPr>
            <p:ph type="title"/>
          </p:nvPr>
        </p:nvSpPr>
        <p:spPr>
          <a:xfrm>
            <a:off x="89210" y="365125"/>
            <a:ext cx="3316142" cy="5355451"/>
          </a:xfrm>
        </p:spPr>
        <p:txBody>
          <a:bodyPr>
            <a:normAutofit/>
          </a:bodyPr>
          <a:lstStyle/>
          <a:p>
            <a:r>
              <a:rPr lang="en-GB" sz="4400" b="0" i="0" u="none" strike="noStrike" baseline="0" dirty="0">
                <a:solidFill>
                  <a:srgbClr val="554E4E"/>
                </a:solidFill>
                <a:effectLst/>
                <a:latin typeface="Verdana Pro Light" panose="020B0304030504040204" pitchFamily="34" charset="0"/>
              </a:rPr>
              <a:t>What are the most challenging aspects about writing an accessibility statement?</a:t>
            </a:r>
            <a:endParaRPr lang="en-GB" dirty="0">
              <a:solidFill>
                <a:srgbClr val="554E4E"/>
              </a:solidFill>
              <a:latin typeface="Verdana Pro Light" panose="020B0304030504040204" pitchFamily="34" charset="0"/>
            </a:endParaRPr>
          </a:p>
        </p:txBody>
      </p:sp>
      <p:graphicFrame>
        <p:nvGraphicFramePr>
          <p:cNvPr id="6" name="Chart 5" descr="A doughnut chart visualizes the most challenging aspects of writing an accessibility statement. The data points are available in the Notes field.">
            <a:extLst>
              <a:ext uri="{FF2B5EF4-FFF2-40B4-BE49-F238E27FC236}">
                <a16:creationId xmlns:a16="http://schemas.microsoft.com/office/drawing/2014/main" id="{2BE38BE4-2C1D-449D-B690-D2DA1AD14C55}"/>
              </a:ext>
            </a:extLst>
          </p:cNvPr>
          <p:cNvGraphicFramePr>
            <a:graphicFrameLocks/>
          </p:cNvGraphicFramePr>
          <p:nvPr>
            <p:extLst>
              <p:ext uri="{D42A27DB-BD31-4B8C-83A1-F6EECF244321}">
                <p14:modId xmlns:p14="http://schemas.microsoft.com/office/powerpoint/2010/main" val="1706372665"/>
              </p:ext>
            </p:extLst>
          </p:nvPr>
        </p:nvGraphicFramePr>
        <p:xfrm>
          <a:off x="3405352" y="1"/>
          <a:ext cx="8786648"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7488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descr="A doughnut chart visualizes the responses to the question, what is your current priority in meeting the new regulations? The data points are available in the Notes field.">
            <a:extLst>
              <a:ext uri="{FF2B5EF4-FFF2-40B4-BE49-F238E27FC236}">
                <a16:creationId xmlns:a16="http://schemas.microsoft.com/office/drawing/2014/main" id="{A7044243-D19D-4D56-ACB3-D4894FF4F956}"/>
              </a:ext>
            </a:extLst>
          </p:cNvPr>
          <p:cNvGraphicFramePr>
            <a:graphicFrameLocks/>
          </p:cNvGraphicFramePr>
          <p:nvPr>
            <p:extLst>
              <p:ext uri="{D42A27DB-BD31-4B8C-83A1-F6EECF244321}">
                <p14:modId xmlns:p14="http://schemas.microsoft.com/office/powerpoint/2010/main" val="4201574015"/>
              </p:ext>
            </p:extLst>
          </p:nvPr>
        </p:nvGraphicFramePr>
        <p:xfrm>
          <a:off x="3814011" y="263047"/>
          <a:ext cx="7722459" cy="5511452"/>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a:extLst>
              <a:ext uri="{FF2B5EF4-FFF2-40B4-BE49-F238E27FC236}">
                <a16:creationId xmlns:a16="http://schemas.microsoft.com/office/drawing/2014/main" id="{D504D11D-8254-46B1-9FBC-BE81B0DCC6F8}"/>
              </a:ext>
            </a:extLst>
          </p:cNvPr>
          <p:cNvSpPr>
            <a:spLocks noGrp="1"/>
          </p:cNvSpPr>
          <p:nvPr>
            <p:ph type="title"/>
          </p:nvPr>
        </p:nvSpPr>
        <p:spPr>
          <a:xfrm>
            <a:off x="-1" y="0"/>
            <a:ext cx="4186989" cy="5398717"/>
          </a:xfrm>
        </p:spPr>
        <p:txBody>
          <a:bodyPr>
            <a:normAutofit/>
          </a:bodyPr>
          <a:lstStyle/>
          <a:p>
            <a:r>
              <a:rPr lang="en-US" sz="5400" dirty="0">
                <a:solidFill>
                  <a:srgbClr val="554E4E"/>
                </a:solidFill>
                <a:latin typeface="Verdana Pro Light" panose="020B0304030504040204" pitchFamily="34" charset="0"/>
              </a:rPr>
              <a:t>What is your current priority in meeting the new regulations?</a:t>
            </a:r>
            <a:endParaRPr lang="en-GB" sz="5400" dirty="0">
              <a:solidFill>
                <a:srgbClr val="554E4E"/>
              </a:solidFill>
              <a:latin typeface="Verdana Pro Light" panose="020B0304030504040204" pitchFamily="34" charset="0"/>
            </a:endParaRPr>
          </a:p>
        </p:txBody>
      </p:sp>
    </p:spTree>
    <p:extLst>
      <p:ext uri="{BB962C8B-B14F-4D97-AF65-F5344CB8AC3E}">
        <p14:creationId xmlns:p14="http://schemas.microsoft.com/office/powerpoint/2010/main" val="71517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70501-62EC-4528-BA41-ED390D4363A8}"/>
              </a:ext>
            </a:extLst>
          </p:cNvPr>
          <p:cNvSpPr>
            <a:spLocks noGrp="1"/>
          </p:cNvSpPr>
          <p:nvPr>
            <p:ph type="title"/>
          </p:nvPr>
        </p:nvSpPr>
        <p:spPr>
          <a:xfrm>
            <a:off x="0" y="1"/>
            <a:ext cx="12192000" cy="1690688"/>
          </a:xfrm>
        </p:spPr>
        <p:txBody>
          <a:bodyPr>
            <a:noAutofit/>
          </a:bodyPr>
          <a:lstStyle/>
          <a:p>
            <a:r>
              <a:rPr lang="en-GB" sz="6000" dirty="0">
                <a:solidFill>
                  <a:srgbClr val="554E4E"/>
                </a:solidFill>
                <a:latin typeface="Verdana Pro Light" panose="020B0304030504040204" pitchFamily="34" charset="0"/>
              </a:rPr>
              <a:t>close encounters of the third party kind</a:t>
            </a:r>
          </a:p>
        </p:txBody>
      </p:sp>
      <p:sp>
        <p:nvSpPr>
          <p:cNvPr id="4" name="Oval 3">
            <a:extLst>
              <a:ext uri="{FF2B5EF4-FFF2-40B4-BE49-F238E27FC236}">
                <a16:creationId xmlns:a16="http://schemas.microsoft.com/office/drawing/2014/main" id="{46CF5EDB-F228-41DC-A718-2084B7F45905}"/>
              </a:ext>
              <a:ext uri="{C183D7F6-B498-43B3-948B-1728B52AA6E4}">
                <adec:decorative xmlns:adec="http://schemas.microsoft.com/office/drawing/2017/decorative" val="0"/>
              </a:ext>
            </a:extLst>
          </p:cNvPr>
          <p:cNvSpPr/>
          <p:nvPr/>
        </p:nvSpPr>
        <p:spPr>
          <a:xfrm>
            <a:off x="696000" y="1950638"/>
            <a:ext cx="3600000" cy="3600000"/>
          </a:xfrm>
          <a:prstGeom prst="ellipse">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Verdana Pro Light" panose="020B0304030504040204" pitchFamily="34" charset="0"/>
              </a:rPr>
              <a:t>Addressing Third Party Content is a barrier</a:t>
            </a:r>
          </a:p>
        </p:txBody>
      </p:sp>
      <p:sp>
        <p:nvSpPr>
          <p:cNvPr id="10" name="Oval 9">
            <a:extLst>
              <a:ext uri="{FF2B5EF4-FFF2-40B4-BE49-F238E27FC236}">
                <a16:creationId xmlns:a16="http://schemas.microsoft.com/office/drawing/2014/main" id="{928EF643-8F54-4CBD-AFEF-BDE68375AA86}"/>
              </a:ext>
              <a:ext uri="{C183D7F6-B498-43B3-948B-1728B52AA6E4}">
                <adec:decorative xmlns:adec="http://schemas.microsoft.com/office/drawing/2017/decorative" val="0"/>
              </a:ext>
            </a:extLst>
          </p:cNvPr>
          <p:cNvSpPr/>
          <p:nvPr/>
        </p:nvSpPr>
        <p:spPr>
          <a:xfrm>
            <a:off x="3736566" y="2504482"/>
            <a:ext cx="1800000" cy="1800000"/>
          </a:xfrm>
          <a:prstGeom prst="ellipse">
            <a:avLst/>
          </a:prstGeom>
          <a:solidFill>
            <a:srgbClr val="55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Verdana Pro Light" panose="020B0304030504040204" pitchFamily="34" charset="0"/>
              </a:rPr>
              <a:t>23%</a:t>
            </a:r>
          </a:p>
        </p:txBody>
      </p:sp>
      <p:sp>
        <p:nvSpPr>
          <p:cNvPr id="8" name="Oval 7">
            <a:extLst>
              <a:ext uri="{FF2B5EF4-FFF2-40B4-BE49-F238E27FC236}">
                <a16:creationId xmlns:a16="http://schemas.microsoft.com/office/drawing/2014/main" id="{0100D60E-C0BE-402A-AFB8-AAAB663744B8}"/>
              </a:ext>
              <a:ext uri="{C183D7F6-B498-43B3-948B-1728B52AA6E4}">
                <adec:decorative xmlns:adec="http://schemas.microsoft.com/office/drawing/2017/decorative" val="0"/>
              </a:ext>
            </a:extLst>
          </p:cNvPr>
          <p:cNvSpPr/>
          <p:nvPr/>
        </p:nvSpPr>
        <p:spPr>
          <a:xfrm>
            <a:off x="5874200" y="1947412"/>
            <a:ext cx="3600000" cy="3600000"/>
          </a:xfrm>
          <a:prstGeom prst="ellipse">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Verdana Pro Light" panose="020B0304030504040204" pitchFamily="34" charset="0"/>
              </a:rPr>
              <a:t>Third Party Content is a Priority</a:t>
            </a:r>
          </a:p>
        </p:txBody>
      </p:sp>
      <p:sp>
        <p:nvSpPr>
          <p:cNvPr id="12" name="Oval 11">
            <a:extLst>
              <a:ext uri="{FF2B5EF4-FFF2-40B4-BE49-F238E27FC236}">
                <a16:creationId xmlns:a16="http://schemas.microsoft.com/office/drawing/2014/main" id="{261407E3-1E1C-4B61-BC0F-3C173777EAA7}"/>
              </a:ext>
            </a:extLst>
          </p:cNvPr>
          <p:cNvSpPr/>
          <p:nvPr/>
        </p:nvSpPr>
        <p:spPr>
          <a:xfrm>
            <a:off x="8911834" y="2529000"/>
            <a:ext cx="1800000" cy="1800000"/>
          </a:xfrm>
          <a:prstGeom prst="ellipse">
            <a:avLst/>
          </a:prstGeom>
          <a:solidFill>
            <a:srgbClr val="55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Verdana Pro Light" panose="020B0304030504040204" pitchFamily="34" charset="0"/>
              </a:rPr>
              <a:t>2%</a:t>
            </a:r>
          </a:p>
        </p:txBody>
      </p:sp>
    </p:spTree>
    <p:extLst>
      <p:ext uri="{BB962C8B-B14F-4D97-AF65-F5344CB8AC3E}">
        <p14:creationId xmlns:p14="http://schemas.microsoft.com/office/powerpoint/2010/main" val="3617345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7EC3E-A05B-4A78-8416-0418E2B9FDA6}"/>
              </a:ext>
            </a:extLst>
          </p:cNvPr>
          <p:cNvSpPr>
            <a:spLocks noGrp="1"/>
          </p:cNvSpPr>
          <p:nvPr>
            <p:ph type="title"/>
          </p:nvPr>
        </p:nvSpPr>
        <p:spPr>
          <a:xfrm>
            <a:off x="0" y="18255"/>
            <a:ext cx="12192000" cy="1325563"/>
          </a:xfrm>
        </p:spPr>
        <p:txBody>
          <a:bodyPr>
            <a:normAutofit/>
          </a:bodyPr>
          <a:lstStyle/>
          <a:p>
            <a:r>
              <a:rPr lang="en-GB" sz="8000" dirty="0">
                <a:solidFill>
                  <a:srgbClr val="554E4E"/>
                </a:solidFill>
                <a:latin typeface="Verdana Pro Light" panose="020B0304030504040204" pitchFamily="34" charset="0"/>
              </a:rPr>
              <a:t>third party content</a:t>
            </a:r>
          </a:p>
        </p:txBody>
      </p:sp>
      <p:sp>
        <p:nvSpPr>
          <p:cNvPr id="3" name="Content Placeholder 2">
            <a:extLst>
              <a:ext uri="{FF2B5EF4-FFF2-40B4-BE49-F238E27FC236}">
                <a16:creationId xmlns:a16="http://schemas.microsoft.com/office/drawing/2014/main" id="{619DFCB0-0809-4CD0-A88B-1841C6E11D30}"/>
              </a:ext>
            </a:extLst>
          </p:cNvPr>
          <p:cNvSpPr>
            <a:spLocks noGrp="1"/>
          </p:cNvSpPr>
          <p:nvPr>
            <p:ph idx="1"/>
          </p:nvPr>
        </p:nvSpPr>
        <p:spPr>
          <a:xfrm>
            <a:off x="0" y="1592310"/>
            <a:ext cx="11353800" cy="3179512"/>
          </a:xfrm>
        </p:spPr>
        <p:txBody>
          <a:bodyPr>
            <a:normAutofit/>
          </a:bodyPr>
          <a:lstStyle/>
          <a:p>
            <a:r>
              <a:rPr lang="en-GB" sz="3200" dirty="0">
                <a:solidFill>
                  <a:srgbClr val="554E4E"/>
                </a:solidFill>
                <a:latin typeface="Verdana Pro Light" panose="020B0304030504040204" pitchFamily="34" charset="0"/>
              </a:rPr>
              <a:t>Whose responsibility?</a:t>
            </a:r>
          </a:p>
          <a:p>
            <a:r>
              <a:rPr lang="en-GB" sz="3200" dirty="0">
                <a:solidFill>
                  <a:srgbClr val="554E4E"/>
                </a:solidFill>
                <a:latin typeface="Verdana Pro Light" panose="020B0304030504040204" pitchFamily="34" charset="0"/>
              </a:rPr>
              <a:t>Pragmatic approaches:</a:t>
            </a:r>
          </a:p>
          <a:p>
            <a:pPr lvl="1"/>
            <a:r>
              <a:rPr lang="en-GB" sz="3200" dirty="0">
                <a:solidFill>
                  <a:srgbClr val="554E4E"/>
                </a:solidFill>
                <a:latin typeface="Verdana Pro Light" panose="020B0304030504040204" pitchFamily="34" charset="0"/>
                <a:hlinkClick r:id="rId3"/>
              </a:rPr>
              <a:t>searchBOX Directory</a:t>
            </a:r>
            <a:r>
              <a:rPr lang="en-GB" sz="3200" dirty="0">
                <a:solidFill>
                  <a:srgbClr val="554E4E"/>
                </a:solidFill>
                <a:latin typeface="Verdana Pro Light" panose="020B0304030504040204" pitchFamily="34" charset="0"/>
              </a:rPr>
              <a:t> + </a:t>
            </a:r>
            <a:r>
              <a:rPr lang="en-GB" sz="3200" dirty="0">
                <a:solidFill>
                  <a:srgbClr val="554E4E"/>
                </a:solidFill>
                <a:latin typeface="Verdana Pro Light" panose="020B0304030504040204" pitchFamily="34" charset="0"/>
                <a:hlinkClick r:id="rId3"/>
              </a:rPr>
              <a:t>Finder</a:t>
            </a:r>
            <a:endParaRPr lang="en-GB" sz="3200" dirty="0">
              <a:solidFill>
                <a:srgbClr val="554E4E"/>
              </a:solidFill>
              <a:latin typeface="Verdana Pro Light" panose="020B0304030504040204" pitchFamily="34" charset="0"/>
            </a:endParaRPr>
          </a:p>
          <a:p>
            <a:pPr lvl="1"/>
            <a:r>
              <a:rPr lang="en-GB" sz="3200" dirty="0">
                <a:solidFill>
                  <a:srgbClr val="554E4E"/>
                </a:solidFill>
                <a:latin typeface="Verdana Pro Light" panose="020B0304030504040204" pitchFamily="34" charset="0"/>
              </a:rPr>
              <a:t>Missing/poor statement leads to reduced fee</a:t>
            </a:r>
          </a:p>
          <a:p>
            <a:pPr lvl="1"/>
            <a:r>
              <a:rPr lang="en-GB" sz="3200" dirty="0">
                <a:solidFill>
                  <a:srgbClr val="554E4E"/>
                </a:solidFill>
                <a:latin typeface="Verdana Pro Light" panose="020B0304030504040204" pitchFamily="34" charset="0"/>
              </a:rPr>
              <a:t>Boiler plated templates to mix local (e.g. contact/support) and supplier elements. </a:t>
            </a:r>
          </a:p>
        </p:txBody>
      </p:sp>
      <p:pic>
        <p:nvPicPr>
          <p:cNvPr id="5" name="Picture 4" descr="The searchBOX logo.">
            <a:extLst>
              <a:ext uri="{FF2B5EF4-FFF2-40B4-BE49-F238E27FC236}">
                <a16:creationId xmlns:a16="http://schemas.microsoft.com/office/drawing/2014/main" id="{70AECF1E-9929-4426-B746-41A156AE7E9A}"/>
              </a:ext>
            </a:extLst>
          </p:cNvPr>
          <p:cNvPicPr>
            <a:picLocks noChangeAspect="1"/>
          </p:cNvPicPr>
          <p:nvPr/>
        </p:nvPicPr>
        <p:blipFill>
          <a:blip r:embed="rId4"/>
          <a:stretch>
            <a:fillRect/>
          </a:stretch>
        </p:blipFill>
        <p:spPr>
          <a:xfrm>
            <a:off x="433506" y="5312068"/>
            <a:ext cx="4448869" cy="686583"/>
          </a:xfrm>
          <a:prstGeom prst="rect">
            <a:avLst/>
          </a:prstGeom>
        </p:spPr>
      </p:pic>
      <p:sp>
        <p:nvSpPr>
          <p:cNvPr id="7" name="TextBox 6">
            <a:extLst>
              <a:ext uri="{FF2B5EF4-FFF2-40B4-BE49-F238E27FC236}">
                <a16:creationId xmlns:a16="http://schemas.microsoft.com/office/drawing/2014/main" id="{FB649ABF-9587-42D6-B8D5-F5FB256B8A87}"/>
              </a:ext>
            </a:extLst>
          </p:cNvPr>
          <p:cNvSpPr txBox="1"/>
          <p:nvPr/>
        </p:nvSpPr>
        <p:spPr>
          <a:xfrm>
            <a:off x="351731" y="5998651"/>
            <a:ext cx="7228164" cy="461665"/>
          </a:xfrm>
          <a:prstGeom prst="rect">
            <a:avLst/>
          </a:prstGeom>
          <a:noFill/>
        </p:spPr>
        <p:txBody>
          <a:bodyPr wrap="square">
            <a:spAutoFit/>
          </a:bodyPr>
          <a:lstStyle/>
          <a:p>
            <a:r>
              <a:rPr lang="en-GB" sz="2400" dirty="0">
                <a:solidFill>
                  <a:srgbClr val="554E4E"/>
                </a:solidFill>
                <a:latin typeface="Verdana Pro Light" panose="020B0304030504040204" pitchFamily="34" charset="0"/>
              </a:rPr>
              <a:t>textboxdigital.com/searchboxhome</a:t>
            </a:r>
          </a:p>
        </p:txBody>
      </p:sp>
    </p:spTree>
    <p:extLst>
      <p:ext uri="{BB962C8B-B14F-4D97-AF65-F5344CB8AC3E}">
        <p14:creationId xmlns:p14="http://schemas.microsoft.com/office/powerpoint/2010/main" val="4067737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searchBOX reach logo.">
            <a:extLst>
              <a:ext uri="{FF2B5EF4-FFF2-40B4-BE49-F238E27FC236}">
                <a16:creationId xmlns:a16="http://schemas.microsoft.com/office/drawing/2014/main" id="{D6496055-864E-4576-8B2D-F01EFAC5E347}"/>
              </a:ext>
            </a:extLst>
          </p:cNvPr>
          <p:cNvPicPr>
            <a:picLocks noChangeAspect="1"/>
          </p:cNvPicPr>
          <p:nvPr/>
        </p:nvPicPr>
        <p:blipFill>
          <a:blip r:embed="rId3"/>
          <a:stretch>
            <a:fillRect/>
          </a:stretch>
        </p:blipFill>
        <p:spPr>
          <a:xfrm>
            <a:off x="634361" y="3776015"/>
            <a:ext cx="6636091" cy="1854295"/>
          </a:xfrm>
          <a:prstGeom prst="rect">
            <a:avLst/>
          </a:prstGeom>
        </p:spPr>
      </p:pic>
      <p:pic>
        <p:nvPicPr>
          <p:cNvPr id="5" name="Picture 4" descr="The searchBOX exchange logo.">
            <a:extLst>
              <a:ext uri="{FF2B5EF4-FFF2-40B4-BE49-F238E27FC236}">
                <a16:creationId xmlns:a16="http://schemas.microsoft.com/office/drawing/2014/main" id="{A683FEC4-49D0-4460-85A4-FFD476C5390F}"/>
              </a:ext>
            </a:extLst>
          </p:cNvPr>
          <p:cNvPicPr>
            <a:picLocks noChangeAspect="1"/>
          </p:cNvPicPr>
          <p:nvPr/>
        </p:nvPicPr>
        <p:blipFill>
          <a:blip r:embed="rId4"/>
          <a:stretch>
            <a:fillRect/>
          </a:stretch>
        </p:blipFill>
        <p:spPr>
          <a:xfrm>
            <a:off x="643887" y="800209"/>
            <a:ext cx="6617040" cy="1809843"/>
          </a:xfrm>
          <a:prstGeom prst="rect">
            <a:avLst/>
          </a:prstGeom>
        </p:spPr>
      </p:pic>
      <p:sp>
        <p:nvSpPr>
          <p:cNvPr id="7" name="Oval 6">
            <a:extLst>
              <a:ext uri="{FF2B5EF4-FFF2-40B4-BE49-F238E27FC236}">
                <a16:creationId xmlns:a16="http://schemas.microsoft.com/office/drawing/2014/main" id="{40B3DA72-3323-4BFE-BAA7-1696016AC275}"/>
              </a:ext>
              <a:ext uri="{C183D7F6-B498-43B3-948B-1728B52AA6E4}">
                <adec:decorative xmlns:adec="http://schemas.microsoft.com/office/drawing/2017/decorative" val="1"/>
              </a:ext>
            </a:extLst>
          </p:cNvPr>
          <p:cNvSpPr/>
          <p:nvPr/>
        </p:nvSpPr>
        <p:spPr>
          <a:xfrm>
            <a:off x="7814350" y="-1142735"/>
            <a:ext cx="5400000" cy="5400000"/>
          </a:xfrm>
          <a:prstGeom prst="ellipse">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1726B14-188E-4CD4-8A45-9783F379F20B}"/>
              </a:ext>
            </a:extLst>
          </p:cNvPr>
          <p:cNvSpPr txBox="1"/>
          <p:nvPr/>
        </p:nvSpPr>
        <p:spPr>
          <a:xfrm>
            <a:off x="586186" y="6057791"/>
            <a:ext cx="7228164" cy="461665"/>
          </a:xfrm>
          <a:prstGeom prst="rect">
            <a:avLst/>
          </a:prstGeom>
          <a:noFill/>
        </p:spPr>
        <p:txBody>
          <a:bodyPr wrap="square">
            <a:spAutoFit/>
          </a:bodyPr>
          <a:lstStyle/>
          <a:p>
            <a:r>
              <a:rPr lang="en-GB" sz="2400" dirty="0">
                <a:solidFill>
                  <a:srgbClr val="554E4E"/>
                </a:solidFill>
                <a:latin typeface="Verdana Pro Light" panose="020B0304030504040204" pitchFamily="34" charset="0"/>
              </a:rPr>
              <a:t>textboxdigital.com/searchbox-exchange</a:t>
            </a:r>
          </a:p>
        </p:txBody>
      </p:sp>
      <p:pic>
        <p:nvPicPr>
          <p:cNvPr id="10" name="Picture 9">
            <a:extLst>
              <a:ext uri="{FF2B5EF4-FFF2-40B4-BE49-F238E27FC236}">
                <a16:creationId xmlns:a16="http://schemas.microsoft.com/office/drawing/2014/main" id="{9D8EB534-343A-46F3-B2B8-8A239CE805C1}"/>
              </a:ext>
            </a:extLst>
          </p:cNvPr>
          <p:cNvPicPr>
            <a:picLocks/>
          </p:cNvPicPr>
          <p:nvPr/>
        </p:nvPicPr>
        <p:blipFill>
          <a:blip r:embed="rId5"/>
          <a:stretch>
            <a:fillRect/>
          </a:stretch>
        </p:blipFill>
        <p:spPr>
          <a:xfrm>
            <a:off x="9136685" y="205779"/>
            <a:ext cx="2755329" cy="3301166"/>
          </a:xfrm>
          <a:prstGeom prst="rect">
            <a:avLst/>
          </a:prstGeom>
        </p:spPr>
      </p:pic>
    </p:spTree>
    <p:extLst>
      <p:ext uri="{BB962C8B-B14F-4D97-AF65-F5344CB8AC3E}">
        <p14:creationId xmlns:p14="http://schemas.microsoft.com/office/powerpoint/2010/main" val="122232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B80B15-DE68-4758-9F49-FE9E4FF655DA}"/>
              </a:ext>
            </a:extLst>
          </p:cNvPr>
          <p:cNvSpPr>
            <a:spLocks noGrp="1"/>
          </p:cNvSpPr>
          <p:nvPr>
            <p:ph type="title"/>
          </p:nvPr>
        </p:nvSpPr>
        <p:spPr>
          <a:xfrm>
            <a:off x="4114800" y="1709738"/>
            <a:ext cx="8077200" cy="2852737"/>
          </a:xfrm>
        </p:spPr>
        <p:txBody>
          <a:bodyPr>
            <a:normAutofit/>
          </a:bodyPr>
          <a:lstStyle/>
          <a:p>
            <a:r>
              <a:rPr lang="en-GB" sz="8000" dirty="0">
                <a:solidFill>
                  <a:srgbClr val="554E4E"/>
                </a:solidFill>
                <a:latin typeface="Verdana Pro Light" panose="020B0304030504040204" pitchFamily="34" charset="0"/>
              </a:rPr>
              <a:t>disproportionate burden</a:t>
            </a:r>
          </a:p>
        </p:txBody>
      </p:sp>
      <p:pic>
        <p:nvPicPr>
          <p:cNvPr id="2" name="Picture 1" descr="An icon of a mule carrying a burden of luggage.">
            <a:extLst>
              <a:ext uri="{FF2B5EF4-FFF2-40B4-BE49-F238E27FC236}">
                <a16:creationId xmlns:a16="http://schemas.microsoft.com/office/drawing/2014/main" id="{5560602C-B65C-434C-88EA-A139BEF1F630}"/>
              </a:ext>
            </a:extLst>
          </p:cNvPr>
          <p:cNvPicPr>
            <a:picLocks/>
          </p:cNvPicPr>
          <p:nvPr/>
        </p:nvPicPr>
        <p:blipFill>
          <a:blip r:embed="rId3"/>
          <a:stretch>
            <a:fillRect/>
          </a:stretch>
        </p:blipFill>
        <p:spPr>
          <a:xfrm>
            <a:off x="553453" y="1231775"/>
            <a:ext cx="3320716" cy="3424446"/>
          </a:xfrm>
          <a:prstGeom prst="rect">
            <a:avLst/>
          </a:prstGeom>
        </p:spPr>
      </p:pic>
    </p:spTree>
    <p:extLst>
      <p:ext uri="{BB962C8B-B14F-4D97-AF65-F5344CB8AC3E}">
        <p14:creationId xmlns:p14="http://schemas.microsoft.com/office/powerpoint/2010/main" val="4228815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n icon of a broken glass.">
            <a:extLst>
              <a:ext uri="{FF2B5EF4-FFF2-40B4-BE49-F238E27FC236}">
                <a16:creationId xmlns:a16="http://schemas.microsoft.com/office/drawing/2014/main" id="{969CE24B-D87C-4B89-A35C-1BCCEA343E70}"/>
              </a:ext>
            </a:extLst>
          </p:cNvPr>
          <p:cNvPicPr>
            <a:picLocks/>
          </p:cNvPicPr>
          <p:nvPr/>
        </p:nvPicPr>
        <p:blipFill>
          <a:blip r:embed="rId3"/>
          <a:stretch>
            <a:fillRect/>
          </a:stretch>
        </p:blipFill>
        <p:spPr>
          <a:xfrm>
            <a:off x="-481264" y="1816768"/>
            <a:ext cx="3597444" cy="3844758"/>
          </a:xfrm>
          <a:prstGeom prst="rect">
            <a:avLst/>
          </a:prstGeom>
        </p:spPr>
      </p:pic>
      <p:sp>
        <p:nvSpPr>
          <p:cNvPr id="7" name="Title 1">
            <a:extLst>
              <a:ext uri="{FF2B5EF4-FFF2-40B4-BE49-F238E27FC236}">
                <a16:creationId xmlns:a16="http://schemas.microsoft.com/office/drawing/2014/main" id="{F7B6DC58-9906-4DEA-91D0-F9DABB46845E}"/>
              </a:ext>
            </a:extLst>
          </p:cNvPr>
          <p:cNvSpPr txBox="1">
            <a:spLocks/>
          </p:cNvSpPr>
          <p:nvPr/>
        </p:nvSpPr>
        <p:spPr>
          <a:xfrm>
            <a:off x="0" y="18255"/>
            <a:ext cx="121920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8000" dirty="0">
                <a:solidFill>
                  <a:srgbClr val="554E4E"/>
                </a:solidFill>
                <a:latin typeface="Verdana Pro Light" panose="020B0304030504040204" pitchFamily="34" charset="0"/>
              </a:rPr>
              <a:t>handle with care</a:t>
            </a:r>
          </a:p>
        </p:txBody>
      </p:sp>
      <p:sp>
        <p:nvSpPr>
          <p:cNvPr id="10" name="Content Placeholder 4">
            <a:extLst>
              <a:ext uri="{FF2B5EF4-FFF2-40B4-BE49-F238E27FC236}">
                <a16:creationId xmlns:a16="http://schemas.microsoft.com/office/drawing/2014/main" id="{E7DF1650-5D0B-4518-AFF6-1C55C971ABA3}"/>
              </a:ext>
            </a:extLst>
          </p:cNvPr>
          <p:cNvSpPr txBox="1">
            <a:spLocks/>
          </p:cNvSpPr>
          <p:nvPr/>
        </p:nvSpPr>
        <p:spPr>
          <a:xfrm>
            <a:off x="3116180" y="1600200"/>
            <a:ext cx="8750968" cy="49205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3600" b="1" dirty="0">
                <a:solidFill>
                  <a:srgbClr val="6A6F66"/>
                </a:solidFill>
                <a:latin typeface="Verdana Pro Light" panose="020B0304030504040204" pitchFamily="34" charset="0"/>
              </a:rPr>
              <a:t>Non-compliant content. </a:t>
            </a:r>
          </a:p>
          <a:p>
            <a:r>
              <a:rPr lang="en-GB" b="0" i="0" dirty="0">
                <a:solidFill>
                  <a:srgbClr val="554E4E"/>
                </a:solidFill>
                <a:effectLst/>
                <a:latin typeface="Verdana Pro Light" panose="020B0304030504040204" pitchFamily="34" charset="0"/>
              </a:rPr>
              <a:t>accessibility problems, WCAG criteria, and plans to address the issue.</a:t>
            </a:r>
          </a:p>
          <a:p>
            <a:pPr marL="342900" indent="-342900">
              <a:buFont typeface="Arial" panose="020B0604020202020204" pitchFamily="34" charset="0"/>
              <a:buChar char="•"/>
            </a:pPr>
            <a:endParaRPr lang="en-US" dirty="0">
              <a:solidFill>
                <a:srgbClr val="6A6F66"/>
              </a:solidFill>
              <a:latin typeface="Verdana Pro Light" panose="020B0304030504040204" pitchFamily="34" charset="0"/>
            </a:endParaRPr>
          </a:p>
          <a:p>
            <a:r>
              <a:rPr lang="en-US" sz="3600" b="1" dirty="0">
                <a:solidFill>
                  <a:srgbClr val="6A6F66"/>
                </a:solidFill>
                <a:latin typeface="Verdana Pro Light" panose="020B0304030504040204" pitchFamily="34" charset="0"/>
              </a:rPr>
              <a:t>Exceptions</a:t>
            </a:r>
            <a:r>
              <a:rPr lang="en-US" b="1" dirty="0">
                <a:solidFill>
                  <a:srgbClr val="6A6F66"/>
                </a:solidFill>
                <a:latin typeface="Verdana Pro Light" panose="020B0304030504040204" pitchFamily="34" charset="0"/>
              </a:rPr>
              <a:t> </a:t>
            </a:r>
          </a:p>
          <a:p>
            <a:r>
              <a:rPr lang="en-US" dirty="0">
                <a:solidFill>
                  <a:srgbClr val="6A6F66"/>
                </a:solidFill>
                <a:latin typeface="Verdana Pro Light" panose="020B0304030504040204" pitchFamily="34" charset="0"/>
              </a:rPr>
              <a:t>Content not within scope.</a:t>
            </a:r>
          </a:p>
          <a:p>
            <a:endParaRPr lang="en-US" dirty="0">
              <a:solidFill>
                <a:srgbClr val="6A6F66"/>
              </a:solidFill>
              <a:latin typeface="Verdana Pro Light" panose="020B0304030504040204" pitchFamily="34" charset="0"/>
            </a:endParaRPr>
          </a:p>
          <a:p>
            <a:r>
              <a:rPr lang="en-US" sz="3600" b="1" dirty="0">
                <a:solidFill>
                  <a:srgbClr val="6A6F66"/>
                </a:solidFill>
                <a:latin typeface="Verdana Pro Light" panose="020B0304030504040204" pitchFamily="34" charset="0"/>
              </a:rPr>
              <a:t>Disproportionate burden.</a:t>
            </a:r>
          </a:p>
          <a:p>
            <a:r>
              <a:rPr lang="en-US" dirty="0">
                <a:solidFill>
                  <a:srgbClr val="6A6F66"/>
                </a:solidFill>
                <a:latin typeface="Verdana Pro Light" panose="020B0304030504040204" pitchFamily="34" charset="0"/>
              </a:rPr>
              <a:t>Accessibility problems that you consider would be a disproportionate burden to fix. </a:t>
            </a:r>
            <a:br>
              <a:rPr lang="en-US" dirty="0">
                <a:solidFill>
                  <a:srgbClr val="6A6F66"/>
                </a:solidFill>
                <a:latin typeface="Verdana Pro Light" panose="020B0304030504040204" pitchFamily="34" charset="0"/>
              </a:rPr>
            </a:br>
            <a:endParaRPr lang="en-US" dirty="0">
              <a:solidFill>
                <a:srgbClr val="6A6F66"/>
              </a:solidFill>
              <a:latin typeface="Verdana Pro Light" panose="020B0304030504040204" pitchFamily="34" charset="0"/>
            </a:endParaRPr>
          </a:p>
        </p:txBody>
      </p:sp>
    </p:spTree>
    <p:extLst>
      <p:ext uri="{BB962C8B-B14F-4D97-AF65-F5344CB8AC3E}">
        <p14:creationId xmlns:p14="http://schemas.microsoft.com/office/powerpoint/2010/main" val="2757844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icon of a thermometer.">
            <a:extLst>
              <a:ext uri="{FF2B5EF4-FFF2-40B4-BE49-F238E27FC236}">
                <a16:creationId xmlns:a16="http://schemas.microsoft.com/office/drawing/2014/main" id="{7341D707-BBAC-4EBD-9A66-CA6E6E7E0AAD}"/>
              </a:ext>
            </a:extLst>
          </p:cNvPr>
          <p:cNvPicPr>
            <a:picLocks/>
          </p:cNvPicPr>
          <p:nvPr/>
        </p:nvPicPr>
        <p:blipFill>
          <a:blip r:embed="rId3"/>
          <a:stretch>
            <a:fillRect/>
          </a:stretch>
        </p:blipFill>
        <p:spPr>
          <a:xfrm>
            <a:off x="-367991" y="312233"/>
            <a:ext cx="5441797" cy="5139472"/>
          </a:xfrm>
          <a:prstGeom prst="rect">
            <a:avLst/>
          </a:prstGeom>
        </p:spPr>
      </p:pic>
      <p:sp>
        <p:nvSpPr>
          <p:cNvPr id="2" name="Title 1">
            <a:extLst>
              <a:ext uri="{FF2B5EF4-FFF2-40B4-BE49-F238E27FC236}">
                <a16:creationId xmlns:a16="http://schemas.microsoft.com/office/drawing/2014/main" id="{95F21BB0-3440-494D-8CC2-3FD64D32580B}"/>
              </a:ext>
            </a:extLst>
          </p:cNvPr>
          <p:cNvSpPr>
            <a:spLocks noGrp="1"/>
          </p:cNvSpPr>
          <p:nvPr>
            <p:ph type="ctrTitle"/>
          </p:nvPr>
        </p:nvSpPr>
        <p:spPr>
          <a:xfrm>
            <a:off x="5203536" y="2479040"/>
            <a:ext cx="5542890" cy="2972665"/>
          </a:xfrm>
        </p:spPr>
        <p:txBody>
          <a:bodyPr>
            <a:noAutofit/>
          </a:bodyPr>
          <a:lstStyle/>
          <a:p>
            <a:pPr algn="l"/>
            <a:r>
              <a:rPr lang="en-GB" sz="7200" dirty="0">
                <a:solidFill>
                  <a:srgbClr val="554E4E"/>
                </a:solidFill>
                <a:latin typeface="Verdana Pro Light" panose="020B0304030504040204" pitchFamily="34" charset="0"/>
              </a:rPr>
              <a:t>Accessibility Statement Survey 2020</a:t>
            </a:r>
          </a:p>
        </p:txBody>
      </p:sp>
      <p:sp>
        <p:nvSpPr>
          <p:cNvPr id="7" name="TextBox 6">
            <a:extLst>
              <a:ext uri="{FF2B5EF4-FFF2-40B4-BE49-F238E27FC236}">
                <a16:creationId xmlns:a16="http://schemas.microsoft.com/office/drawing/2014/main" id="{CF4BFFBC-9218-4E48-AF65-E94DCC7ED4D3}"/>
              </a:ext>
            </a:extLst>
          </p:cNvPr>
          <p:cNvSpPr txBox="1"/>
          <p:nvPr/>
        </p:nvSpPr>
        <p:spPr>
          <a:xfrm>
            <a:off x="5203535" y="5927985"/>
            <a:ext cx="7183677" cy="461665"/>
          </a:xfrm>
          <a:prstGeom prst="rect">
            <a:avLst/>
          </a:prstGeom>
          <a:noFill/>
        </p:spPr>
        <p:txBody>
          <a:bodyPr wrap="square">
            <a:spAutoFit/>
          </a:bodyPr>
          <a:lstStyle/>
          <a:p>
            <a:r>
              <a:rPr lang="en-GB" sz="2400" dirty="0">
                <a:solidFill>
                  <a:srgbClr val="0F614F"/>
                </a:solidFill>
                <a:latin typeface="Verdana Pro Light" panose="020B0304030504040204" pitchFamily="34" charset="0"/>
                <a:hlinkClick r:id="rId4">
                  <a:extLst>
                    <a:ext uri="{A12FA001-AC4F-418D-AE19-62706E023703}">
                      <ahyp:hlinkClr xmlns:ahyp="http://schemas.microsoft.com/office/drawing/2018/hyperlinkcolor" val="tx"/>
                    </a:ext>
                  </a:extLst>
                </a:hlinkClick>
              </a:rPr>
              <a:t>textboxdigital.com/aspire-education-survey</a:t>
            </a:r>
            <a:endParaRPr lang="en-GB" sz="2400" dirty="0">
              <a:solidFill>
                <a:srgbClr val="0F614F"/>
              </a:solidFill>
              <a:latin typeface="Verdana Pro Light" panose="020B0304030504040204" pitchFamily="34" charset="0"/>
            </a:endParaRPr>
          </a:p>
        </p:txBody>
      </p:sp>
      <p:pic>
        <p:nvPicPr>
          <p:cNvPr id="5" name="Picture 4" descr="The ASPIRE education logo.">
            <a:extLst>
              <a:ext uri="{FF2B5EF4-FFF2-40B4-BE49-F238E27FC236}">
                <a16:creationId xmlns:a16="http://schemas.microsoft.com/office/drawing/2014/main" id="{982282C5-3A5E-4ABF-90DA-F0C49A537D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3535" y="468350"/>
            <a:ext cx="5542890" cy="1693661"/>
          </a:xfrm>
          <a:prstGeom prst="rect">
            <a:avLst/>
          </a:prstGeom>
        </p:spPr>
      </p:pic>
    </p:spTree>
    <p:extLst>
      <p:ext uri="{BB962C8B-B14F-4D97-AF65-F5344CB8AC3E}">
        <p14:creationId xmlns:p14="http://schemas.microsoft.com/office/powerpoint/2010/main" val="3047119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n icon of a heart contains an audience, representing creating meaningful statements which are user-focused.">
            <a:extLst>
              <a:ext uri="{FF2B5EF4-FFF2-40B4-BE49-F238E27FC236}">
                <a16:creationId xmlns:a16="http://schemas.microsoft.com/office/drawing/2014/main" id="{6629AE64-D5C3-45EC-9C84-246FF8FB9875}"/>
              </a:ext>
            </a:extLst>
          </p:cNvPr>
          <p:cNvPicPr>
            <a:picLocks/>
          </p:cNvPicPr>
          <p:nvPr/>
        </p:nvPicPr>
        <p:blipFill>
          <a:blip r:embed="rId3"/>
          <a:stretch>
            <a:fillRect/>
          </a:stretch>
        </p:blipFill>
        <p:spPr>
          <a:xfrm>
            <a:off x="-1291389" y="-921670"/>
            <a:ext cx="7812506" cy="9169986"/>
          </a:xfrm>
          <a:prstGeom prst="rect">
            <a:avLst/>
          </a:prstGeom>
        </p:spPr>
      </p:pic>
      <p:sp>
        <p:nvSpPr>
          <p:cNvPr id="4" name="Title 3">
            <a:extLst>
              <a:ext uri="{FF2B5EF4-FFF2-40B4-BE49-F238E27FC236}">
                <a16:creationId xmlns:a16="http://schemas.microsoft.com/office/drawing/2014/main" id="{58B80B15-DE68-4758-9F49-FE9E4FF655DA}"/>
              </a:ext>
            </a:extLst>
          </p:cNvPr>
          <p:cNvSpPr>
            <a:spLocks noGrp="1"/>
          </p:cNvSpPr>
          <p:nvPr>
            <p:ph type="title"/>
          </p:nvPr>
        </p:nvSpPr>
        <p:spPr>
          <a:xfrm>
            <a:off x="5366084" y="1316204"/>
            <a:ext cx="6825916" cy="4225591"/>
          </a:xfrm>
        </p:spPr>
        <p:txBody>
          <a:bodyPr>
            <a:noAutofit/>
          </a:bodyPr>
          <a:lstStyle/>
          <a:p>
            <a:r>
              <a:rPr lang="en-GB" sz="10000" dirty="0">
                <a:solidFill>
                  <a:srgbClr val="554E4E"/>
                </a:solidFill>
                <a:latin typeface="Verdana Pro Light" panose="020B0304030504040204" pitchFamily="34" charset="0"/>
              </a:rPr>
              <a:t>creating a meaningful statement</a:t>
            </a:r>
          </a:p>
        </p:txBody>
      </p:sp>
      <p:pic>
        <p:nvPicPr>
          <p:cNvPr id="7" name="Picture 6">
            <a:extLst>
              <a:ext uri="{FF2B5EF4-FFF2-40B4-BE49-F238E27FC236}">
                <a16:creationId xmlns:a16="http://schemas.microsoft.com/office/drawing/2014/main" id="{418C15A2-632A-4610-9D09-E0ECE1BD912E}"/>
              </a:ext>
              <a:ext uri="{C183D7F6-B498-43B3-948B-1728B52AA6E4}">
                <adec:decorative xmlns:adec="http://schemas.microsoft.com/office/drawing/2017/decorative" val="1"/>
              </a:ext>
            </a:extLst>
          </p:cNvPr>
          <p:cNvPicPr>
            <a:picLocks/>
          </p:cNvPicPr>
          <p:nvPr/>
        </p:nvPicPr>
        <p:blipFill>
          <a:blip r:embed="rId4"/>
          <a:stretch>
            <a:fillRect/>
          </a:stretch>
        </p:blipFill>
        <p:spPr>
          <a:xfrm>
            <a:off x="1455821" y="1900990"/>
            <a:ext cx="2346159" cy="2882606"/>
          </a:xfrm>
          <a:prstGeom prst="rect">
            <a:avLst/>
          </a:prstGeom>
        </p:spPr>
      </p:pic>
    </p:spTree>
    <p:extLst>
      <p:ext uri="{BB962C8B-B14F-4D97-AF65-F5344CB8AC3E}">
        <p14:creationId xmlns:p14="http://schemas.microsoft.com/office/powerpoint/2010/main" val="39217788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98FA157-220F-45F4-B6C9-5A89542FC77B}"/>
              </a:ext>
            </a:extLst>
          </p:cNvPr>
          <p:cNvSpPr txBox="1">
            <a:spLocks noGrp="1"/>
          </p:cNvSpPr>
          <p:nvPr>
            <p:ph type="title" idx="4294967295"/>
          </p:nvPr>
        </p:nvSpPr>
        <p:spPr>
          <a:xfrm>
            <a:off x="0" y="18255"/>
            <a:ext cx="121920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8000" b="0" i="0" u="none" strike="noStrike" kern="1200" cap="none" spc="0" normalizeH="0" baseline="0" noProof="0" dirty="0">
                <a:ln>
                  <a:noFill/>
                </a:ln>
                <a:solidFill>
                  <a:srgbClr val="554E4E"/>
                </a:solidFill>
                <a:effectLst/>
                <a:uLnTx/>
                <a:uFillTx/>
                <a:latin typeface="Verdana Pro Light" panose="020B0304030504040204" pitchFamily="34" charset="0"/>
                <a:ea typeface="+mj-ea"/>
                <a:cs typeface="+mj-cs"/>
              </a:rPr>
              <a:t>the FACTS model</a:t>
            </a:r>
          </a:p>
        </p:txBody>
      </p:sp>
      <p:sp>
        <p:nvSpPr>
          <p:cNvPr id="9" name="TextBox 8">
            <a:extLst>
              <a:ext uri="{FF2B5EF4-FFF2-40B4-BE49-F238E27FC236}">
                <a16:creationId xmlns:a16="http://schemas.microsoft.com/office/drawing/2014/main" id="{277F3CA2-1F6C-44E0-8F95-3139A00D0EB2}"/>
              </a:ext>
            </a:extLst>
          </p:cNvPr>
          <p:cNvSpPr txBox="1"/>
          <p:nvPr/>
        </p:nvSpPr>
        <p:spPr>
          <a:xfrm>
            <a:off x="120316" y="1546655"/>
            <a:ext cx="7772400" cy="5139869"/>
          </a:xfrm>
          <a:prstGeom prst="rect">
            <a:avLst/>
          </a:prstGeom>
          <a:noFill/>
        </p:spPr>
        <p:txBody>
          <a:bodyPr wrap="square">
            <a:spAutoFit/>
          </a:bodyPr>
          <a:lstStyle/>
          <a:p>
            <a:pPr algn="l" fontAlgn="base"/>
            <a:r>
              <a:rPr lang="en-US" sz="2800" dirty="0">
                <a:solidFill>
                  <a:srgbClr val="0F614F"/>
                </a:solidFill>
                <a:effectLst/>
                <a:latin typeface="Verdana Pro Light" panose="020B0304030504040204" pitchFamily="34" charset="0"/>
              </a:rPr>
              <a:t>Formative</a:t>
            </a:r>
            <a:r>
              <a:rPr lang="en-US" sz="2800" dirty="0">
                <a:solidFill>
                  <a:srgbClr val="554E4E"/>
                </a:solidFill>
                <a:effectLst/>
                <a:latin typeface="Verdana Pro Light" panose="020B0304030504040204" pitchFamily="34" charset="0"/>
              </a:rPr>
              <a:t>: it makes users smarter at exploiting accessible content.</a:t>
            </a:r>
          </a:p>
          <a:p>
            <a:pPr algn="l" fontAlgn="base"/>
            <a:endParaRPr lang="en-US" sz="1200" dirty="0">
              <a:solidFill>
                <a:srgbClr val="000000"/>
              </a:solidFill>
              <a:effectLst/>
              <a:latin typeface="Verdana Pro Light" panose="020B0304030504040204" pitchFamily="34" charset="0"/>
            </a:endParaRPr>
          </a:p>
          <a:p>
            <a:pPr algn="l" fontAlgn="base"/>
            <a:r>
              <a:rPr lang="en-US" sz="2800" dirty="0">
                <a:solidFill>
                  <a:srgbClr val="0F614F"/>
                </a:solidFill>
                <a:effectLst/>
                <a:latin typeface="Verdana Pro Light" panose="020B0304030504040204" pitchFamily="34" charset="0"/>
              </a:rPr>
              <a:t>Actionable</a:t>
            </a:r>
            <a:r>
              <a:rPr lang="en-US" sz="2800" dirty="0">
                <a:solidFill>
                  <a:srgbClr val="554E4E"/>
                </a:solidFill>
                <a:effectLst/>
                <a:latin typeface="Verdana Pro Light" panose="020B0304030504040204" pitchFamily="34" charset="0"/>
              </a:rPr>
              <a:t>: it makes users resilient, helping them deal with inaccessible content.</a:t>
            </a:r>
          </a:p>
          <a:p>
            <a:pPr algn="l" fontAlgn="base"/>
            <a:endParaRPr lang="en-US" sz="1200" dirty="0">
              <a:solidFill>
                <a:srgbClr val="000000"/>
              </a:solidFill>
              <a:effectLst/>
              <a:latin typeface="Verdana Pro Light" panose="020B0304030504040204" pitchFamily="34" charset="0"/>
            </a:endParaRPr>
          </a:p>
          <a:p>
            <a:pPr algn="l" fontAlgn="base"/>
            <a:r>
              <a:rPr lang="en-US" sz="2800" dirty="0">
                <a:solidFill>
                  <a:srgbClr val="0F614F"/>
                </a:solidFill>
                <a:effectLst/>
                <a:latin typeface="Verdana Pro Light" panose="020B0304030504040204" pitchFamily="34" charset="0"/>
              </a:rPr>
              <a:t>Compliant</a:t>
            </a:r>
            <a:r>
              <a:rPr lang="en-US" sz="2800" dirty="0">
                <a:solidFill>
                  <a:srgbClr val="554E4E"/>
                </a:solidFill>
                <a:effectLst/>
                <a:latin typeface="Verdana Pro Light" panose="020B0304030504040204" pitchFamily="34" charset="0"/>
              </a:rPr>
              <a:t>: it keeps the </a:t>
            </a:r>
            <a:r>
              <a:rPr lang="en-US" sz="2800" dirty="0" err="1">
                <a:solidFill>
                  <a:srgbClr val="554E4E"/>
                </a:solidFill>
                <a:effectLst/>
                <a:latin typeface="Verdana Pro Light" panose="020B0304030504040204" pitchFamily="34" charset="0"/>
              </a:rPr>
              <a:t>organisation</a:t>
            </a:r>
            <a:r>
              <a:rPr lang="en-US" sz="2800" dirty="0">
                <a:solidFill>
                  <a:srgbClr val="554E4E"/>
                </a:solidFill>
                <a:effectLst/>
                <a:latin typeface="Verdana Pro Light" panose="020B0304030504040204" pitchFamily="34" charset="0"/>
              </a:rPr>
              <a:t> safe by covering the legal requirements.</a:t>
            </a:r>
          </a:p>
          <a:p>
            <a:pPr algn="l" fontAlgn="base"/>
            <a:endParaRPr lang="en-US" sz="1200" dirty="0">
              <a:solidFill>
                <a:srgbClr val="000000"/>
              </a:solidFill>
              <a:effectLst/>
              <a:latin typeface="Verdana Pro Light" panose="020B0304030504040204" pitchFamily="34" charset="0"/>
            </a:endParaRPr>
          </a:p>
          <a:p>
            <a:pPr algn="l" fontAlgn="base"/>
            <a:r>
              <a:rPr lang="en-US" sz="2800" dirty="0">
                <a:solidFill>
                  <a:srgbClr val="0F614F"/>
                </a:solidFill>
                <a:effectLst/>
                <a:latin typeface="Verdana Pro Light" panose="020B0304030504040204" pitchFamily="34" charset="0"/>
              </a:rPr>
              <a:t>Transparent</a:t>
            </a:r>
            <a:r>
              <a:rPr lang="en-US" sz="2800" dirty="0">
                <a:solidFill>
                  <a:srgbClr val="554E4E"/>
                </a:solidFill>
                <a:effectLst/>
                <a:latin typeface="Verdana Pro Light" panose="020B0304030504040204" pitchFamily="34" charset="0"/>
              </a:rPr>
              <a:t>: it keeps disabled users on board by being honest and accountable.</a:t>
            </a:r>
          </a:p>
          <a:p>
            <a:pPr algn="l" fontAlgn="base"/>
            <a:endParaRPr lang="en-US" sz="1200" dirty="0">
              <a:solidFill>
                <a:srgbClr val="000000"/>
              </a:solidFill>
              <a:effectLst/>
              <a:latin typeface="Verdana Pro Light" panose="020B0304030504040204" pitchFamily="34" charset="0"/>
            </a:endParaRPr>
          </a:p>
          <a:p>
            <a:pPr algn="l" fontAlgn="base"/>
            <a:r>
              <a:rPr lang="en-US" sz="2800" dirty="0">
                <a:solidFill>
                  <a:srgbClr val="0F614F"/>
                </a:solidFill>
                <a:effectLst/>
                <a:latin typeface="Verdana Pro Light" panose="020B0304030504040204" pitchFamily="34" charset="0"/>
              </a:rPr>
              <a:t>Supportive</a:t>
            </a:r>
            <a:r>
              <a:rPr lang="en-US" sz="2800" dirty="0">
                <a:solidFill>
                  <a:srgbClr val="554E4E"/>
                </a:solidFill>
                <a:effectLst/>
                <a:latin typeface="Verdana Pro Light" panose="020B0304030504040204" pitchFamily="34" charset="0"/>
              </a:rPr>
              <a:t>: it makes users confident by clarifying support options.</a:t>
            </a:r>
            <a:endParaRPr lang="en-US" sz="2800" dirty="0">
              <a:solidFill>
                <a:srgbClr val="000000"/>
              </a:solidFill>
              <a:effectLst/>
              <a:latin typeface="Verdana Pro Light" panose="020B0304030504040204" pitchFamily="34" charset="0"/>
            </a:endParaRPr>
          </a:p>
        </p:txBody>
      </p:sp>
      <p:pic>
        <p:nvPicPr>
          <p:cNvPr id="10" name="Picture 9" descr="Each letter of the FACTS model is represented by Scrabble tile with a value.">
            <a:extLst>
              <a:ext uri="{FF2B5EF4-FFF2-40B4-BE49-F238E27FC236}">
                <a16:creationId xmlns:a16="http://schemas.microsoft.com/office/drawing/2014/main" id="{6232A9BF-C2F6-40D0-9128-3A6501CAB2D8}"/>
              </a:ext>
            </a:extLst>
          </p:cNvPr>
          <p:cNvPicPr>
            <a:picLocks noChangeAspect="1"/>
          </p:cNvPicPr>
          <p:nvPr/>
        </p:nvPicPr>
        <p:blipFill>
          <a:blip r:embed="rId3"/>
          <a:stretch>
            <a:fillRect/>
          </a:stretch>
        </p:blipFill>
        <p:spPr>
          <a:xfrm>
            <a:off x="7403432" y="1642908"/>
            <a:ext cx="4668252" cy="1668669"/>
          </a:xfrm>
          <a:prstGeom prst="rect">
            <a:avLst/>
          </a:prstGeom>
        </p:spPr>
      </p:pic>
    </p:spTree>
    <p:extLst>
      <p:ext uri="{BB962C8B-B14F-4D97-AF65-F5344CB8AC3E}">
        <p14:creationId xmlns:p14="http://schemas.microsoft.com/office/powerpoint/2010/main" val="3079516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30967F-D06E-4140-81B8-1C87576E691B}"/>
              </a:ext>
            </a:extLst>
          </p:cNvPr>
          <p:cNvSpPr>
            <a:spLocks noGrp="1"/>
          </p:cNvSpPr>
          <p:nvPr>
            <p:ph type="title"/>
          </p:nvPr>
        </p:nvSpPr>
        <p:spPr>
          <a:xfrm>
            <a:off x="0" y="1"/>
            <a:ext cx="12192000" cy="1690688"/>
          </a:xfrm>
        </p:spPr>
        <p:txBody>
          <a:bodyPr>
            <a:noAutofit/>
          </a:bodyPr>
          <a:lstStyle/>
          <a:p>
            <a:r>
              <a:rPr lang="en-GB" sz="8000" dirty="0">
                <a:solidFill>
                  <a:srgbClr val="554E4E"/>
                </a:solidFill>
                <a:latin typeface="Verdana Pro Light" panose="020B0304030504040204" pitchFamily="34" charset="0"/>
              </a:rPr>
              <a:t>self-assessment activity</a:t>
            </a:r>
          </a:p>
        </p:txBody>
      </p:sp>
      <p:sp>
        <p:nvSpPr>
          <p:cNvPr id="5" name="Content Placeholder 4">
            <a:extLst>
              <a:ext uri="{FF2B5EF4-FFF2-40B4-BE49-F238E27FC236}">
                <a16:creationId xmlns:a16="http://schemas.microsoft.com/office/drawing/2014/main" id="{BBF81456-3F11-4761-B39A-583A7BDC1959}"/>
              </a:ext>
            </a:extLst>
          </p:cNvPr>
          <p:cNvSpPr>
            <a:spLocks noGrp="1"/>
          </p:cNvSpPr>
          <p:nvPr>
            <p:ph idx="1"/>
          </p:nvPr>
        </p:nvSpPr>
        <p:spPr>
          <a:xfrm>
            <a:off x="0" y="1600200"/>
            <a:ext cx="11867148" cy="4576763"/>
          </a:xfrm>
        </p:spPr>
        <p:txBody>
          <a:bodyPr>
            <a:noAutofit/>
          </a:bodyPr>
          <a:lstStyle/>
          <a:p>
            <a:r>
              <a:rPr lang="en-US" dirty="0">
                <a:solidFill>
                  <a:srgbClr val="6A6F66"/>
                </a:solidFill>
                <a:latin typeface="Verdana Pro Light" panose="020B0304030504040204" pitchFamily="34" charset="0"/>
              </a:rPr>
              <a:t>Specific or generic?</a:t>
            </a:r>
          </a:p>
          <a:p>
            <a:r>
              <a:rPr lang="en-US" dirty="0">
                <a:solidFill>
                  <a:srgbClr val="6A6F66"/>
                </a:solidFill>
                <a:latin typeface="Verdana Pro Light" panose="020B0304030504040204" pitchFamily="34" charset="0"/>
              </a:rPr>
              <a:t>Plain English or technical?</a:t>
            </a:r>
            <a:br>
              <a:rPr lang="en-US" dirty="0">
                <a:solidFill>
                  <a:srgbClr val="6A6F66"/>
                </a:solidFill>
                <a:latin typeface="Verdana Pro Light" panose="020B0304030504040204" pitchFamily="34" charset="0"/>
              </a:rPr>
            </a:br>
            <a:endParaRPr lang="en-US" dirty="0">
              <a:solidFill>
                <a:srgbClr val="6A6F66"/>
              </a:solidFill>
              <a:latin typeface="Verdana Pro Light" panose="020B0304030504040204" pitchFamily="34" charset="0"/>
            </a:endParaRPr>
          </a:p>
          <a:p>
            <a:r>
              <a:rPr lang="en-US" b="1" dirty="0">
                <a:solidFill>
                  <a:srgbClr val="6A6F66"/>
                </a:solidFill>
                <a:latin typeface="Verdana Pro Light" panose="020B0304030504040204" pitchFamily="34" charset="0"/>
              </a:rPr>
              <a:t>Formative</a:t>
            </a:r>
            <a:r>
              <a:rPr lang="en-US" dirty="0">
                <a:solidFill>
                  <a:srgbClr val="6A6F66"/>
                </a:solidFill>
                <a:latin typeface="Verdana Pro Light" panose="020B0304030504040204" pitchFamily="34" charset="0"/>
              </a:rPr>
              <a:t> or merely factual?</a:t>
            </a:r>
          </a:p>
          <a:p>
            <a:r>
              <a:rPr lang="en-US" b="1" dirty="0">
                <a:solidFill>
                  <a:srgbClr val="6A6F66"/>
                </a:solidFill>
                <a:latin typeface="Verdana Pro Light" panose="020B0304030504040204" pitchFamily="34" charset="0"/>
              </a:rPr>
              <a:t>Actionable</a:t>
            </a:r>
            <a:r>
              <a:rPr lang="en-US" dirty="0">
                <a:solidFill>
                  <a:srgbClr val="6A6F66"/>
                </a:solidFill>
                <a:latin typeface="Verdana Pro Light" panose="020B0304030504040204" pitchFamily="34" charset="0"/>
              </a:rPr>
              <a:t> or merely factual?</a:t>
            </a:r>
          </a:p>
          <a:p>
            <a:r>
              <a:rPr lang="en-US" b="1" dirty="0">
                <a:solidFill>
                  <a:srgbClr val="6A6F66"/>
                </a:solidFill>
                <a:latin typeface="Verdana Pro Light" panose="020B0304030504040204" pitchFamily="34" charset="0"/>
              </a:rPr>
              <a:t>Compliant</a:t>
            </a:r>
            <a:r>
              <a:rPr lang="en-US" dirty="0">
                <a:solidFill>
                  <a:srgbClr val="6A6F66"/>
                </a:solidFill>
                <a:latin typeface="Verdana Pro Light" panose="020B0304030504040204" pitchFamily="34" charset="0"/>
              </a:rPr>
              <a:t> or copied?</a:t>
            </a:r>
          </a:p>
          <a:p>
            <a:r>
              <a:rPr lang="en-US" b="1" dirty="0">
                <a:solidFill>
                  <a:srgbClr val="6A6F66"/>
                </a:solidFill>
                <a:latin typeface="Verdana Pro Light" panose="020B0304030504040204" pitchFamily="34" charset="0"/>
              </a:rPr>
              <a:t>Transparent</a:t>
            </a:r>
            <a:r>
              <a:rPr lang="en-US" dirty="0">
                <a:solidFill>
                  <a:srgbClr val="6A6F66"/>
                </a:solidFill>
                <a:latin typeface="Verdana Pro Light" panose="020B0304030504040204" pitchFamily="34" charset="0"/>
              </a:rPr>
              <a:t> or opaque?</a:t>
            </a:r>
          </a:p>
          <a:p>
            <a:r>
              <a:rPr lang="en-US" b="1" dirty="0">
                <a:solidFill>
                  <a:srgbClr val="6A6F66"/>
                </a:solidFill>
                <a:latin typeface="Verdana Pro Light" panose="020B0304030504040204" pitchFamily="34" charset="0"/>
              </a:rPr>
              <a:t>Supportive</a:t>
            </a:r>
            <a:r>
              <a:rPr lang="en-US" dirty="0">
                <a:solidFill>
                  <a:srgbClr val="6A6F66"/>
                </a:solidFill>
                <a:latin typeface="Verdana Pro Light" panose="020B0304030504040204" pitchFamily="34" charset="0"/>
              </a:rPr>
              <a:t> or minimalist?</a:t>
            </a:r>
            <a:br>
              <a:rPr lang="en-US" dirty="0">
                <a:solidFill>
                  <a:srgbClr val="6A6F66"/>
                </a:solidFill>
                <a:latin typeface="Verdana Pro Light" panose="020B0304030504040204" pitchFamily="34" charset="0"/>
              </a:rPr>
            </a:br>
            <a:endParaRPr lang="en-US" dirty="0">
              <a:solidFill>
                <a:srgbClr val="6A6F66"/>
              </a:solidFill>
              <a:latin typeface="Verdana Pro Light" panose="020B0304030504040204" pitchFamily="34" charset="0"/>
            </a:endParaRPr>
          </a:p>
          <a:p>
            <a:pPr marL="0" indent="0">
              <a:buNone/>
            </a:pPr>
            <a:r>
              <a:rPr lang="en-GB" dirty="0">
                <a:solidFill>
                  <a:srgbClr val="6A6F66"/>
                </a:solidFill>
                <a:latin typeface="Verdana Pro Light" panose="020B0304030504040204" pitchFamily="34" charset="0"/>
              </a:rPr>
              <a:t>Score yours on this </a:t>
            </a:r>
            <a:r>
              <a:rPr lang="en-GB" dirty="0" err="1">
                <a:solidFill>
                  <a:srgbClr val="6A6F66"/>
                </a:solidFill>
                <a:latin typeface="Verdana Pro Light" panose="020B0304030504040204" pitchFamily="34" charset="0"/>
              </a:rPr>
              <a:t>mentimeter</a:t>
            </a:r>
            <a:r>
              <a:rPr lang="en-GB" dirty="0">
                <a:solidFill>
                  <a:srgbClr val="6A6F66"/>
                </a:solidFill>
                <a:latin typeface="Verdana Pro Light" panose="020B0304030504040204" pitchFamily="34" charset="0"/>
              </a:rPr>
              <a:t> activity.</a:t>
            </a:r>
          </a:p>
        </p:txBody>
      </p:sp>
      <p:sp>
        <p:nvSpPr>
          <p:cNvPr id="2" name="TextBox 1">
            <a:extLst>
              <a:ext uri="{FF2B5EF4-FFF2-40B4-BE49-F238E27FC236}">
                <a16:creationId xmlns:a16="http://schemas.microsoft.com/office/drawing/2014/main" id="{10B0ADC5-0D20-48EE-A3C2-4FB97F695435}"/>
              </a:ext>
            </a:extLst>
          </p:cNvPr>
          <p:cNvSpPr txBox="1"/>
          <p:nvPr/>
        </p:nvSpPr>
        <p:spPr>
          <a:xfrm>
            <a:off x="7690757" y="1690689"/>
            <a:ext cx="4000500" cy="1938992"/>
          </a:xfrm>
          <a:prstGeom prst="rect">
            <a:avLst/>
          </a:prstGeom>
          <a:noFill/>
        </p:spPr>
        <p:txBody>
          <a:bodyPr wrap="square" rtlCol="0">
            <a:spAutoFit/>
          </a:bodyPr>
          <a:lstStyle/>
          <a:p>
            <a:pPr algn="ctr"/>
            <a:r>
              <a:rPr lang="en-US" sz="4000" b="1" i="0" dirty="0">
                <a:solidFill>
                  <a:srgbClr val="252B36"/>
                </a:solidFill>
                <a:effectLst/>
                <a:latin typeface="MentiText"/>
              </a:rPr>
              <a:t>www.menti.com</a:t>
            </a:r>
            <a:r>
              <a:rPr lang="en-US" sz="4000" b="0" i="0" dirty="0">
                <a:solidFill>
                  <a:srgbClr val="252B36"/>
                </a:solidFill>
                <a:effectLst/>
                <a:latin typeface="MentiText"/>
              </a:rPr>
              <a:t> </a:t>
            </a:r>
          </a:p>
          <a:p>
            <a:pPr algn="ctr"/>
            <a:endParaRPr lang="en-US" sz="4000" dirty="0">
              <a:solidFill>
                <a:srgbClr val="252B36"/>
              </a:solidFill>
              <a:latin typeface="MentiText"/>
            </a:endParaRPr>
          </a:p>
          <a:p>
            <a:pPr algn="ctr"/>
            <a:r>
              <a:rPr lang="en-US" sz="4000" b="0" i="0" dirty="0">
                <a:solidFill>
                  <a:srgbClr val="252B36"/>
                </a:solidFill>
                <a:effectLst/>
                <a:latin typeface="MentiText"/>
              </a:rPr>
              <a:t> code </a:t>
            </a:r>
            <a:r>
              <a:rPr lang="en-US" sz="4000" b="1" i="0" dirty="0">
                <a:solidFill>
                  <a:srgbClr val="252B36"/>
                </a:solidFill>
                <a:effectLst/>
                <a:latin typeface="MentiText"/>
              </a:rPr>
              <a:t>94 63 74</a:t>
            </a:r>
            <a:endParaRPr lang="en-GB" sz="4000" dirty="0"/>
          </a:p>
        </p:txBody>
      </p:sp>
    </p:spTree>
    <p:extLst>
      <p:ext uri="{BB962C8B-B14F-4D97-AF65-F5344CB8AC3E}">
        <p14:creationId xmlns:p14="http://schemas.microsoft.com/office/powerpoint/2010/main" val="2906494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0C66AA-08FC-4771-9C5F-41CE3DFBFF43}"/>
              </a:ext>
            </a:extLst>
          </p:cNvPr>
          <p:cNvSpPr>
            <a:spLocks noGrp="1"/>
          </p:cNvSpPr>
          <p:nvPr>
            <p:ph type="title"/>
          </p:nvPr>
        </p:nvSpPr>
        <p:spPr>
          <a:xfrm>
            <a:off x="5907506" y="0"/>
            <a:ext cx="6284496" cy="6015789"/>
          </a:xfrm>
        </p:spPr>
        <p:txBody>
          <a:bodyPr>
            <a:noAutofit/>
          </a:bodyPr>
          <a:lstStyle/>
          <a:p>
            <a:r>
              <a:rPr lang="en-GB" sz="10000" dirty="0">
                <a:solidFill>
                  <a:srgbClr val="554E4E"/>
                </a:solidFill>
                <a:latin typeface="Verdana Pro Light" panose="020B0304030504040204" pitchFamily="34" charset="0"/>
              </a:rPr>
              <a:t>a little</a:t>
            </a:r>
            <a:br>
              <a:rPr lang="en-GB" sz="10000" dirty="0">
                <a:solidFill>
                  <a:srgbClr val="554E4E"/>
                </a:solidFill>
                <a:latin typeface="Verdana Pro Light" panose="020B0304030504040204" pitchFamily="34" charset="0"/>
              </a:rPr>
            </a:br>
            <a:r>
              <a:rPr lang="en-GB" sz="10000" dirty="0">
                <a:solidFill>
                  <a:srgbClr val="554E4E"/>
                </a:solidFill>
                <a:latin typeface="Verdana Pro Light" panose="020B0304030504040204" pitchFamily="34" charset="0"/>
              </a:rPr>
              <a:t>help from your friends</a:t>
            </a:r>
          </a:p>
        </p:txBody>
      </p:sp>
      <p:pic>
        <p:nvPicPr>
          <p:cNvPr id="2" name="Picture 1" descr="An icon of a person climbing a flight of stairs and being helped by another person.">
            <a:extLst>
              <a:ext uri="{FF2B5EF4-FFF2-40B4-BE49-F238E27FC236}">
                <a16:creationId xmlns:a16="http://schemas.microsoft.com/office/drawing/2014/main" id="{F510B304-D71D-4B7C-9D89-7F21F8138CAE}"/>
              </a:ext>
            </a:extLst>
          </p:cNvPr>
          <p:cNvPicPr>
            <a:picLocks/>
          </p:cNvPicPr>
          <p:nvPr/>
        </p:nvPicPr>
        <p:blipFill>
          <a:blip r:embed="rId3"/>
          <a:stretch>
            <a:fillRect/>
          </a:stretch>
        </p:blipFill>
        <p:spPr>
          <a:xfrm>
            <a:off x="262784" y="658395"/>
            <a:ext cx="5321972" cy="5541210"/>
          </a:xfrm>
          <a:prstGeom prst="rect">
            <a:avLst/>
          </a:prstGeom>
        </p:spPr>
      </p:pic>
    </p:spTree>
    <p:extLst>
      <p:ext uri="{BB962C8B-B14F-4D97-AF65-F5344CB8AC3E}">
        <p14:creationId xmlns:p14="http://schemas.microsoft.com/office/powerpoint/2010/main" val="4155864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8D23818-BF7B-453C-8908-BD46FB05D117}"/>
              </a:ext>
              <a:ext uri="{C183D7F6-B498-43B3-948B-1728B52AA6E4}">
                <adec:decorative xmlns:adec="http://schemas.microsoft.com/office/drawing/2017/decorative" val="1"/>
              </a:ext>
            </a:extLst>
          </p:cNvPr>
          <p:cNvSpPr/>
          <p:nvPr/>
        </p:nvSpPr>
        <p:spPr>
          <a:xfrm>
            <a:off x="8488118" y="-2502304"/>
            <a:ext cx="5400000" cy="5400000"/>
          </a:xfrm>
          <a:prstGeom prst="ellipse">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3">
            <a:extLst>
              <a:ext uri="{FF2B5EF4-FFF2-40B4-BE49-F238E27FC236}">
                <a16:creationId xmlns:a16="http://schemas.microsoft.com/office/drawing/2014/main" id="{1EAB4A9E-42DB-48BF-AD2F-B057D522256E}"/>
              </a:ext>
            </a:extLst>
          </p:cNvPr>
          <p:cNvSpPr txBox="1">
            <a:spLocks/>
          </p:cNvSpPr>
          <p:nvPr/>
        </p:nvSpPr>
        <p:spPr>
          <a:xfrm>
            <a:off x="9262062" y="0"/>
            <a:ext cx="3852111" cy="16906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0000" dirty="0">
                <a:solidFill>
                  <a:schemeClr val="bg1"/>
                </a:solidFill>
                <a:latin typeface="Verdana Pro Light" panose="020B0304030504040204" pitchFamily="34" charset="0"/>
              </a:rPr>
              <a:t>help</a:t>
            </a:r>
          </a:p>
        </p:txBody>
      </p:sp>
      <p:sp>
        <p:nvSpPr>
          <p:cNvPr id="4" name="Title 3">
            <a:extLst>
              <a:ext uri="{FF2B5EF4-FFF2-40B4-BE49-F238E27FC236}">
                <a16:creationId xmlns:a16="http://schemas.microsoft.com/office/drawing/2014/main" id="{366C9039-36B8-47AA-B799-0497D3B163A6}"/>
              </a:ext>
            </a:extLst>
          </p:cNvPr>
          <p:cNvSpPr>
            <a:spLocks noGrp="1"/>
          </p:cNvSpPr>
          <p:nvPr>
            <p:ph type="title"/>
          </p:nvPr>
        </p:nvSpPr>
        <p:spPr>
          <a:xfrm>
            <a:off x="0" y="1"/>
            <a:ext cx="11353800" cy="1690688"/>
          </a:xfrm>
        </p:spPr>
        <p:txBody>
          <a:bodyPr>
            <a:normAutofit/>
          </a:bodyPr>
          <a:lstStyle/>
          <a:p>
            <a:r>
              <a:rPr lang="en-GB" sz="10000" dirty="0">
                <a:solidFill>
                  <a:srgbClr val="554E4E"/>
                </a:solidFill>
                <a:latin typeface="Verdana Pro Light" panose="020B0304030504040204" pitchFamily="34" charset="0"/>
              </a:rPr>
              <a:t>advice</a:t>
            </a:r>
          </a:p>
        </p:txBody>
      </p:sp>
      <p:sp>
        <p:nvSpPr>
          <p:cNvPr id="10" name="Oval 9">
            <a:extLst>
              <a:ext uri="{FF2B5EF4-FFF2-40B4-BE49-F238E27FC236}">
                <a16:creationId xmlns:a16="http://schemas.microsoft.com/office/drawing/2014/main" id="{5A1F015D-0D89-4510-976E-09FE9CD186E0}"/>
              </a:ext>
            </a:extLst>
          </p:cNvPr>
          <p:cNvSpPr/>
          <p:nvPr/>
        </p:nvSpPr>
        <p:spPr>
          <a:xfrm>
            <a:off x="582955" y="1611048"/>
            <a:ext cx="2160000" cy="2160000"/>
          </a:xfrm>
          <a:prstGeom prst="ellipse">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dirty="0">
                <a:latin typeface="Verdana Pro Light" panose="020B0304030504040204" pitchFamily="34" charset="0"/>
              </a:rPr>
              <a:t>JISC COMMUNITY</a:t>
            </a:r>
          </a:p>
        </p:txBody>
      </p:sp>
      <p:sp>
        <p:nvSpPr>
          <p:cNvPr id="8" name="Oval 7">
            <a:extLst>
              <a:ext uri="{FF2B5EF4-FFF2-40B4-BE49-F238E27FC236}">
                <a16:creationId xmlns:a16="http://schemas.microsoft.com/office/drawing/2014/main" id="{D7232F72-21CD-48E2-A5A0-91FEE17CCD3C}"/>
              </a:ext>
            </a:extLst>
          </p:cNvPr>
          <p:cNvSpPr/>
          <p:nvPr/>
        </p:nvSpPr>
        <p:spPr>
          <a:xfrm>
            <a:off x="3068564" y="1611048"/>
            <a:ext cx="2160000" cy="2160000"/>
          </a:xfrm>
          <a:prstGeom prst="ellipse">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Verdana Pro Light" panose="020B0304030504040204" pitchFamily="34" charset="0"/>
              </a:rPr>
              <a:t>ABILITYNET</a:t>
            </a:r>
          </a:p>
        </p:txBody>
      </p:sp>
      <p:sp>
        <p:nvSpPr>
          <p:cNvPr id="16" name="Oval 15">
            <a:extLst>
              <a:ext uri="{FF2B5EF4-FFF2-40B4-BE49-F238E27FC236}">
                <a16:creationId xmlns:a16="http://schemas.microsoft.com/office/drawing/2014/main" id="{EDBDF1E0-C6B3-4D27-B83F-9EF6A1A5CD5A}"/>
              </a:ext>
            </a:extLst>
          </p:cNvPr>
          <p:cNvSpPr/>
          <p:nvPr/>
        </p:nvSpPr>
        <p:spPr>
          <a:xfrm>
            <a:off x="5554173" y="1611048"/>
            <a:ext cx="2160000" cy="2160000"/>
          </a:xfrm>
          <a:prstGeom prst="ellipse">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dirty="0">
                <a:latin typeface="Verdana Pro Light" panose="020B0304030504040204" pitchFamily="34" charset="0"/>
              </a:rPr>
              <a:t>GDS</a:t>
            </a:r>
          </a:p>
        </p:txBody>
      </p:sp>
      <p:sp>
        <p:nvSpPr>
          <p:cNvPr id="18" name="Oval 17">
            <a:extLst>
              <a:ext uri="{FF2B5EF4-FFF2-40B4-BE49-F238E27FC236}">
                <a16:creationId xmlns:a16="http://schemas.microsoft.com/office/drawing/2014/main" id="{561AFE9C-89AE-4292-928C-B7F1DB9619EE}"/>
              </a:ext>
            </a:extLst>
          </p:cNvPr>
          <p:cNvSpPr/>
          <p:nvPr/>
        </p:nvSpPr>
        <p:spPr>
          <a:xfrm>
            <a:off x="1825760" y="3771048"/>
            <a:ext cx="2160000" cy="2160000"/>
          </a:xfrm>
          <a:prstGeom prst="ellipse">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dirty="0">
                <a:latin typeface="Verdana Pro Light" panose="020B0304030504040204" pitchFamily="34" charset="0"/>
              </a:rPr>
              <a:t>LEXDIS ARCHIVES</a:t>
            </a:r>
          </a:p>
        </p:txBody>
      </p:sp>
      <p:sp>
        <p:nvSpPr>
          <p:cNvPr id="12" name="Oval 11">
            <a:extLst>
              <a:ext uri="{FF2B5EF4-FFF2-40B4-BE49-F238E27FC236}">
                <a16:creationId xmlns:a16="http://schemas.microsoft.com/office/drawing/2014/main" id="{7DE05917-6246-4D63-A662-30A1577F6C7F}"/>
              </a:ext>
            </a:extLst>
          </p:cNvPr>
          <p:cNvSpPr/>
          <p:nvPr/>
        </p:nvSpPr>
        <p:spPr>
          <a:xfrm>
            <a:off x="4335439" y="3771048"/>
            <a:ext cx="2160000" cy="2160000"/>
          </a:xfrm>
          <a:prstGeom prst="ellipse">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Verdana Pro Light" panose="020B0304030504040204" pitchFamily="34" charset="0"/>
              </a:rPr>
              <a:t>W3C</a:t>
            </a:r>
          </a:p>
        </p:txBody>
      </p:sp>
      <p:sp>
        <p:nvSpPr>
          <p:cNvPr id="14" name="Oval 13">
            <a:extLst>
              <a:ext uri="{FF2B5EF4-FFF2-40B4-BE49-F238E27FC236}">
                <a16:creationId xmlns:a16="http://schemas.microsoft.com/office/drawing/2014/main" id="{3AFE6FEC-3695-47C8-AB7A-CA7D9A290A11}"/>
              </a:ext>
            </a:extLst>
          </p:cNvPr>
          <p:cNvSpPr/>
          <p:nvPr/>
        </p:nvSpPr>
        <p:spPr>
          <a:xfrm>
            <a:off x="6845118" y="3669631"/>
            <a:ext cx="2160000" cy="2160000"/>
          </a:xfrm>
          <a:prstGeom prst="ellipse">
            <a:avLst/>
          </a:prstGeom>
          <a:solidFill>
            <a:srgbClr val="554E4E"/>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dirty="0">
                <a:latin typeface="Verdana Pro Light" panose="020B0304030504040204" pitchFamily="34" charset="0"/>
              </a:rPr>
              <a:t>ASPIRE RESOURCES</a:t>
            </a:r>
          </a:p>
        </p:txBody>
      </p:sp>
    </p:spTree>
    <p:extLst>
      <p:ext uri="{BB962C8B-B14F-4D97-AF65-F5344CB8AC3E}">
        <p14:creationId xmlns:p14="http://schemas.microsoft.com/office/powerpoint/2010/main" val="1560640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94D224F-33FB-45A7-8748-6AB88DF345AA}"/>
              </a:ext>
              <a:ext uri="{C183D7F6-B498-43B3-948B-1728B52AA6E4}">
                <adec:decorative xmlns:adec="http://schemas.microsoft.com/office/drawing/2017/decorative" val="1"/>
              </a:ext>
            </a:extLst>
          </p:cNvPr>
          <p:cNvSpPr/>
          <p:nvPr/>
        </p:nvSpPr>
        <p:spPr>
          <a:xfrm>
            <a:off x="8488118" y="-2502304"/>
            <a:ext cx="5400000" cy="5400000"/>
          </a:xfrm>
          <a:prstGeom prst="ellipse">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itle 3">
            <a:extLst>
              <a:ext uri="{FF2B5EF4-FFF2-40B4-BE49-F238E27FC236}">
                <a16:creationId xmlns:a16="http://schemas.microsoft.com/office/drawing/2014/main" id="{F88027EF-9930-4B71-B73B-1218311C9D1D}"/>
              </a:ext>
            </a:extLst>
          </p:cNvPr>
          <p:cNvSpPr>
            <a:spLocks noGrp="1"/>
          </p:cNvSpPr>
          <p:nvPr>
            <p:ph type="title"/>
          </p:nvPr>
        </p:nvSpPr>
        <p:spPr>
          <a:xfrm>
            <a:off x="0" y="1"/>
            <a:ext cx="11353800" cy="1690688"/>
          </a:xfrm>
        </p:spPr>
        <p:txBody>
          <a:bodyPr>
            <a:normAutofit/>
          </a:bodyPr>
          <a:lstStyle/>
          <a:p>
            <a:r>
              <a:rPr lang="en-GB" sz="10000" dirty="0">
                <a:solidFill>
                  <a:srgbClr val="554E4E"/>
                </a:solidFill>
                <a:latin typeface="Verdana Pro Light" panose="020B0304030504040204" pitchFamily="34" charset="0"/>
              </a:rPr>
              <a:t>tools</a:t>
            </a:r>
          </a:p>
        </p:txBody>
      </p:sp>
      <p:sp>
        <p:nvSpPr>
          <p:cNvPr id="3" name="Title 3">
            <a:extLst>
              <a:ext uri="{FF2B5EF4-FFF2-40B4-BE49-F238E27FC236}">
                <a16:creationId xmlns:a16="http://schemas.microsoft.com/office/drawing/2014/main" id="{D58EFB66-BEC4-451C-8A9B-A582FFB87727}"/>
              </a:ext>
            </a:extLst>
          </p:cNvPr>
          <p:cNvSpPr txBox="1">
            <a:spLocks/>
          </p:cNvSpPr>
          <p:nvPr/>
        </p:nvSpPr>
        <p:spPr>
          <a:xfrm>
            <a:off x="9262062" y="0"/>
            <a:ext cx="3852111" cy="16906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0000" dirty="0">
                <a:solidFill>
                  <a:schemeClr val="bg1"/>
                </a:solidFill>
                <a:latin typeface="Verdana Pro Light" panose="020B0304030504040204" pitchFamily="34" charset="0"/>
              </a:rPr>
              <a:t>help</a:t>
            </a:r>
          </a:p>
        </p:txBody>
      </p:sp>
      <p:sp>
        <p:nvSpPr>
          <p:cNvPr id="4" name="Rectangle 3">
            <a:extLst>
              <a:ext uri="{FF2B5EF4-FFF2-40B4-BE49-F238E27FC236}">
                <a16:creationId xmlns:a16="http://schemas.microsoft.com/office/drawing/2014/main" id="{CAAAF66A-05B0-419B-B758-95D0C96E9135}"/>
              </a:ext>
            </a:extLst>
          </p:cNvPr>
          <p:cNvSpPr/>
          <p:nvPr/>
        </p:nvSpPr>
        <p:spPr>
          <a:xfrm>
            <a:off x="146951" y="1453452"/>
            <a:ext cx="1800000" cy="720000"/>
          </a:xfrm>
          <a:prstGeom prst="rect">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Verdana Pro Light" panose="020B0304030504040204" pitchFamily="34" charset="0"/>
                <a:hlinkClick r:id="rId3">
                  <a:extLst>
                    <a:ext uri="{A12FA001-AC4F-418D-AE19-62706E023703}">
                      <ahyp:hlinkClr xmlns:ahyp="http://schemas.microsoft.com/office/drawing/2018/hyperlinkcolor" val="tx"/>
                    </a:ext>
                  </a:extLst>
                </a:hlinkClick>
              </a:rPr>
              <a:t>WAVE</a:t>
            </a:r>
            <a:endParaRPr lang="en-GB" sz="1400" dirty="0">
              <a:solidFill>
                <a:schemeClr val="bg1"/>
              </a:solidFill>
              <a:latin typeface="Verdana Pro Light" panose="020B0304030504040204" pitchFamily="34" charset="0"/>
            </a:endParaRPr>
          </a:p>
        </p:txBody>
      </p:sp>
      <p:sp>
        <p:nvSpPr>
          <p:cNvPr id="6" name="Rectangle 5">
            <a:extLst>
              <a:ext uri="{FF2B5EF4-FFF2-40B4-BE49-F238E27FC236}">
                <a16:creationId xmlns:a16="http://schemas.microsoft.com/office/drawing/2014/main" id="{07CE6602-9C24-4E5E-B6F7-E8294DE3C600}"/>
              </a:ext>
            </a:extLst>
          </p:cNvPr>
          <p:cNvSpPr/>
          <p:nvPr/>
        </p:nvSpPr>
        <p:spPr>
          <a:xfrm>
            <a:off x="146951" y="2286597"/>
            <a:ext cx="1800000" cy="720000"/>
          </a:xfrm>
          <a:prstGeom prst="rect">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Verdana Pro Light" panose="020B0304030504040204" pitchFamily="34" charset="0"/>
                <a:hlinkClick r:id="rId4">
                  <a:extLst>
                    <a:ext uri="{A12FA001-AC4F-418D-AE19-62706E023703}">
                      <ahyp:hlinkClr xmlns:ahyp="http://schemas.microsoft.com/office/drawing/2018/hyperlinkcolor" val="tx"/>
                    </a:ext>
                  </a:extLst>
                </a:hlinkClick>
              </a:rPr>
              <a:t>BLACKBOARD ALLY</a:t>
            </a:r>
            <a:endParaRPr lang="en-GB" sz="1400" dirty="0">
              <a:solidFill>
                <a:schemeClr val="bg1"/>
              </a:solidFill>
              <a:latin typeface="Verdana Pro Light" panose="020B0304030504040204" pitchFamily="34" charset="0"/>
            </a:endParaRPr>
          </a:p>
        </p:txBody>
      </p:sp>
      <p:sp>
        <p:nvSpPr>
          <p:cNvPr id="8" name="Rectangle 7">
            <a:extLst>
              <a:ext uri="{FF2B5EF4-FFF2-40B4-BE49-F238E27FC236}">
                <a16:creationId xmlns:a16="http://schemas.microsoft.com/office/drawing/2014/main" id="{1FED5AD4-BECC-4AC3-AC75-E0ABABE95BB1}"/>
              </a:ext>
            </a:extLst>
          </p:cNvPr>
          <p:cNvSpPr/>
          <p:nvPr/>
        </p:nvSpPr>
        <p:spPr>
          <a:xfrm>
            <a:off x="146951" y="3119742"/>
            <a:ext cx="1800000" cy="720000"/>
          </a:xfrm>
          <a:prstGeom prst="rect">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Verdana Pro Light" panose="020B0304030504040204" pitchFamily="34" charset="0"/>
                <a:hlinkClick r:id="rId5">
                  <a:extLst>
                    <a:ext uri="{A12FA001-AC4F-418D-AE19-62706E023703}">
                      <ahyp:hlinkClr xmlns:ahyp="http://schemas.microsoft.com/office/drawing/2018/hyperlinkcolor" val="tx"/>
                    </a:ext>
                  </a:extLst>
                </a:hlinkClick>
              </a:rPr>
              <a:t>SITEIMPROVE</a:t>
            </a:r>
            <a:endParaRPr lang="en-GB" sz="1400" dirty="0">
              <a:solidFill>
                <a:schemeClr val="bg1"/>
              </a:solidFill>
              <a:latin typeface="Verdana Pro Light" panose="020B0304030504040204" pitchFamily="34" charset="0"/>
            </a:endParaRPr>
          </a:p>
        </p:txBody>
      </p:sp>
      <p:sp>
        <p:nvSpPr>
          <p:cNvPr id="10" name="Rectangle 9">
            <a:extLst>
              <a:ext uri="{FF2B5EF4-FFF2-40B4-BE49-F238E27FC236}">
                <a16:creationId xmlns:a16="http://schemas.microsoft.com/office/drawing/2014/main" id="{3E0F29F2-6087-45EE-BDC8-0E0AE477A8D6}"/>
              </a:ext>
            </a:extLst>
          </p:cNvPr>
          <p:cNvSpPr/>
          <p:nvPr/>
        </p:nvSpPr>
        <p:spPr>
          <a:xfrm>
            <a:off x="2068581" y="1453452"/>
            <a:ext cx="1800000" cy="720000"/>
          </a:xfrm>
          <a:prstGeom prst="rect">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Verdana Pro Light" panose="020B0304030504040204" pitchFamily="34" charset="0"/>
                <a:hlinkClick r:id="rId6">
                  <a:extLst>
                    <a:ext uri="{A12FA001-AC4F-418D-AE19-62706E023703}">
                      <ahyp:hlinkClr xmlns:ahyp="http://schemas.microsoft.com/office/drawing/2018/hyperlinkcolor" val="tx"/>
                    </a:ext>
                  </a:extLst>
                </a:hlinkClick>
              </a:rPr>
              <a:t>NVDA</a:t>
            </a:r>
            <a:endParaRPr lang="en-GB" sz="1400" dirty="0">
              <a:solidFill>
                <a:schemeClr val="bg1"/>
              </a:solidFill>
              <a:latin typeface="Verdana Pro Light" panose="020B0304030504040204" pitchFamily="34" charset="0"/>
            </a:endParaRPr>
          </a:p>
        </p:txBody>
      </p:sp>
      <p:sp>
        <p:nvSpPr>
          <p:cNvPr id="12" name="Rectangle 11">
            <a:extLst>
              <a:ext uri="{FF2B5EF4-FFF2-40B4-BE49-F238E27FC236}">
                <a16:creationId xmlns:a16="http://schemas.microsoft.com/office/drawing/2014/main" id="{03CB0F0C-6389-4914-BCAB-BBD8F80E4402}"/>
              </a:ext>
            </a:extLst>
          </p:cNvPr>
          <p:cNvSpPr/>
          <p:nvPr/>
        </p:nvSpPr>
        <p:spPr>
          <a:xfrm>
            <a:off x="2068581" y="2286597"/>
            <a:ext cx="1800000" cy="720000"/>
          </a:xfrm>
          <a:prstGeom prst="rect">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Verdana Pro Light" panose="020B0304030504040204" pitchFamily="34" charset="0"/>
                <a:hlinkClick r:id="rId7">
                  <a:extLst>
                    <a:ext uri="{A12FA001-AC4F-418D-AE19-62706E023703}">
                      <ahyp:hlinkClr xmlns:ahyp="http://schemas.microsoft.com/office/drawing/2018/hyperlinkcolor" val="tx"/>
                    </a:ext>
                  </a:extLst>
                </a:hlinkClick>
              </a:rPr>
              <a:t>AXE</a:t>
            </a:r>
            <a:endParaRPr lang="en-GB" sz="1400" dirty="0">
              <a:solidFill>
                <a:schemeClr val="bg1"/>
              </a:solidFill>
              <a:latin typeface="Verdana Pro Light" panose="020B0304030504040204" pitchFamily="34" charset="0"/>
            </a:endParaRPr>
          </a:p>
        </p:txBody>
      </p:sp>
      <p:sp>
        <p:nvSpPr>
          <p:cNvPr id="14" name="Rectangle 13">
            <a:extLst>
              <a:ext uri="{FF2B5EF4-FFF2-40B4-BE49-F238E27FC236}">
                <a16:creationId xmlns:a16="http://schemas.microsoft.com/office/drawing/2014/main" id="{844050D0-D70B-440A-A908-44B8EA4AE68C}"/>
              </a:ext>
            </a:extLst>
          </p:cNvPr>
          <p:cNvSpPr/>
          <p:nvPr/>
        </p:nvSpPr>
        <p:spPr>
          <a:xfrm>
            <a:off x="2068581" y="3119742"/>
            <a:ext cx="1800000" cy="720000"/>
          </a:xfrm>
          <a:prstGeom prst="rect">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Verdana Pro Light" panose="020B0304030504040204" pitchFamily="34" charset="0"/>
                <a:hlinkClick r:id="rId8">
                  <a:extLst>
                    <a:ext uri="{A12FA001-AC4F-418D-AE19-62706E023703}">
                      <ahyp:hlinkClr xmlns:ahyp="http://schemas.microsoft.com/office/drawing/2018/hyperlinkcolor" val="tx"/>
                    </a:ext>
                  </a:extLst>
                </a:hlinkClick>
              </a:rPr>
              <a:t>MICROSOFT ACCESSIBILITY CHECKER</a:t>
            </a:r>
            <a:endParaRPr lang="en-GB" sz="1400" dirty="0">
              <a:solidFill>
                <a:schemeClr val="bg1"/>
              </a:solidFill>
              <a:latin typeface="Verdana Pro Light" panose="020B0304030504040204" pitchFamily="34" charset="0"/>
            </a:endParaRPr>
          </a:p>
        </p:txBody>
      </p:sp>
      <p:sp>
        <p:nvSpPr>
          <p:cNvPr id="16" name="Rectangle 15">
            <a:extLst>
              <a:ext uri="{FF2B5EF4-FFF2-40B4-BE49-F238E27FC236}">
                <a16:creationId xmlns:a16="http://schemas.microsoft.com/office/drawing/2014/main" id="{AFCEB05B-1F88-4B42-AB1C-46805DB6B154}"/>
              </a:ext>
            </a:extLst>
          </p:cNvPr>
          <p:cNvSpPr/>
          <p:nvPr/>
        </p:nvSpPr>
        <p:spPr>
          <a:xfrm>
            <a:off x="3990211" y="1453452"/>
            <a:ext cx="1800000" cy="720000"/>
          </a:xfrm>
          <a:prstGeom prst="rect">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Verdana Pro Light" panose="020B0304030504040204" pitchFamily="34" charset="0"/>
                <a:hlinkClick r:id="rId9">
                  <a:extLst>
                    <a:ext uri="{A12FA001-AC4F-418D-AE19-62706E023703}">
                      <ahyp:hlinkClr xmlns:ahyp="http://schemas.microsoft.com/office/drawing/2018/hyperlinkcolor" val="tx"/>
                    </a:ext>
                  </a:extLst>
                </a:hlinkClick>
              </a:rPr>
              <a:t>ZOOM TEXT</a:t>
            </a:r>
            <a:endParaRPr lang="en-GB" sz="1400" dirty="0">
              <a:solidFill>
                <a:schemeClr val="bg1"/>
              </a:solidFill>
              <a:latin typeface="Verdana Pro Light" panose="020B0304030504040204" pitchFamily="34" charset="0"/>
            </a:endParaRPr>
          </a:p>
        </p:txBody>
      </p:sp>
      <p:sp>
        <p:nvSpPr>
          <p:cNvPr id="18" name="Rectangle 17">
            <a:extLst>
              <a:ext uri="{FF2B5EF4-FFF2-40B4-BE49-F238E27FC236}">
                <a16:creationId xmlns:a16="http://schemas.microsoft.com/office/drawing/2014/main" id="{482838C4-3947-40AB-95D8-ACE614C8C841}"/>
              </a:ext>
            </a:extLst>
          </p:cNvPr>
          <p:cNvSpPr/>
          <p:nvPr/>
        </p:nvSpPr>
        <p:spPr>
          <a:xfrm>
            <a:off x="3990211" y="2286597"/>
            <a:ext cx="1800000" cy="720000"/>
          </a:xfrm>
          <a:prstGeom prst="rect">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Verdana Pro Light" panose="020B0304030504040204" pitchFamily="34" charset="0"/>
                <a:hlinkClick r:id="rId10">
                  <a:extLst>
                    <a:ext uri="{A12FA001-AC4F-418D-AE19-62706E023703}">
                      <ahyp:hlinkClr xmlns:ahyp="http://schemas.microsoft.com/office/drawing/2018/hyperlinkcolor" val="tx"/>
                    </a:ext>
                  </a:extLst>
                </a:hlinkClick>
              </a:rPr>
              <a:t>CHROMEVOX</a:t>
            </a:r>
            <a:endParaRPr lang="en-GB" sz="1400" dirty="0">
              <a:solidFill>
                <a:schemeClr val="bg1"/>
              </a:solidFill>
              <a:latin typeface="Verdana Pro Light" panose="020B0304030504040204" pitchFamily="34" charset="0"/>
            </a:endParaRPr>
          </a:p>
        </p:txBody>
      </p:sp>
      <p:sp>
        <p:nvSpPr>
          <p:cNvPr id="20" name="Rectangle 19">
            <a:extLst>
              <a:ext uri="{FF2B5EF4-FFF2-40B4-BE49-F238E27FC236}">
                <a16:creationId xmlns:a16="http://schemas.microsoft.com/office/drawing/2014/main" id="{AFDEAC47-A73B-4CDE-992C-04AE838BF9DB}"/>
              </a:ext>
            </a:extLst>
          </p:cNvPr>
          <p:cNvSpPr/>
          <p:nvPr/>
        </p:nvSpPr>
        <p:spPr>
          <a:xfrm>
            <a:off x="3990211" y="3119742"/>
            <a:ext cx="1800000" cy="720000"/>
          </a:xfrm>
          <a:prstGeom prst="rect">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Verdana Pro Light" panose="020B0304030504040204" pitchFamily="34" charset="0"/>
                <a:hlinkClick r:id="rId11">
                  <a:extLst>
                    <a:ext uri="{A12FA001-AC4F-418D-AE19-62706E023703}">
                      <ahyp:hlinkClr xmlns:ahyp="http://schemas.microsoft.com/office/drawing/2018/hyperlinkcolor" val="tx"/>
                    </a:ext>
                  </a:extLst>
                </a:hlinkClick>
              </a:rPr>
              <a:t>MICROSOFT ACCESSIBILITY INSIGHTS</a:t>
            </a:r>
            <a:endParaRPr lang="en-GB" sz="1400" dirty="0">
              <a:solidFill>
                <a:schemeClr val="bg1"/>
              </a:solidFill>
              <a:latin typeface="Verdana Pro Light" panose="020B0304030504040204" pitchFamily="34" charset="0"/>
            </a:endParaRPr>
          </a:p>
        </p:txBody>
      </p:sp>
      <p:sp>
        <p:nvSpPr>
          <p:cNvPr id="22" name="Rectangle 21">
            <a:extLst>
              <a:ext uri="{FF2B5EF4-FFF2-40B4-BE49-F238E27FC236}">
                <a16:creationId xmlns:a16="http://schemas.microsoft.com/office/drawing/2014/main" id="{B80231E0-4297-4899-ACFB-C96D8CDB0A4E}"/>
              </a:ext>
            </a:extLst>
          </p:cNvPr>
          <p:cNvSpPr/>
          <p:nvPr/>
        </p:nvSpPr>
        <p:spPr>
          <a:xfrm>
            <a:off x="130222" y="3952887"/>
            <a:ext cx="1800000" cy="720000"/>
          </a:xfrm>
          <a:prstGeom prst="rect">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Verdana Pro Light" panose="020B0304030504040204" pitchFamily="34" charset="0"/>
                <a:hlinkClick r:id="rId12">
                  <a:extLst>
                    <a:ext uri="{A12FA001-AC4F-418D-AE19-62706E023703}">
                      <ahyp:hlinkClr xmlns:ahyp="http://schemas.microsoft.com/office/drawing/2018/hyperlinkcolor" val="tx"/>
                    </a:ext>
                  </a:extLst>
                </a:hlinkClick>
              </a:rPr>
              <a:t>FIREFOX ACCESSIBILITY</a:t>
            </a:r>
            <a:endParaRPr lang="en-GB" sz="1400" dirty="0">
              <a:solidFill>
                <a:schemeClr val="bg1"/>
              </a:solidFill>
              <a:latin typeface="Verdana Pro Light" panose="020B0304030504040204" pitchFamily="34" charset="0"/>
            </a:endParaRPr>
          </a:p>
        </p:txBody>
      </p:sp>
      <p:sp>
        <p:nvSpPr>
          <p:cNvPr id="24" name="Rectangle 23">
            <a:extLst>
              <a:ext uri="{FF2B5EF4-FFF2-40B4-BE49-F238E27FC236}">
                <a16:creationId xmlns:a16="http://schemas.microsoft.com/office/drawing/2014/main" id="{EE010DA3-7308-4F4A-B24B-CC6EAEA4B11C}"/>
              </a:ext>
            </a:extLst>
          </p:cNvPr>
          <p:cNvSpPr/>
          <p:nvPr/>
        </p:nvSpPr>
        <p:spPr>
          <a:xfrm>
            <a:off x="130222" y="4786032"/>
            <a:ext cx="1800000" cy="720000"/>
          </a:xfrm>
          <a:prstGeom prst="rect">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Verdana Pro Light" panose="020B0304030504040204" pitchFamily="34" charset="0"/>
                <a:hlinkClick r:id="rId13">
                  <a:extLst>
                    <a:ext uri="{A12FA001-AC4F-418D-AE19-62706E023703}">
                      <ahyp:hlinkClr xmlns:ahyp="http://schemas.microsoft.com/office/drawing/2018/hyperlinkcolor" val="tx"/>
                    </a:ext>
                  </a:extLst>
                </a:hlinkClick>
              </a:rPr>
              <a:t>CHROME LIGHTHOUSE</a:t>
            </a:r>
            <a:endParaRPr lang="en-GB" sz="1400" dirty="0">
              <a:solidFill>
                <a:schemeClr val="bg1"/>
              </a:solidFill>
              <a:latin typeface="Verdana Pro Light" panose="020B0304030504040204" pitchFamily="34" charset="0"/>
            </a:endParaRPr>
          </a:p>
        </p:txBody>
      </p:sp>
      <p:sp>
        <p:nvSpPr>
          <p:cNvPr id="26" name="Rectangle 25">
            <a:extLst>
              <a:ext uri="{FF2B5EF4-FFF2-40B4-BE49-F238E27FC236}">
                <a16:creationId xmlns:a16="http://schemas.microsoft.com/office/drawing/2014/main" id="{E8470F3C-C0CA-4286-89C3-1B0E78CB9D07}"/>
              </a:ext>
            </a:extLst>
          </p:cNvPr>
          <p:cNvSpPr/>
          <p:nvPr/>
        </p:nvSpPr>
        <p:spPr>
          <a:xfrm>
            <a:off x="130222" y="5619177"/>
            <a:ext cx="1800000" cy="720000"/>
          </a:xfrm>
          <a:prstGeom prst="rect">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Verdana Pro Light" panose="020B0304030504040204" pitchFamily="34" charset="0"/>
                <a:hlinkClick r:id="rId14">
                  <a:extLst>
                    <a:ext uri="{A12FA001-AC4F-418D-AE19-62706E023703}">
                      <ahyp:hlinkClr xmlns:ahyp="http://schemas.microsoft.com/office/drawing/2018/hyperlinkcolor" val="tx"/>
                    </a:ext>
                  </a:extLst>
                </a:hlinkClick>
              </a:rPr>
              <a:t>JAWS</a:t>
            </a:r>
            <a:endParaRPr lang="en-GB" sz="1400" dirty="0">
              <a:solidFill>
                <a:schemeClr val="bg1"/>
              </a:solidFill>
              <a:latin typeface="Verdana Pro Light" panose="020B0304030504040204" pitchFamily="34" charset="0"/>
            </a:endParaRPr>
          </a:p>
        </p:txBody>
      </p:sp>
      <p:sp>
        <p:nvSpPr>
          <p:cNvPr id="28" name="Rectangle 27">
            <a:extLst>
              <a:ext uri="{FF2B5EF4-FFF2-40B4-BE49-F238E27FC236}">
                <a16:creationId xmlns:a16="http://schemas.microsoft.com/office/drawing/2014/main" id="{0A03C061-6652-48B0-B6FA-68DB184E5FAB}"/>
              </a:ext>
            </a:extLst>
          </p:cNvPr>
          <p:cNvSpPr/>
          <p:nvPr/>
        </p:nvSpPr>
        <p:spPr>
          <a:xfrm>
            <a:off x="2068581" y="3991337"/>
            <a:ext cx="1800000" cy="720000"/>
          </a:xfrm>
          <a:prstGeom prst="rect">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Verdana Pro Light" panose="020B0304030504040204" pitchFamily="34" charset="0"/>
                <a:hlinkClick r:id="rId15">
                  <a:extLst>
                    <a:ext uri="{A12FA001-AC4F-418D-AE19-62706E023703}">
                      <ahyp:hlinkClr xmlns:ahyp="http://schemas.microsoft.com/office/drawing/2018/hyperlinkcolor" val="tx"/>
                    </a:ext>
                  </a:extLst>
                </a:hlinkClick>
              </a:rPr>
              <a:t>READ + WRITE GOLD</a:t>
            </a:r>
            <a:endParaRPr lang="en-GB" sz="1400" dirty="0">
              <a:solidFill>
                <a:schemeClr val="bg1"/>
              </a:solidFill>
              <a:latin typeface="Verdana Pro Light" panose="020B0304030504040204" pitchFamily="34" charset="0"/>
            </a:endParaRPr>
          </a:p>
        </p:txBody>
      </p:sp>
      <p:sp>
        <p:nvSpPr>
          <p:cNvPr id="30" name="Rectangle 29">
            <a:extLst>
              <a:ext uri="{FF2B5EF4-FFF2-40B4-BE49-F238E27FC236}">
                <a16:creationId xmlns:a16="http://schemas.microsoft.com/office/drawing/2014/main" id="{1DD1EC6E-8201-4729-B739-9C87F87A995C}"/>
              </a:ext>
            </a:extLst>
          </p:cNvPr>
          <p:cNvSpPr/>
          <p:nvPr/>
        </p:nvSpPr>
        <p:spPr>
          <a:xfrm>
            <a:off x="2068581" y="4786032"/>
            <a:ext cx="1800000" cy="720000"/>
          </a:xfrm>
          <a:prstGeom prst="rect">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Verdana Pro Light" panose="020B0304030504040204" pitchFamily="34" charset="0"/>
                <a:hlinkClick r:id="rId16">
                  <a:extLst>
                    <a:ext uri="{A12FA001-AC4F-418D-AE19-62706E023703}">
                      <ahyp:hlinkClr xmlns:ahyp="http://schemas.microsoft.com/office/drawing/2018/hyperlinkcolor" val="tx"/>
                    </a:ext>
                  </a:extLst>
                </a:hlinkClick>
              </a:rPr>
              <a:t>TOTA11Y</a:t>
            </a:r>
            <a:endParaRPr lang="en-GB" sz="1400" dirty="0">
              <a:solidFill>
                <a:schemeClr val="bg1"/>
              </a:solidFill>
              <a:latin typeface="Verdana Pro Light" panose="020B0304030504040204" pitchFamily="34" charset="0"/>
            </a:endParaRPr>
          </a:p>
        </p:txBody>
      </p:sp>
      <p:sp>
        <p:nvSpPr>
          <p:cNvPr id="32" name="Rectangle 31">
            <a:extLst>
              <a:ext uri="{FF2B5EF4-FFF2-40B4-BE49-F238E27FC236}">
                <a16:creationId xmlns:a16="http://schemas.microsoft.com/office/drawing/2014/main" id="{C1F0DF39-6DB3-41FD-8D8C-2BA623C38E0E}"/>
              </a:ext>
            </a:extLst>
          </p:cNvPr>
          <p:cNvSpPr/>
          <p:nvPr/>
        </p:nvSpPr>
        <p:spPr>
          <a:xfrm>
            <a:off x="2068581" y="5619177"/>
            <a:ext cx="1800000" cy="720000"/>
          </a:xfrm>
          <a:prstGeom prst="rect">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Verdana Pro Light" panose="020B0304030504040204" pitchFamily="34" charset="0"/>
                <a:hlinkClick r:id="rId17">
                  <a:extLst>
                    <a:ext uri="{A12FA001-AC4F-418D-AE19-62706E023703}">
                      <ahyp:hlinkClr xmlns:ahyp="http://schemas.microsoft.com/office/drawing/2018/hyperlinkcolor" val="tx"/>
                    </a:ext>
                  </a:extLst>
                </a:hlinkClick>
              </a:rPr>
              <a:t>ANDI</a:t>
            </a:r>
            <a:endParaRPr lang="en-GB" sz="1400" dirty="0">
              <a:solidFill>
                <a:schemeClr val="bg1"/>
              </a:solidFill>
              <a:latin typeface="Verdana Pro Light" panose="020B0304030504040204" pitchFamily="34" charset="0"/>
            </a:endParaRPr>
          </a:p>
        </p:txBody>
      </p:sp>
      <p:sp>
        <p:nvSpPr>
          <p:cNvPr id="34" name="Rectangle 33">
            <a:extLst>
              <a:ext uri="{FF2B5EF4-FFF2-40B4-BE49-F238E27FC236}">
                <a16:creationId xmlns:a16="http://schemas.microsoft.com/office/drawing/2014/main" id="{C42CC50B-4C49-4B44-A5E7-51BF84A451C8}"/>
              </a:ext>
            </a:extLst>
          </p:cNvPr>
          <p:cNvSpPr/>
          <p:nvPr/>
        </p:nvSpPr>
        <p:spPr>
          <a:xfrm>
            <a:off x="3990211" y="3991337"/>
            <a:ext cx="1800000" cy="720000"/>
          </a:xfrm>
          <a:prstGeom prst="rect">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Verdana Pro Light" panose="020B0304030504040204" pitchFamily="34" charset="0"/>
                <a:hlinkClick r:id="rId18">
                  <a:extLst>
                    <a:ext uri="{A12FA001-AC4F-418D-AE19-62706E023703}">
                      <ahyp:hlinkClr xmlns:ahyp="http://schemas.microsoft.com/office/drawing/2018/hyperlinkcolor" val="tx"/>
                    </a:ext>
                  </a:extLst>
                </a:hlinkClick>
              </a:rPr>
              <a:t>LEXDIS TOOLKIT</a:t>
            </a:r>
            <a:endParaRPr lang="en-GB" sz="1400" dirty="0">
              <a:solidFill>
                <a:schemeClr val="bg1"/>
              </a:solidFill>
              <a:latin typeface="Verdana Pro Light" panose="020B0304030504040204" pitchFamily="34" charset="0"/>
            </a:endParaRPr>
          </a:p>
        </p:txBody>
      </p:sp>
      <p:sp>
        <p:nvSpPr>
          <p:cNvPr id="36" name="Rectangle 35">
            <a:extLst>
              <a:ext uri="{FF2B5EF4-FFF2-40B4-BE49-F238E27FC236}">
                <a16:creationId xmlns:a16="http://schemas.microsoft.com/office/drawing/2014/main" id="{11DA8CA9-E607-4144-AD61-BEBD1E5A2BA2}"/>
              </a:ext>
            </a:extLst>
          </p:cNvPr>
          <p:cNvSpPr/>
          <p:nvPr/>
        </p:nvSpPr>
        <p:spPr>
          <a:xfrm>
            <a:off x="3990211" y="4786032"/>
            <a:ext cx="1800000" cy="720000"/>
          </a:xfrm>
          <a:prstGeom prst="rect">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Verdana Pro Light" panose="020B0304030504040204" pitchFamily="34" charset="0"/>
                <a:hlinkClick r:id="rId19">
                  <a:extLst>
                    <a:ext uri="{A12FA001-AC4F-418D-AE19-62706E023703}">
                      <ahyp:hlinkClr xmlns:ahyp="http://schemas.microsoft.com/office/drawing/2018/hyperlinkcolor" val="tx"/>
                    </a:ext>
                  </a:extLst>
                </a:hlinkClick>
              </a:rPr>
              <a:t>SILKTIDE</a:t>
            </a:r>
            <a:endParaRPr lang="en-GB" sz="1400" dirty="0">
              <a:solidFill>
                <a:schemeClr val="bg1"/>
              </a:solidFill>
              <a:latin typeface="Verdana Pro Light" panose="020B0304030504040204" pitchFamily="34" charset="0"/>
            </a:endParaRPr>
          </a:p>
        </p:txBody>
      </p:sp>
      <p:sp>
        <p:nvSpPr>
          <p:cNvPr id="38" name="Rectangle 37">
            <a:extLst>
              <a:ext uri="{FF2B5EF4-FFF2-40B4-BE49-F238E27FC236}">
                <a16:creationId xmlns:a16="http://schemas.microsoft.com/office/drawing/2014/main" id="{E10B8BAD-EA72-4D78-8835-9927B6343D4B}"/>
              </a:ext>
            </a:extLst>
          </p:cNvPr>
          <p:cNvSpPr/>
          <p:nvPr/>
        </p:nvSpPr>
        <p:spPr>
          <a:xfrm>
            <a:off x="5911841" y="1453452"/>
            <a:ext cx="1800000" cy="720000"/>
          </a:xfrm>
          <a:prstGeom prst="rect">
            <a:avLst/>
          </a:prstGeom>
          <a:solidFill>
            <a:srgbClr val="55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Verdana Pro Light" panose="020B0304030504040204" pitchFamily="34" charset="0"/>
                <a:hlinkClick r:id="rId20">
                  <a:extLst>
                    <a:ext uri="{A12FA001-AC4F-418D-AE19-62706E023703}">
                      <ahyp:hlinkClr xmlns:ahyp="http://schemas.microsoft.com/office/drawing/2018/hyperlinkcolor" val="tx"/>
                    </a:ext>
                  </a:extLst>
                </a:hlinkClick>
              </a:rPr>
              <a:t>WEB2ACCESS</a:t>
            </a:r>
            <a:endParaRPr lang="en-GB" sz="1400" dirty="0">
              <a:solidFill>
                <a:schemeClr val="bg1"/>
              </a:solidFill>
              <a:latin typeface="Verdana Pro Light" panose="020B0304030504040204" pitchFamily="34" charset="0"/>
            </a:endParaRPr>
          </a:p>
        </p:txBody>
      </p:sp>
      <p:sp>
        <p:nvSpPr>
          <p:cNvPr id="43" name="Rectangle 42">
            <a:extLst>
              <a:ext uri="{FF2B5EF4-FFF2-40B4-BE49-F238E27FC236}">
                <a16:creationId xmlns:a16="http://schemas.microsoft.com/office/drawing/2014/main" id="{B565770F-4422-46EA-84F7-DE7422CAD686}"/>
              </a:ext>
            </a:extLst>
          </p:cNvPr>
          <p:cNvSpPr/>
          <p:nvPr/>
        </p:nvSpPr>
        <p:spPr>
          <a:xfrm>
            <a:off x="5911841" y="2286597"/>
            <a:ext cx="1800000" cy="720000"/>
          </a:xfrm>
          <a:prstGeom prst="rect">
            <a:avLst/>
          </a:prstGeom>
          <a:solidFill>
            <a:srgbClr val="55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Verdana Pro Light" panose="020B0304030504040204" pitchFamily="34" charset="0"/>
                <a:hlinkClick r:id="rId21">
                  <a:extLst>
                    <a:ext uri="{A12FA001-AC4F-418D-AE19-62706E023703}">
                      <ahyp:hlinkClr xmlns:ahyp="http://schemas.microsoft.com/office/drawing/2018/hyperlinkcolor" val="tx"/>
                    </a:ext>
                  </a:extLst>
                </a:hlinkClick>
              </a:rPr>
              <a:t>HEADINGS MAP</a:t>
            </a:r>
            <a:endParaRPr lang="en-GB" sz="1400" dirty="0">
              <a:solidFill>
                <a:schemeClr val="bg1"/>
              </a:solidFill>
              <a:latin typeface="Verdana Pro Light" panose="020B0304030504040204" pitchFamily="34" charset="0"/>
            </a:endParaRPr>
          </a:p>
        </p:txBody>
      </p:sp>
      <p:sp>
        <p:nvSpPr>
          <p:cNvPr id="45" name="Rectangle 44">
            <a:extLst>
              <a:ext uri="{FF2B5EF4-FFF2-40B4-BE49-F238E27FC236}">
                <a16:creationId xmlns:a16="http://schemas.microsoft.com/office/drawing/2014/main" id="{71D52269-6517-4FEB-99FC-4929FAFFA55C}"/>
              </a:ext>
            </a:extLst>
          </p:cNvPr>
          <p:cNvSpPr/>
          <p:nvPr/>
        </p:nvSpPr>
        <p:spPr>
          <a:xfrm>
            <a:off x="5911841" y="3131404"/>
            <a:ext cx="1800000" cy="720000"/>
          </a:xfrm>
          <a:prstGeom prst="rect">
            <a:avLst/>
          </a:prstGeom>
          <a:solidFill>
            <a:srgbClr val="55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Verdana Pro Light" panose="020B0304030504040204" pitchFamily="34" charset="0"/>
                <a:hlinkClick r:id="rId22">
                  <a:extLst>
                    <a:ext uri="{A12FA001-AC4F-418D-AE19-62706E023703}">
                      <ahyp:hlinkClr xmlns:ahyp="http://schemas.microsoft.com/office/drawing/2018/hyperlinkcolor" val="tx"/>
                    </a:ext>
                  </a:extLst>
                </a:hlinkClick>
              </a:rPr>
              <a:t>WEBAIM CONTRAST CHECKER</a:t>
            </a:r>
            <a:endParaRPr lang="en-GB" sz="1400" dirty="0">
              <a:solidFill>
                <a:schemeClr val="bg1"/>
              </a:solidFill>
              <a:latin typeface="Verdana Pro Light" panose="020B0304030504040204" pitchFamily="34" charset="0"/>
            </a:endParaRPr>
          </a:p>
        </p:txBody>
      </p:sp>
    </p:spTree>
    <p:extLst>
      <p:ext uri="{BB962C8B-B14F-4D97-AF65-F5344CB8AC3E}">
        <p14:creationId xmlns:p14="http://schemas.microsoft.com/office/powerpoint/2010/main" val="3957046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6C9039-36B8-47AA-B799-0497D3B163A6}"/>
              </a:ext>
            </a:extLst>
          </p:cNvPr>
          <p:cNvSpPr>
            <a:spLocks noGrp="1"/>
          </p:cNvSpPr>
          <p:nvPr>
            <p:ph type="title"/>
          </p:nvPr>
        </p:nvSpPr>
        <p:spPr>
          <a:xfrm>
            <a:off x="0" y="1"/>
            <a:ext cx="11353800" cy="1690688"/>
          </a:xfrm>
        </p:spPr>
        <p:txBody>
          <a:bodyPr>
            <a:normAutofit/>
          </a:bodyPr>
          <a:lstStyle/>
          <a:p>
            <a:r>
              <a:rPr lang="en-GB" sz="10000" dirty="0">
                <a:solidFill>
                  <a:srgbClr val="554E4E"/>
                </a:solidFill>
                <a:latin typeface="Verdana Pro Light" panose="020B0304030504040204" pitchFamily="34" charset="0"/>
              </a:rPr>
              <a:t>remediation</a:t>
            </a:r>
          </a:p>
        </p:txBody>
      </p:sp>
      <p:sp>
        <p:nvSpPr>
          <p:cNvPr id="5" name="Content Placeholder 4">
            <a:extLst>
              <a:ext uri="{FF2B5EF4-FFF2-40B4-BE49-F238E27FC236}">
                <a16:creationId xmlns:a16="http://schemas.microsoft.com/office/drawing/2014/main" id="{3E50A6BF-BDBF-478F-B5BC-202A3702B072}"/>
              </a:ext>
            </a:extLst>
          </p:cNvPr>
          <p:cNvSpPr>
            <a:spLocks noGrp="1"/>
          </p:cNvSpPr>
          <p:nvPr>
            <p:ph idx="1"/>
          </p:nvPr>
        </p:nvSpPr>
        <p:spPr>
          <a:xfrm>
            <a:off x="0" y="1925053"/>
            <a:ext cx="11093116" cy="4596062"/>
          </a:xfrm>
        </p:spPr>
        <p:txBody>
          <a:bodyPr>
            <a:normAutofit/>
          </a:bodyPr>
          <a:lstStyle/>
          <a:p>
            <a:pPr marL="0" indent="0">
              <a:buNone/>
            </a:pPr>
            <a:r>
              <a:rPr lang="en-GB" dirty="0">
                <a:solidFill>
                  <a:srgbClr val="554E4E"/>
                </a:solidFill>
                <a:latin typeface="Verdana Pro Light" panose="020B0304030504040204" pitchFamily="34" charset="0"/>
              </a:rPr>
              <a:t>Remediating existing content:</a:t>
            </a:r>
          </a:p>
          <a:p>
            <a:pPr marL="0" indent="0">
              <a:buNone/>
            </a:pPr>
            <a:r>
              <a:rPr lang="en-GB" dirty="0">
                <a:solidFill>
                  <a:srgbClr val="554E4E"/>
                </a:solidFill>
                <a:latin typeface="Verdana Pro Light" panose="020B0304030504040204" pitchFamily="34" charset="0"/>
              </a:rPr>
              <a:t> </a:t>
            </a:r>
          </a:p>
          <a:p>
            <a:pPr lvl="1"/>
            <a:r>
              <a:rPr lang="en-GB" sz="2800" dirty="0" err="1">
                <a:solidFill>
                  <a:srgbClr val="554E4E"/>
                </a:solidFill>
                <a:latin typeface="Verdana Pro Light" panose="020B0304030504040204" pitchFamily="34" charset="0"/>
                <a:hlinkClick r:id="rId3"/>
              </a:rPr>
              <a:t>AbilityNet</a:t>
            </a:r>
            <a:r>
              <a:rPr lang="en-GB" sz="2800" dirty="0">
                <a:solidFill>
                  <a:srgbClr val="554E4E"/>
                </a:solidFill>
                <a:latin typeface="Verdana Pro Light" panose="020B0304030504040204" pitchFamily="34" charset="0"/>
              </a:rPr>
              <a:t>: bespoke support with accessibility improvements and training.</a:t>
            </a:r>
          </a:p>
          <a:p>
            <a:pPr lvl="1"/>
            <a:r>
              <a:rPr lang="en-GB" sz="2800" dirty="0" err="1">
                <a:solidFill>
                  <a:srgbClr val="554E4E"/>
                </a:solidFill>
                <a:latin typeface="Verdana Pro Light" panose="020B0304030504040204" pitchFamily="34" charset="0"/>
                <a:hlinkClick r:id="rId4"/>
              </a:rPr>
              <a:t>codemantra</a:t>
            </a:r>
            <a:r>
              <a:rPr lang="en-GB" sz="2800" dirty="0">
                <a:solidFill>
                  <a:srgbClr val="554E4E"/>
                </a:solidFill>
                <a:latin typeface="Verdana Pro Light" panose="020B0304030504040204" pitchFamily="34" charset="0"/>
              </a:rPr>
              <a:t>: support for bulk transformation of PDFs.</a:t>
            </a:r>
          </a:p>
          <a:p>
            <a:pPr lvl="1"/>
            <a:r>
              <a:rPr lang="en-GB" sz="2800" dirty="0">
                <a:solidFill>
                  <a:srgbClr val="554E4E"/>
                </a:solidFill>
                <a:latin typeface="Verdana Pro Light" panose="020B0304030504040204" pitchFamily="34" charset="0"/>
                <a:hlinkClick r:id="rId5"/>
              </a:rPr>
              <a:t>Brickfield</a:t>
            </a:r>
            <a:r>
              <a:rPr lang="en-GB" sz="2800" dirty="0">
                <a:solidFill>
                  <a:srgbClr val="554E4E"/>
                </a:solidFill>
                <a:latin typeface="Verdana Pro Light" panose="020B0304030504040204" pitchFamily="34" charset="0"/>
              </a:rPr>
              <a:t>: Support for Moodle accessibility enhancements (Find, Fix, Futureproof).</a:t>
            </a:r>
          </a:p>
          <a:p>
            <a:pPr lvl="1"/>
            <a:r>
              <a:rPr lang="en-GB" sz="2800" dirty="0">
                <a:solidFill>
                  <a:srgbClr val="554E4E"/>
                </a:solidFill>
                <a:latin typeface="Verdana Pro Light" panose="020B0304030504040204" pitchFamily="34" charset="0"/>
              </a:rPr>
              <a:t>Other tools embedded in the sector: Blackboard ALLY + </a:t>
            </a:r>
            <a:r>
              <a:rPr lang="en-GB" sz="2800" dirty="0" err="1">
                <a:solidFill>
                  <a:srgbClr val="554E4E"/>
                </a:solidFill>
                <a:latin typeface="Verdana Pro Light" panose="020B0304030504040204" pitchFamily="34" charset="0"/>
              </a:rPr>
              <a:t>Sensus</a:t>
            </a:r>
            <a:r>
              <a:rPr lang="en-GB" sz="2800" dirty="0">
                <a:solidFill>
                  <a:srgbClr val="554E4E"/>
                </a:solidFill>
                <a:latin typeface="Verdana Pro Light" panose="020B0304030504040204" pitchFamily="34" charset="0"/>
              </a:rPr>
              <a:t> Access.</a:t>
            </a:r>
          </a:p>
          <a:p>
            <a:pPr marL="0" indent="0">
              <a:buNone/>
            </a:pPr>
            <a:endParaRPr lang="en-GB" dirty="0"/>
          </a:p>
          <a:p>
            <a:endParaRPr lang="en-GB" dirty="0"/>
          </a:p>
        </p:txBody>
      </p:sp>
      <p:sp>
        <p:nvSpPr>
          <p:cNvPr id="2" name="Oval 1">
            <a:extLst>
              <a:ext uri="{FF2B5EF4-FFF2-40B4-BE49-F238E27FC236}">
                <a16:creationId xmlns:a16="http://schemas.microsoft.com/office/drawing/2014/main" id="{E8D23818-BF7B-453C-8908-BD46FB05D117}"/>
              </a:ext>
              <a:ext uri="{C183D7F6-B498-43B3-948B-1728B52AA6E4}">
                <adec:decorative xmlns:adec="http://schemas.microsoft.com/office/drawing/2017/decorative" val="1"/>
              </a:ext>
            </a:extLst>
          </p:cNvPr>
          <p:cNvSpPr/>
          <p:nvPr/>
        </p:nvSpPr>
        <p:spPr>
          <a:xfrm>
            <a:off x="8488118" y="-2502304"/>
            <a:ext cx="5400000" cy="5400000"/>
          </a:xfrm>
          <a:prstGeom prst="ellipse">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3">
            <a:extLst>
              <a:ext uri="{FF2B5EF4-FFF2-40B4-BE49-F238E27FC236}">
                <a16:creationId xmlns:a16="http://schemas.microsoft.com/office/drawing/2014/main" id="{1EAB4A9E-42DB-48BF-AD2F-B057D522256E}"/>
              </a:ext>
            </a:extLst>
          </p:cNvPr>
          <p:cNvSpPr txBox="1">
            <a:spLocks/>
          </p:cNvSpPr>
          <p:nvPr/>
        </p:nvSpPr>
        <p:spPr>
          <a:xfrm>
            <a:off x="9262062" y="0"/>
            <a:ext cx="3852111" cy="16906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0000" dirty="0">
                <a:solidFill>
                  <a:schemeClr val="bg1"/>
                </a:solidFill>
                <a:latin typeface="Verdana Pro Light" panose="020B0304030504040204" pitchFamily="34" charset="0"/>
              </a:rPr>
              <a:t>help</a:t>
            </a:r>
          </a:p>
        </p:txBody>
      </p:sp>
    </p:spTree>
    <p:extLst>
      <p:ext uri="{BB962C8B-B14F-4D97-AF65-F5344CB8AC3E}">
        <p14:creationId xmlns:p14="http://schemas.microsoft.com/office/powerpoint/2010/main" val="17179370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6C9039-36B8-47AA-B799-0497D3B163A6}"/>
              </a:ext>
            </a:extLst>
          </p:cNvPr>
          <p:cNvSpPr>
            <a:spLocks noGrp="1"/>
          </p:cNvSpPr>
          <p:nvPr>
            <p:ph type="title"/>
          </p:nvPr>
        </p:nvSpPr>
        <p:spPr>
          <a:xfrm>
            <a:off x="0" y="1"/>
            <a:ext cx="11353800" cy="2370220"/>
          </a:xfrm>
        </p:spPr>
        <p:txBody>
          <a:bodyPr>
            <a:normAutofit fontScale="90000"/>
          </a:bodyPr>
          <a:lstStyle/>
          <a:p>
            <a:r>
              <a:rPr lang="en-GB" sz="10000" dirty="0">
                <a:solidFill>
                  <a:srgbClr val="554E4E"/>
                </a:solidFill>
                <a:latin typeface="Verdana Pro Light" panose="020B0304030504040204" pitchFamily="34" charset="0"/>
              </a:rPr>
              <a:t>statement </a:t>
            </a:r>
            <a:br>
              <a:rPr lang="en-GB" sz="10000" dirty="0">
                <a:solidFill>
                  <a:srgbClr val="554E4E"/>
                </a:solidFill>
                <a:latin typeface="Verdana Pro Light" panose="020B0304030504040204" pitchFamily="34" charset="0"/>
              </a:rPr>
            </a:br>
            <a:r>
              <a:rPr lang="en-GB" sz="10000" dirty="0">
                <a:solidFill>
                  <a:srgbClr val="554E4E"/>
                </a:solidFill>
                <a:latin typeface="Verdana Pro Light" panose="020B0304030504040204" pitchFamily="34" charset="0"/>
              </a:rPr>
              <a:t>writing</a:t>
            </a:r>
          </a:p>
        </p:txBody>
      </p:sp>
      <p:sp>
        <p:nvSpPr>
          <p:cNvPr id="5" name="Content Placeholder 4">
            <a:extLst>
              <a:ext uri="{FF2B5EF4-FFF2-40B4-BE49-F238E27FC236}">
                <a16:creationId xmlns:a16="http://schemas.microsoft.com/office/drawing/2014/main" id="{3E50A6BF-BDBF-478F-B5BC-202A3702B072}"/>
              </a:ext>
            </a:extLst>
          </p:cNvPr>
          <p:cNvSpPr>
            <a:spLocks noGrp="1"/>
          </p:cNvSpPr>
          <p:nvPr>
            <p:ph idx="1"/>
          </p:nvPr>
        </p:nvSpPr>
        <p:spPr>
          <a:xfrm>
            <a:off x="180474" y="2676070"/>
            <a:ext cx="11173326" cy="3623419"/>
          </a:xfrm>
        </p:spPr>
        <p:txBody>
          <a:bodyPr>
            <a:normAutofit/>
          </a:bodyPr>
          <a:lstStyle/>
          <a:p>
            <a:pPr marL="0" indent="0">
              <a:buNone/>
            </a:pPr>
            <a:r>
              <a:rPr lang="en-GB" dirty="0">
                <a:solidFill>
                  <a:srgbClr val="554E4E"/>
                </a:solidFill>
                <a:latin typeface="Verdana Pro Light" panose="020B0304030504040204" pitchFamily="34" charset="0"/>
              </a:rPr>
              <a:t>Consultancy services:</a:t>
            </a:r>
          </a:p>
          <a:p>
            <a:endParaRPr lang="en-GB" dirty="0">
              <a:solidFill>
                <a:srgbClr val="554E4E"/>
              </a:solidFill>
              <a:latin typeface="Verdana Pro Light" panose="020B0304030504040204" pitchFamily="34" charset="0"/>
            </a:endParaRPr>
          </a:p>
          <a:p>
            <a:pPr lvl="1"/>
            <a:r>
              <a:rPr lang="en-GB" sz="2800" dirty="0">
                <a:solidFill>
                  <a:srgbClr val="554E4E"/>
                </a:solidFill>
                <a:latin typeface="Verdana Pro Light" panose="020B0304030504040204" pitchFamily="34" charset="0"/>
                <a:hlinkClick r:id="rId3"/>
              </a:rPr>
              <a:t>ASPIREeducation</a:t>
            </a:r>
            <a:r>
              <a:rPr lang="en-GB" sz="2800" dirty="0">
                <a:solidFill>
                  <a:srgbClr val="554E4E"/>
                </a:solidFill>
                <a:latin typeface="Verdana Pro Light" panose="020B0304030504040204" pitchFamily="34" charset="0"/>
              </a:rPr>
              <a:t> + </a:t>
            </a:r>
            <a:r>
              <a:rPr lang="en-GB" sz="2800" dirty="0">
                <a:solidFill>
                  <a:srgbClr val="554E4E"/>
                </a:solidFill>
                <a:latin typeface="Verdana Pro Light" panose="020B0304030504040204" pitchFamily="34" charset="0"/>
                <a:hlinkClick r:id="rId4"/>
              </a:rPr>
              <a:t>All Able</a:t>
            </a:r>
            <a:r>
              <a:rPr lang="en-GB" sz="2800" dirty="0">
                <a:solidFill>
                  <a:srgbClr val="554E4E"/>
                </a:solidFill>
                <a:latin typeface="Verdana Pro Light" panose="020B0304030504040204" pitchFamily="34" charset="0"/>
              </a:rPr>
              <a:t> writing support.</a:t>
            </a:r>
          </a:p>
          <a:p>
            <a:pPr lvl="1"/>
            <a:r>
              <a:rPr lang="en-GB" sz="2800" dirty="0">
                <a:solidFill>
                  <a:srgbClr val="554E4E"/>
                </a:solidFill>
                <a:latin typeface="Verdana Pro Light" panose="020B0304030504040204" pitchFamily="34" charset="0"/>
              </a:rPr>
              <a:t>ASPIREeducation self-assessment tool.</a:t>
            </a:r>
          </a:p>
          <a:p>
            <a:pPr lvl="1"/>
            <a:r>
              <a:rPr lang="en-GB" sz="2800" dirty="0">
                <a:solidFill>
                  <a:srgbClr val="554E4E"/>
                </a:solidFill>
                <a:latin typeface="Verdana Pro Light" panose="020B0304030504040204" pitchFamily="34" charset="0"/>
              </a:rPr>
              <a:t>ASPIREeducation review + scoring service.</a:t>
            </a:r>
          </a:p>
          <a:p>
            <a:pPr lvl="1"/>
            <a:r>
              <a:rPr lang="en-GB" sz="2800" dirty="0" err="1">
                <a:solidFill>
                  <a:srgbClr val="554E4E"/>
                </a:solidFill>
                <a:latin typeface="Verdana Pro Light" panose="020B0304030504040204" pitchFamily="34" charset="0"/>
                <a:hlinkClick r:id="rId5"/>
              </a:rPr>
              <a:t>AbilityNet</a:t>
            </a:r>
            <a:r>
              <a:rPr lang="en-GB" sz="2800" dirty="0">
                <a:solidFill>
                  <a:srgbClr val="554E4E"/>
                </a:solidFill>
                <a:latin typeface="Verdana Pro Light" panose="020B0304030504040204" pitchFamily="34" charset="0"/>
              </a:rPr>
              <a:t> accessibility statement mapping service.</a:t>
            </a:r>
          </a:p>
          <a:p>
            <a:endParaRPr lang="en-GB" dirty="0"/>
          </a:p>
        </p:txBody>
      </p:sp>
      <p:sp>
        <p:nvSpPr>
          <p:cNvPr id="2" name="Oval 1">
            <a:extLst>
              <a:ext uri="{FF2B5EF4-FFF2-40B4-BE49-F238E27FC236}">
                <a16:creationId xmlns:a16="http://schemas.microsoft.com/office/drawing/2014/main" id="{E8D23818-BF7B-453C-8908-BD46FB05D117}"/>
              </a:ext>
              <a:ext uri="{C183D7F6-B498-43B3-948B-1728B52AA6E4}">
                <adec:decorative xmlns:adec="http://schemas.microsoft.com/office/drawing/2017/decorative" val="1"/>
              </a:ext>
            </a:extLst>
          </p:cNvPr>
          <p:cNvSpPr/>
          <p:nvPr/>
        </p:nvSpPr>
        <p:spPr>
          <a:xfrm>
            <a:off x="8488118" y="-2502304"/>
            <a:ext cx="5400000" cy="5400000"/>
          </a:xfrm>
          <a:prstGeom prst="ellipse">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3">
            <a:extLst>
              <a:ext uri="{FF2B5EF4-FFF2-40B4-BE49-F238E27FC236}">
                <a16:creationId xmlns:a16="http://schemas.microsoft.com/office/drawing/2014/main" id="{1EAB4A9E-42DB-48BF-AD2F-B057D522256E}"/>
              </a:ext>
            </a:extLst>
          </p:cNvPr>
          <p:cNvSpPr txBox="1">
            <a:spLocks/>
          </p:cNvSpPr>
          <p:nvPr/>
        </p:nvSpPr>
        <p:spPr>
          <a:xfrm>
            <a:off x="9262062" y="0"/>
            <a:ext cx="3852111" cy="16906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0000" dirty="0">
                <a:solidFill>
                  <a:schemeClr val="bg1"/>
                </a:solidFill>
                <a:latin typeface="Verdana Pro Light" panose="020B0304030504040204" pitchFamily="34" charset="0"/>
              </a:rPr>
              <a:t>help</a:t>
            </a:r>
          </a:p>
        </p:txBody>
      </p:sp>
    </p:spTree>
    <p:extLst>
      <p:ext uri="{BB962C8B-B14F-4D97-AF65-F5344CB8AC3E}">
        <p14:creationId xmlns:p14="http://schemas.microsoft.com/office/powerpoint/2010/main" val="25201987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FACTS model logo.">
            <a:extLst>
              <a:ext uri="{FF2B5EF4-FFF2-40B4-BE49-F238E27FC236}">
                <a16:creationId xmlns:a16="http://schemas.microsoft.com/office/drawing/2014/main" id="{75D0CA8A-1499-453C-8DF8-49CE0341C24D}"/>
              </a:ext>
            </a:extLst>
          </p:cNvPr>
          <p:cNvPicPr>
            <a:picLocks noChangeAspect="1"/>
          </p:cNvPicPr>
          <p:nvPr/>
        </p:nvPicPr>
        <p:blipFill>
          <a:blip r:embed="rId3"/>
          <a:stretch>
            <a:fillRect/>
          </a:stretch>
        </p:blipFill>
        <p:spPr>
          <a:xfrm>
            <a:off x="5402542" y="313038"/>
            <a:ext cx="6346428" cy="1976093"/>
          </a:xfrm>
          <a:prstGeom prst="rect">
            <a:avLst/>
          </a:prstGeom>
        </p:spPr>
      </p:pic>
      <p:sp>
        <p:nvSpPr>
          <p:cNvPr id="10" name="Content Placeholder 2">
            <a:extLst>
              <a:ext uri="{FF2B5EF4-FFF2-40B4-BE49-F238E27FC236}">
                <a16:creationId xmlns:a16="http://schemas.microsoft.com/office/drawing/2014/main" id="{AAF278E7-20FD-4205-ACA9-53FE7ACA224D}"/>
              </a:ext>
            </a:extLst>
          </p:cNvPr>
          <p:cNvSpPr>
            <a:spLocks noGrp="1"/>
          </p:cNvSpPr>
          <p:nvPr>
            <p:ph type="title" idx="4294967295"/>
          </p:nvPr>
        </p:nvSpPr>
        <p:spPr>
          <a:xfrm>
            <a:off x="2117725" y="2906713"/>
            <a:ext cx="9631363" cy="13144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0" i="0" u="none" strike="noStrike" kern="1200" cap="none" spc="0" normalizeH="0" baseline="0" noProof="0" dirty="0">
                <a:ln>
                  <a:noFill/>
                </a:ln>
                <a:solidFill>
                  <a:srgbClr val="554E4E"/>
                </a:solidFill>
                <a:effectLst/>
                <a:uLnTx/>
                <a:uFillTx/>
                <a:latin typeface="Verdana Pro Light" panose="020B0304030504040204" pitchFamily="34" charset="0"/>
                <a:ea typeface="+mn-ea"/>
                <a:cs typeface="+mn-cs"/>
              </a:rPr>
              <a:t>The FACTS framework is open access + available for download.</a:t>
            </a:r>
          </a:p>
        </p:txBody>
      </p:sp>
      <p:pic>
        <p:nvPicPr>
          <p:cNvPr id="7" name="Picture 6" descr="An icon representing downloading.">
            <a:extLst>
              <a:ext uri="{FF2B5EF4-FFF2-40B4-BE49-F238E27FC236}">
                <a16:creationId xmlns:a16="http://schemas.microsoft.com/office/drawing/2014/main" id="{9E907764-B321-4940-9949-C00598CD3EAC}"/>
              </a:ext>
            </a:extLst>
          </p:cNvPr>
          <p:cNvPicPr>
            <a:picLocks/>
          </p:cNvPicPr>
          <p:nvPr/>
        </p:nvPicPr>
        <p:blipFill>
          <a:blip r:embed="rId4"/>
          <a:stretch>
            <a:fillRect/>
          </a:stretch>
        </p:blipFill>
        <p:spPr>
          <a:xfrm>
            <a:off x="-168442" y="2220401"/>
            <a:ext cx="2432721" cy="2424589"/>
          </a:xfrm>
          <a:prstGeom prst="rect">
            <a:avLst/>
          </a:prstGeom>
        </p:spPr>
      </p:pic>
      <p:sp>
        <p:nvSpPr>
          <p:cNvPr id="6" name="TextBox 5">
            <a:extLst>
              <a:ext uri="{FF2B5EF4-FFF2-40B4-BE49-F238E27FC236}">
                <a16:creationId xmlns:a16="http://schemas.microsoft.com/office/drawing/2014/main" id="{259AC5F6-F197-4A0B-820D-40A9291E6DC3}"/>
              </a:ext>
            </a:extLst>
          </p:cNvPr>
          <p:cNvSpPr txBox="1"/>
          <p:nvPr/>
        </p:nvSpPr>
        <p:spPr>
          <a:xfrm>
            <a:off x="2117329" y="4133206"/>
            <a:ext cx="9222060" cy="584775"/>
          </a:xfrm>
          <a:prstGeom prst="rect">
            <a:avLst/>
          </a:prstGeom>
          <a:noFill/>
        </p:spPr>
        <p:txBody>
          <a:bodyPr wrap="square">
            <a:spAutoFit/>
          </a:bodyPr>
          <a:lstStyle/>
          <a:p>
            <a:r>
              <a:rPr lang="en-GB" sz="3200" dirty="0">
                <a:solidFill>
                  <a:srgbClr val="0F614F"/>
                </a:solidFill>
                <a:latin typeface="Verdana Pro Light" panose="020B0304030504040204" pitchFamily="34" charset="0"/>
                <a:hlinkClick r:id="rId5">
                  <a:extLst>
                    <a:ext uri="{A12FA001-AC4F-418D-AE19-62706E023703}">
                      <ahyp:hlinkClr xmlns:ahyp="http://schemas.microsoft.com/office/drawing/2018/hyperlinkcolor" val="tx"/>
                    </a:ext>
                  </a:extLst>
                </a:hlinkClick>
              </a:rPr>
              <a:t>textboxdigital.com/aspire-education-guidelines</a:t>
            </a:r>
            <a:endParaRPr lang="en-GB" sz="3200" dirty="0">
              <a:solidFill>
                <a:srgbClr val="0F614F"/>
              </a:solidFill>
              <a:latin typeface="Verdana Pro Light" panose="020B0304030504040204" pitchFamily="34" charset="0"/>
            </a:endParaRPr>
          </a:p>
        </p:txBody>
      </p:sp>
    </p:spTree>
    <p:extLst>
      <p:ext uri="{BB962C8B-B14F-4D97-AF65-F5344CB8AC3E}">
        <p14:creationId xmlns:p14="http://schemas.microsoft.com/office/powerpoint/2010/main" val="3199367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6D0924C6-A2E7-490C-8C76-6240AF1DF349}"/>
              </a:ext>
            </a:extLst>
          </p:cNvPr>
          <p:cNvSpPr>
            <a:spLocks noGrp="1"/>
          </p:cNvSpPr>
          <p:nvPr>
            <p:ph type="title"/>
          </p:nvPr>
        </p:nvSpPr>
        <p:spPr>
          <a:xfrm>
            <a:off x="2153355" y="1231831"/>
            <a:ext cx="9725610" cy="1325563"/>
          </a:xfrm>
        </p:spPr>
        <p:txBody>
          <a:bodyPr>
            <a:noAutofit/>
          </a:bodyPr>
          <a:lstStyle/>
          <a:p>
            <a:pPr algn="r"/>
            <a:r>
              <a:rPr lang="en-GB" sz="14000" dirty="0">
                <a:solidFill>
                  <a:srgbClr val="554E4E"/>
                </a:solidFill>
                <a:latin typeface="Verdana Pro Light" panose="020B0304030504040204" pitchFamily="34" charset="0"/>
              </a:rPr>
              <a:t>model statement</a:t>
            </a:r>
          </a:p>
        </p:txBody>
      </p:sp>
      <p:pic>
        <p:nvPicPr>
          <p:cNvPr id="10" name="Picture 9" descr="An icon of a mannequin representing a model statement.">
            <a:extLst>
              <a:ext uri="{FF2B5EF4-FFF2-40B4-BE49-F238E27FC236}">
                <a16:creationId xmlns:a16="http://schemas.microsoft.com/office/drawing/2014/main" id="{0CBE484D-AD04-45ED-980D-50E948732AFE}"/>
              </a:ext>
            </a:extLst>
          </p:cNvPr>
          <p:cNvPicPr>
            <a:picLocks/>
          </p:cNvPicPr>
          <p:nvPr/>
        </p:nvPicPr>
        <p:blipFill>
          <a:blip r:embed="rId3"/>
          <a:stretch>
            <a:fillRect/>
          </a:stretch>
        </p:blipFill>
        <p:spPr>
          <a:xfrm>
            <a:off x="-1486198" y="310971"/>
            <a:ext cx="5653669" cy="4743365"/>
          </a:xfrm>
          <a:prstGeom prst="rect">
            <a:avLst/>
          </a:prstGeom>
        </p:spPr>
      </p:pic>
      <p:sp>
        <p:nvSpPr>
          <p:cNvPr id="9" name="TextBox 8">
            <a:extLst>
              <a:ext uri="{FF2B5EF4-FFF2-40B4-BE49-F238E27FC236}">
                <a16:creationId xmlns:a16="http://schemas.microsoft.com/office/drawing/2014/main" id="{F028F86B-2FDC-415E-B5C2-711D7414BEB3}"/>
              </a:ext>
            </a:extLst>
          </p:cNvPr>
          <p:cNvSpPr txBox="1"/>
          <p:nvPr/>
        </p:nvSpPr>
        <p:spPr>
          <a:xfrm>
            <a:off x="3314809" y="3795758"/>
            <a:ext cx="8564156" cy="1200329"/>
          </a:xfrm>
          <a:prstGeom prst="rect">
            <a:avLst/>
          </a:prstGeom>
          <a:noFill/>
        </p:spPr>
        <p:txBody>
          <a:bodyPr wrap="square">
            <a:spAutoFit/>
          </a:bodyPr>
          <a:lstStyle/>
          <a:p>
            <a:r>
              <a:rPr lang="en-GB" sz="2400" dirty="0">
                <a:solidFill>
                  <a:srgbClr val="0F614F"/>
                </a:solidFill>
                <a:latin typeface="Verdana Pro Light" panose="020B0304030504040204" pitchFamily="34" charset="0"/>
                <a:hlinkClick r:id="rId4">
                  <a:extLst>
                    <a:ext uri="{A12FA001-AC4F-418D-AE19-62706E023703}">
                      <ahyp:hlinkClr xmlns:ahyp="http://schemas.microsoft.com/office/drawing/2018/hyperlinkcolor" val="tx"/>
                    </a:ext>
                  </a:extLst>
                </a:hlinkClick>
              </a:rPr>
              <a:t>allable.co.uk/research/aspire-education-model-statement</a:t>
            </a:r>
            <a:endParaRPr lang="en-GB" sz="2400" dirty="0">
              <a:solidFill>
                <a:srgbClr val="0F614F"/>
              </a:solidFill>
              <a:latin typeface="Verdana Pro Light" panose="020B0304030504040204" pitchFamily="34" charset="0"/>
            </a:endParaRPr>
          </a:p>
          <a:p>
            <a:r>
              <a:rPr lang="en-GB" sz="2400" dirty="0">
                <a:solidFill>
                  <a:srgbClr val="0F614F"/>
                </a:solidFill>
                <a:latin typeface="Verdana Pro Light" panose="020B0304030504040204" pitchFamily="34" charset="0"/>
              </a:rPr>
              <a:t>Or try </a:t>
            </a:r>
          </a:p>
          <a:p>
            <a:r>
              <a:rPr lang="en-GB" sz="2400" dirty="0">
                <a:solidFill>
                  <a:srgbClr val="0F614F"/>
                </a:solidFill>
                <a:latin typeface="Verdana Pro Light" panose="020B0304030504040204" pitchFamily="34" charset="0"/>
                <a:hlinkClick r:id="rId5"/>
              </a:rPr>
              <a:t>Education and Training foundation Accessibility Statement</a:t>
            </a:r>
            <a:endParaRPr lang="en-GB" sz="2400" dirty="0">
              <a:solidFill>
                <a:srgbClr val="0F614F"/>
              </a:solidFill>
              <a:latin typeface="Verdana Pro Light" panose="020B0304030504040204" pitchFamily="34" charset="0"/>
            </a:endParaRPr>
          </a:p>
        </p:txBody>
      </p:sp>
      <p:pic>
        <p:nvPicPr>
          <p:cNvPr id="12" name="Picture 11" descr="The ASPIRE education logo.">
            <a:extLst>
              <a:ext uri="{FF2B5EF4-FFF2-40B4-BE49-F238E27FC236}">
                <a16:creationId xmlns:a16="http://schemas.microsoft.com/office/drawing/2014/main" id="{65403CBD-348E-4A71-9B10-FB9492719131}"/>
              </a:ext>
            </a:extLst>
          </p:cNvPr>
          <p:cNvPicPr>
            <a:picLocks noChangeAspect="1"/>
          </p:cNvPicPr>
          <p:nvPr/>
        </p:nvPicPr>
        <p:blipFill>
          <a:blip r:embed="rId6"/>
          <a:stretch>
            <a:fillRect/>
          </a:stretch>
        </p:blipFill>
        <p:spPr>
          <a:xfrm>
            <a:off x="8559733" y="5626169"/>
            <a:ext cx="3427515" cy="1077219"/>
          </a:xfrm>
          <a:prstGeom prst="rect">
            <a:avLst/>
          </a:prstGeom>
        </p:spPr>
      </p:pic>
      <p:pic>
        <p:nvPicPr>
          <p:cNvPr id="5" name="Picture 4" descr="The All Able logo.&#10;">
            <a:extLst>
              <a:ext uri="{FF2B5EF4-FFF2-40B4-BE49-F238E27FC236}">
                <a16:creationId xmlns:a16="http://schemas.microsoft.com/office/drawing/2014/main" id="{9ABEE765-B0AC-49A4-AFBA-C49B784F0F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93645" y="5495787"/>
            <a:ext cx="2417787" cy="904816"/>
          </a:xfrm>
          <a:prstGeom prst="rect">
            <a:avLst/>
          </a:prstGeom>
        </p:spPr>
      </p:pic>
      <p:pic>
        <p:nvPicPr>
          <p:cNvPr id="7" name="Picture 6" descr="The McNaught Consultancy logo.">
            <a:extLst>
              <a:ext uri="{FF2B5EF4-FFF2-40B4-BE49-F238E27FC236}">
                <a16:creationId xmlns:a16="http://schemas.microsoft.com/office/drawing/2014/main" id="{0B666562-9829-43CB-9B76-78EB06590F2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27476" y="5495787"/>
            <a:ext cx="2426152" cy="978486"/>
          </a:xfrm>
          <a:prstGeom prst="rect">
            <a:avLst/>
          </a:prstGeom>
        </p:spPr>
      </p:pic>
    </p:spTree>
    <p:extLst>
      <p:ext uri="{BB962C8B-B14F-4D97-AF65-F5344CB8AC3E}">
        <p14:creationId xmlns:p14="http://schemas.microsoft.com/office/powerpoint/2010/main" val="451238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D6150-6E1D-4B76-A71E-0C70DD0EF6F2}"/>
              </a:ext>
            </a:extLst>
          </p:cNvPr>
          <p:cNvSpPr>
            <a:spLocks noGrp="1"/>
          </p:cNvSpPr>
          <p:nvPr>
            <p:ph type="title"/>
          </p:nvPr>
        </p:nvSpPr>
        <p:spPr>
          <a:xfrm>
            <a:off x="0" y="0"/>
            <a:ext cx="5438273" cy="6148137"/>
          </a:xfrm>
        </p:spPr>
        <p:txBody>
          <a:bodyPr>
            <a:normAutofit fontScale="90000"/>
          </a:bodyPr>
          <a:lstStyle/>
          <a:p>
            <a:br>
              <a:rPr lang="en-US" dirty="0">
                <a:latin typeface="Verdana Pro Light" panose="020B0304030504040204" pitchFamily="34" charset="0"/>
              </a:rPr>
            </a:br>
            <a:r>
              <a:rPr lang="en-US" sz="5400" dirty="0">
                <a:solidFill>
                  <a:prstClr val="black">
                    <a:lumMod val="65000"/>
                    <a:lumOff val="35000"/>
                  </a:prstClr>
                </a:solidFill>
                <a:latin typeface="Verdana Pro Light" panose="020B0304030504040204" pitchFamily="34" charset="0"/>
                <a:ea typeface="+mn-ea"/>
                <a:cs typeface="+mn-cs"/>
              </a:rPr>
              <a:t>How ready is your institution for the launch of the new Public Sector Bodies Accessibility Regulations on 23 September?</a:t>
            </a:r>
            <a:endParaRPr lang="en-GB" sz="5400" dirty="0">
              <a:solidFill>
                <a:prstClr val="black">
                  <a:lumMod val="65000"/>
                  <a:lumOff val="35000"/>
                </a:prstClr>
              </a:solidFill>
              <a:latin typeface="Verdana Pro Light" panose="020B0304030504040204" pitchFamily="34" charset="0"/>
              <a:ea typeface="+mn-ea"/>
              <a:cs typeface="+mn-cs"/>
            </a:endParaRPr>
          </a:p>
        </p:txBody>
      </p:sp>
      <p:pic>
        <p:nvPicPr>
          <p:cNvPr id="5" name="Picture 4" descr="An icon of a figure on their marks and ready to run.">
            <a:extLst>
              <a:ext uri="{FF2B5EF4-FFF2-40B4-BE49-F238E27FC236}">
                <a16:creationId xmlns:a16="http://schemas.microsoft.com/office/drawing/2014/main" id="{DF763953-5704-4966-BBDC-6E6912BC7C13}"/>
              </a:ext>
            </a:extLst>
          </p:cNvPr>
          <p:cNvPicPr>
            <a:picLocks/>
          </p:cNvPicPr>
          <p:nvPr/>
        </p:nvPicPr>
        <p:blipFill>
          <a:blip r:embed="rId3"/>
          <a:stretch>
            <a:fillRect/>
          </a:stretch>
        </p:blipFill>
        <p:spPr>
          <a:xfrm>
            <a:off x="6096000" y="697569"/>
            <a:ext cx="4609170" cy="4621562"/>
          </a:xfrm>
          <a:prstGeom prst="rect">
            <a:avLst/>
          </a:prstGeom>
        </p:spPr>
      </p:pic>
    </p:spTree>
    <p:extLst>
      <p:ext uri="{BB962C8B-B14F-4D97-AF65-F5344CB8AC3E}">
        <p14:creationId xmlns:p14="http://schemas.microsoft.com/office/powerpoint/2010/main" val="679805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54F5C1F-C6AE-44C5-A2D7-EC271384584C}"/>
              </a:ext>
            </a:extLst>
          </p:cNvPr>
          <p:cNvSpPr txBox="1">
            <a:spLocks noGrp="1"/>
          </p:cNvSpPr>
          <p:nvPr>
            <p:ph type="title" idx="4294967295"/>
          </p:nvPr>
        </p:nvSpPr>
        <p:spPr>
          <a:xfrm>
            <a:off x="926431" y="4692316"/>
            <a:ext cx="2098651" cy="861774"/>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000" b="0" i="0" u="none" strike="noStrike" kern="1200" cap="none" spc="0" normalizeH="0" baseline="0" noProof="0" dirty="0">
                <a:ln>
                  <a:noFill/>
                </a:ln>
                <a:solidFill>
                  <a:srgbClr val="554E4E"/>
                </a:solidFill>
                <a:effectLst/>
                <a:uLnTx/>
                <a:uFillTx/>
                <a:latin typeface="Verdana Pro Light" panose="020B0304030504040204" pitchFamily="34" charset="0"/>
                <a:ea typeface="+mn-ea"/>
                <a:cs typeface="+mn-cs"/>
              </a:rPr>
              <a:t>IDEAS</a:t>
            </a:r>
          </a:p>
        </p:txBody>
      </p:sp>
      <p:pic>
        <p:nvPicPr>
          <p:cNvPr id="4" name="Picture 3" descr="an icon of a lightbulb, representing Ideas.">
            <a:extLst>
              <a:ext uri="{FF2B5EF4-FFF2-40B4-BE49-F238E27FC236}">
                <a16:creationId xmlns:a16="http://schemas.microsoft.com/office/drawing/2014/main" id="{03339469-34B1-420C-941D-615E2C466A9F}"/>
              </a:ext>
            </a:extLst>
          </p:cNvPr>
          <p:cNvPicPr>
            <a:picLocks/>
          </p:cNvPicPr>
          <p:nvPr/>
        </p:nvPicPr>
        <p:blipFill>
          <a:blip r:embed="rId3"/>
          <a:stretch>
            <a:fillRect/>
          </a:stretch>
        </p:blipFill>
        <p:spPr>
          <a:xfrm>
            <a:off x="-582864" y="-96254"/>
            <a:ext cx="4932948" cy="4662905"/>
          </a:xfrm>
          <a:prstGeom prst="rect">
            <a:avLst/>
          </a:prstGeom>
        </p:spPr>
      </p:pic>
      <p:sp>
        <p:nvSpPr>
          <p:cNvPr id="11" name="TextBox 10">
            <a:extLst>
              <a:ext uri="{FF2B5EF4-FFF2-40B4-BE49-F238E27FC236}">
                <a16:creationId xmlns:a16="http://schemas.microsoft.com/office/drawing/2014/main" id="{1145B545-8E91-45BA-AD67-9244B5BC6ACD}"/>
              </a:ext>
            </a:extLst>
          </p:cNvPr>
          <p:cNvSpPr txBox="1"/>
          <p:nvPr/>
        </p:nvSpPr>
        <p:spPr>
          <a:xfrm>
            <a:off x="4947288" y="4692316"/>
            <a:ext cx="2297424" cy="861774"/>
          </a:xfrm>
          <a:prstGeom prst="rect">
            <a:avLst/>
          </a:prstGeom>
          <a:noFill/>
        </p:spPr>
        <p:txBody>
          <a:bodyPr wrap="none" rtlCol="0">
            <a:spAutoFit/>
          </a:bodyPr>
          <a:lstStyle/>
          <a:p>
            <a:r>
              <a:rPr lang="en-GB" sz="5000" dirty="0">
                <a:solidFill>
                  <a:srgbClr val="554E4E"/>
                </a:solidFill>
                <a:latin typeface="Verdana Pro Light" panose="020B0304030504040204" pitchFamily="34" charset="0"/>
              </a:rPr>
              <a:t>TOOLS</a:t>
            </a:r>
          </a:p>
        </p:txBody>
      </p:sp>
      <p:pic>
        <p:nvPicPr>
          <p:cNvPr id="5" name="Picture 4" descr="An icon of a set of gears, representing Tools.">
            <a:extLst>
              <a:ext uri="{FF2B5EF4-FFF2-40B4-BE49-F238E27FC236}">
                <a16:creationId xmlns:a16="http://schemas.microsoft.com/office/drawing/2014/main" id="{61EAB80B-7E9E-461F-876F-81973B36E0B7}"/>
              </a:ext>
            </a:extLst>
          </p:cNvPr>
          <p:cNvPicPr>
            <a:picLocks/>
          </p:cNvPicPr>
          <p:nvPr/>
        </p:nvPicPr>
        <p:blipFill>
          <a:blip r:embed="rId4"/>
          <a:stretch>
            <a:fillRect/>
          </a:stretch>
        </p:blipFill>
        <p:spPr>
          <a:xfrm>
            <a:off x="4004511" y="336883"/>
            <a:ext cx="3837406" cy="4229768"/>
          </a:xfrm>
          <a:prstGeom prst="rect">
            <a:avLst/>
          </a:prstGeom>
        </p:spPr>
      </p:pic>
      <p:sp>
        <p:nvSpPr>
          <p:cNvPr id="13" name="TextBox 12">
            <a:extLst>
              <a:ext uri="{FF2B5EF4-FFF2-40B4-BE49-F238E27FC236}">
                <a16:creationId xmlns:a16="http://schemas.microsoft.com/office/drawing/2014/main" id="{C14B5D32-19D3-404C-B51D-162DA7CF779D}"/>
              </a:ext>
            </a:extLst>
          </p:cNvPr>
          <p:cNvSpPr txBox="1"/>
          <p:nvPr/>
        </p:nvSpPr>
        <p:spPr>
          <a:xfrm>
            <a:off x="8652607" y="4692316"/>
            <a:ext cx="2986715" cy="861774"/>
          </a:xfrm>
          <a:prstGeom prst="rect">
            <a:avLst/>
          </a:prstGeom>
          <a:noFill/>
        </p:spPr>
        <p:txBody>
          <a:bodyPr wrap="none" rtlCol="0">
            <a:spAutoFit/>
          </a:bodyPr>
          <a:lstStyle/>
          <a:p>
            <a:r>
              <a:rPr lang="en-GB" sz="5000" dirty="0">
                <a:solidFill>
                  <a:srgbClr val="554E4E"/>
                </a:solidFill>
                <a:latin typeface="Verdana Pro Light" panose="020B0304030504040204" pitchFamily="34" charset="0"/>
              </a:rPr>
              <a:t>SUPPORT</a:t>
            </a:r>
          </a:p>
        </p:txBody>
      </p:sp>
      <p:pic>
        <p:nvPicPr>
          <p:cNvPr id="6" name="Picture 5" descr="An icon of a heart, representing support.">
            <a:extLst>
              <a:ext uri="{FF2B5EF4-FFF2-40B4-BE49-F238E27FC236}">
                <a16:creationId xmlns:a16="http://schemas.microsoft.com/office/drawing/2014/main" id="{FB5209E0-E7EA-407A-9A99-36AD1E223E9E}"/>
              </a:ext>
            </a:extLst>
          </p:cNvPr>
          <p:cNvPicPr>
            <a:picLocks/>
          </p:cNvPicPr>
          <p:nvPr/>
        </p:nvPicPr>
        <p:blipFill>
          <a:blip r:embed="rId5"/>
          <a:stretch>
            <a:fillRect/>
          </a:stretch>
        </p:blipFill>
        <p:spPr>
          <a:xfrm>
            <a:off x="7862639" y="-96254"/>
            <a:ext cx="4566653" cy="4949031"/>
          </a:xfrm>
          <a:prstGeom prst="rect">
            <a:avLst/>
          </a:prstGeom>
        </p:spPr>
      </p:pic>
      <p:sp>
        <p:nvSpPr>
          <p:cNvPr id="15" name="Rectangle 14">
            <a:extLst>
              <a:ext uri="{FF2B5EF4-FFF2-40B4-BE49-F238E27FC236}">
                <a16:creationId xmlns:a16="http://schemas.microsoft.com/office/drawing/2014/main" id="{B6FC681C-C27A-4543-A2E8-3F2B77CFEF0D}"/>
              </a:ext>
              <a:ext uri="{C183D7F6-B498-43B3-948B-1728B52AA6E4}">
                <adec:decorative xmlns:adec="http://schemas.microsoft.com/office/drawing/2017/decorative" val="1"/>
              </a:ext>
            </a:extLst>
          </p:cNvPr>
          <p:cNvSpPr/>
          <p:nvPr/>
        </p:nvSpPr>
        <p:spPr>
          <a:xfrm>
            <a:off x="9009565" y="5681978"/>
            <a:ext cx="2968831" cy="1318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90081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04D11D-8254-46B1-9FBC-BE81B0DCC6F8}"/>
              </a:ext>
            </a:extLst>
          </p:cNvPr>
          <p:cNvSpPr>
            <a:spLocks noGrp="1"/>
          </p:cNvSpPr>
          <p:nvPr>
            <p:ph type="title"/>
          </p:nvPr>
        </p:nvSpPr>
        <p:spPr>
          <a:xfrm>
            <a:off x="-1" y="0"/>
            <a:ext cx="3809999" cy="5398717"/>
          </a:xfrm>
        </p:spPr>
        <p:txBody>
          <a:bodyPr>
            <a:noAutofit/>
          </a:bodyPr>
          <a:lstStyle/>
          <a:p>
            <a:r>
              <a:rPr lang="en-US" sz="5000" dirty="0">
                <a:solidFill>
                  <a:srgbClr val="554E4E"/>
                </a:solidFill>
                <a:latin typeface="Verdana Pro Light" panose="020B0304030504040204" pitchFamily="34" charset="0"/>
              </a:rPr>
              <a:t>What is current priority in meeting the new regulations?</a:t>
            </a:r>
            <a:endParaRPr lang="en-GB" sz="5000" dirty="0">
              <a:solidFill>
                <a:srgbClr val="554E4E"/>
              </a:solidFill>
              <a:latin typeface="Verdana Pro Light" panose="020B0304030504040204" pitchFamily="34" charset="0"/>
            </a:endParaRPr>
          </a:p>
        </p:txBody>
      </p:sp>
      <p:graphicFrame>
        <p:nvGraphicFramePr>
          <p:cNvPr id="11" name="Chart 10">
            <a:extLst>
              <a:ext uri="{FF2B5EF4-FFF2-40B4-BE49-F238E27FC236}">
                <a16:creationId xmlns:a16="http://schemas.microsoft.com/office/drawing/2014/main" id="{A7044243-D19D-4D56-ACB3-D4894FF4F956}"/>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420952766"/>
              </p:ext>
            </p:extLst>
          </p:nvPr>
        </p:nvGraphicFramePr>
        <p:xfrm>
          <a:off x="3809999" y="263047"/>
          <a:ext cx="7726471" cy="55114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76182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0985B-32BA-4764-AC3A-7ED67EC84251}"/>
              </a:ext>
            </a:extLst>
          </p:cNvPr>
          <p:cNvSpPr>
            <a:spLocks noGrp="1"/>
          </p:cNvSpPr>
          <p:nvPr>
            <p:ph type="title"/>
          </p:nvPr>
        </p:nvSpPr>
        <p:spPr>
          <a:xfrm>
            <a:off x="5329989" y="2766218"/>
            <a:ext cx="5851359" cy="1325563"/>
          </a:xfrm>
        </p:spPr>
        <p:txBody>
          <a:bodyPr>
            <a:noAutofit/>
          </a:bodyPr>
          <a:lstStyle/>
          <a:p>
            <a:r>
              <a:rPr lang="en-GB" sz="14000" dirty="0">
                <a:solidFill>
                  <a:srgbClr val="554E4E"/>
                </a:solidFill>
                <a:latin typeface="Verdana Pro Light" panose="020B0304030504040204" pitchFamily="34" charset="0"/>
              </a:rPr>
              <a:t>encore</a:t>
            </a:r>
          </a:p>
        </p:txBody>
      </p:sp>
      <p:pic>
        <p:nvPicPr>
          <p:cNvPr id="4" name="Picture 3" descr="An icon of 2 curved arrows creates a cycle. This represents an encore.">
            <a:extLst>
              <a:ext uri="{FF2B5EF4-FFF2-40B4-BE49-F238E27FC236}">
                <a16:creationId xmlns:a16="http://schemas.microsoft.com/office/drawing/2014/main" id="{9F6C1B3D-4DB5-4922-B459-AAF8E0960D7D}"/>
              </a:ext>
            </a:extLst>
          </p:cNvPr>
          <p:cNvPicPr>
            <a:picLocks/>
          </p:cNvPicPr>
          <p:nvPr/>
        </p:nvPicPr>
        <p:blipFill>
          <a:blip r:embed="rId3"/>
          <a:stretch>
            <a:fillRect/>
          </a:stretch>
        </p:blipFill>
        <p:spPr>
          <a:xfrm>
            <a:off x="1010652" y="1443790"/>
            <a:ext cx="3886201" cy="4162926"/>
          </a:xfrm>
          <a:prstGeom prst="rect">
            <a:avLst/>
          </a:prstGeom>
        </p:spPr>
      </p:pic>
    </p:spTree>
    <p:extLst>
      <p:ext uri="{BB962C8B-B14F-4D97-AF65-F5344CB8AC3E}">
        <p14:creationId xmlns:p14="http://schemas.microsoft.com/office/powerpoint/2010/main" val="17604007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EB9C4F-506D-4167-B1CA-4682DABF268B}"/>
              </a:ext>
            </a:extLst>
          </p:cNvPr>
          <p:cNvSpPr txBox="1">
            <a:spLocks noGrp="1"/>
          </p:cNvSpPr>
          <p:nvPr>
            <p:ph type="title" idx="4294967295"/>
          </p:nvPr>
        </p:nvSpPr>
        <p:spPr>
          <a:xfrm>
            <a:off x="0" y="0"/>
            <a:ext cx="12192000"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srgbClr val="554E4E"/>
                </a:solidFill>
                <a:effectLst/>
                <a:uLnTx/>
                <a:uFillTx/>
                <a:latin typeface="Verdana Pro Light" panose="020B0304030504040204" pitchFamily="34" charset="0"/>
                <a:ea typeface="+mn-ea"/>
                <a:cs typeface="+mn-cs"/>
              </a:rPr>
              <a:t>join us on 18 September</a:t>
            </a:r>
          </a:p>
        </p:txBody>
      </p:sp>
      <p:pic>
        <p:nvPicPr>
          <p:cNvPr id="3" name="Picture 2" descr="The Abilitynet logo.">
            <a:extLst>
              <a:ext uri="{FF2B5EF4-FFF2-40B4-BE49-F238E27FC236}">
                <a16:creationId xmlns:a16="http://schemas.microsoft.com/office/drawing/2014/main" id="{AADF0C3B-B6FE-45E8-8570-D37DA635FE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47" y="1509043"/>
            <a:ext cx="2611306" cy="9045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4A4356D-F5F2-4E03-A5B0-3D31C9223F79}"/>
              </a:ext>
            </a:extLst>
          </p:cNvPr>
          <p:cNvSpPr txBox="1"/>
          <p:nvPr/>
        </p:nvSpPr>
        <p:spPr>
          <a:xfrm>
            <a:off x="4190206" y="1582589"/>
            <a:ext cx="8001794" cy="830997"/>
          </a:xfrm>
          <a:prstGeom prst="rect">
            <a:avLst/>
          </a:prstGeom>
          <a:noFill/>
        </p:spPr>
        <p:txBody>
          <a:bodyPr wrap="square" rtlCol="0">
            <a:spAutoFit/>
          </a:bodyPr>
          <a:lstStyle/>
          <a:p>
            <a:r>
              <a:rPr lang="en-GB" sz="2400" dirty="0">
                <a:solidFill>
                  <a:srgbClr val="554E4E"/>
                </a:solidFill>
                <a:effectLst/>
                <a:latin typeface="Verdana Pro Light" panose="020B0304030504040204" pitchFamily="34" charset="0"/>
                <a:ea typeface="Times New Roman" panose="02020603050405020304" pitchFamily="18" charset="0"/>
              </a:rPr>
              <a:t>Exploring the Accessibility Maturity model + the Digital Inclusion bundle with Amy Low.</a:t>
            </a:r>
            <a:endParaRPr lang="en-GB" sz="2400" dirty="0">
              <a:solidFill>
                <a:srgbClr val="554E4E"/>
              </a:solidFill>
              <a:latin typeface="Verdana Pro Light" panose="020B0304030504040204" pitchFamily="34" charset="0"/>
            </a:endParaRPr>
          </a:p>
        </p:txBody>
      </p:sp>
      <p:pic>
        <p:nvPicPr>
          <p:cNvPr id="5" name="Picture 4" descr="The All Able logo.">
            <a:extLst>
              <a:ext uri="{FF2B5EF4-FFF2-40B4-BE49-F238E27FC236}">
                <a16:creationId xmlns:a16="http://schemas.microsoft.com/office/drawing/2014/main" id="{8FAC966E-4E42-4B52-8A7A-8C710CE926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58" y="2599190"/>
            <a:ext cx="2845873" cy="1065020"/>
          </a:xfrm>
          <a:prstGeom prst="rect">
            <a:avLst/>
          </a:prstGeom>
        </p:spPr>
      </p:pic>
      <p:sp>
        <p:nvSpPr>
          <p:cNvPr id="8" name="TextBox 7">
            <a:extLst>
              <a:ext uri="{FF2B5EF4-FFF2-40B4-BE49-F238E27FC236}">
                <a16:creationId xmlns:a16="http://schemas.microsoft.com/office/drawing/2014/main" id="{05467CCC-A4B1-4F6A-A403-6232D63F93B0}"/>
              </a:ext>
            </a:extLst>
          </p:cNvPr>
          <p:cNvSpPr txBox="1"/>
          <p:nvPr/>
        </p:nvSpPr>
        <p:spPr>
          <a:xfrm>
            <a:off x="4190206" y="2716201"/>
            <a:ext cx="8001794" cy="830997"/>
          </a:xfrm>
          <a:prstGeom prst="rect">
            <a:avLst/>
          </a:prstGeom>
          <a:noFill/>
        </p:spPr>
        <p:txBody>
          <a:bodyPr wrap="square" rtlCol="0">
            <a:spAutoFit/>
          </a:bodyPr>
          <a:lstStyle/>
          <a:p>
            <a:r>
              <a:rPr lang="en-GB" sz="2400" dirty="0">
                <a:solidFill>
                  <a:srgbClr val="554E4E"/>
                </a:solidFill>
                <a:effectLst/>
                <a:latin typeface="Verdana Pro Light" panose="020B0304030504040204" pitchFamily="34" charset="0"/>
                <a:ea typeface="Times New Roman" panose="02020603050405020304" pitchFamily="18" charset="0"/>
              </a:rPr>
              <a:t>Accessibility statement audits and support with Ben Watson + George Rhodes</a:t>
            </a:r>
            <a:endParaRPr lang="en-GB" sz="2400" dirty="0">
              <a:solidFill>
                <a:srgbClr val="554E4E"/>
              </a:solidFill>
              <a:latin typeface="Verdana Pro Light" panose="020B0304030504040204" pitchFamily="34" charset="0"/>
            </a:endParaRPr>
          </a:p>
        </p:txBody>
      </p:sp>
      <p:pic>
        <p:nvPicPr>
          <p:cNvPr id="1028" name="Picture 4" descr="The Brickfield Education Labs logo.">
            <a:extLst>
              <a:ext uri="{FF2B5EF4-FFF2-40B4-BE49-F238E27FC236}">
                <a16:creationId xmlns:a16="http://schemas.microsoft.com/office/drawing/2014/main" id="{E76A4226-9FC9-4E12-BF9E-919D78B12F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185" y="3985902"/>
            <a:ext cx="2941060" cy="67098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C8C778C-BE0B-4A89-B952-5AB20E97EADD}"/>
              </a:ext>
            </a:extLst>
          </p:cNvPr>
          <p:cNvSpPr txBox="1"/>
          <p:nvPr/>
        </p:nvSpPr>
        <p:spPr>
          <a:xfrm>
            <a:off x="4190206" y="3905897"/>
            <a:ext cx="8001794" cy="830997"/>
          </a:xfrm>
          <a:prstGeom prst="rect">
            <a:avLst/>
          </a:prstGeom>
          <a:noFill/>
        </p:spPr>
        <p:txBody>
          <a:bodyPr wrap="square" rtlCol="0">
            <a:spAutoFit/>
          </a:bodyPr>
          <a:lstStyle/>
          <a:p>
            <a:r>
              <a:rPr lang="en-GB" sz="2400" dirty="0">
                <a:solidFill>
                  <a:srgbClr val="554E4E"/>
                </a:solidFill>
                <a:effectLst/>
                <a:latin typeface="Verdana Pro Light" panose="020B0304030504040204" pitchFamily="34" charset="0"/>
                <a:ea typeface="Times New Roman" panose="02020603050405020304" pitchFamily="18" charset="0"/>
              </a:rPr>
              <a:t>Moodle accessibility plugin – Find, Fix and Futureproof with Gavin Hendrick</a:t>
            </a:r>
            <a:endParaRPr lang="en-GB" sz="2400" dirty="0">
              <a:solidFill>
                <a:srgbClr val="554E4E"/>
              </a:solidFill>
              <a:latin typeface="Verdana Pro Light" panose="020B0304030504040204" pitchFamily="34" charset="0"/>
            </a:endParaRPr>
          </a:p>
        </p:txBody>
      </p:sp>
      <p:pic>
        <p:nvPicPr>
          <p:cNvPr id="1026" name="Picture 2" descr="The codemantra logo.">
            <a:extLst>
              <a:ext uri="{FF2B5EF4-FFF2-40B4-BE49-F238E27FC236}">
                <a16:creationId xmlns:a16="http://schemas.microsoft.com/office/drawing/2014/main" id="{4C4FE1BA-6BA2-4711-A56D-AF5474B862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558" y="5152921"/>
            <a:ext cx="2755684" cy="62869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86AB43C-C1C7-42FC-93A1-070D0F6C9F05}"/>
              </a:ext>
            </a:extLst>
          </p:cNvPr>
          <p:cNvSpPr txBox="1"/>
          <p:nvPr/>
        </p:nvSpPr>
        <p:spPr>
          <a:xfrm>
            <a:off x="4198227" y="5051769"/>
            <a:ext cx="8001794" cy="830997"/>
          </a:xfrm>
          <a:prstGeom prst="rect">
            <a:avLst/>
          </a:prstGeom>
          <a:noFill/>
        </p:spPr>
        <p:txBody>
          <a:bodyPr wrap="square" rtlCol="0">
            <a:spAutoFit/>
          </a:bodyPr>
          <a:lstStyle/>
          <a:p>
            <a:r>
              <a:rPr lang="en-GB" sz="2400" dirty="0">
                <a:solidFill>
                  <a:srgbClr val="554E4E"/>
                </a:solidFill>
                <a:effectLst/>
                <a:latin typeface="Verdana Pro Light" panose="020B0304030504040204" pitchFamily="34" charset="0"/>
                <a:ea typeface="Times New Roman" panose="02020603050405020304" pitchFamily="18" charset="0"/>
              </a:rPr>
              <a:t>PDF bulk auditing and bulk conversion with Mark McCallum + Ian Smith</a:t>
            </a:r>
            <a:endParaRPr lang="en-GB" sz="2400" dirty="0">
              <a:solidFill>
                <a:srgbClr val="554E4E"/>
              </a:solidFill>
              <a:latin typeface="Verdana Pro Light" panose="020B0304030504040204" pitchFamily="34" charset="0"/>
            </a:endParaRPr>
          </a:p>
        </p:txBody>
      </p:sp>
      <p:sp>
        <p:nvSpPr>
          <p:cNvPr id="2" name="Rectangle 1">
            <a:extLst>
              <a:ext uri="{FF2B5EF4-FFF2-40B4-BE49-F238E27FC236}">
                <a16:creationId xmlns:a16="http://schemas.microsoft.com/office/drawing/2014/main" id="{3093A9F3-81F2-4650-89BC-ABC9B5C4D365}"/>
              </a:ext>
              <a:ext uri="{C183D7F6-B498-43B3-948B-1728B52AA6E4}">
                <adec:decorative xmlns:adec="http://schemas.microsoft.com/office/drawing/2017/decorative" val="1"/>
              </a:ext>
            </a:extLst>
          </p:cNvPr>
          <p:cNvSpPr/>
          <p:nvPr/>
        </p:nvSpPr>
        <p:spPr>
          <a:xfrm>
            <a:off x="9117849" y="5405252"/>
            <a:ext cx="2968831" cy="1318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7BC8302-9546-4266-9E1E-730F97F5FEC3}"/>
              </a:ext>
            </a:extLst>
          </p:cNvPr>
          <p:cNvSpPr txBox="1"/>
          <p:nvPr/>
        </p:nvSpPr>
        <p:spPr>
          <a:xfrm>
            <a:off x="300453" y="6133116"/>
            <a:ext cx="11591094" cy="338554"/>
          </a:xfrm>
          <a:prstGeom prst="rect">
            <a:avLst/>
          </a:prstGeom>
          <a:noFill/>
        </p:spPr>
        <p:txBody>
          <a:bodyPr wrap="square" rtlCol="0">
            <a:spAutoFit/>
          </a:bodyPr>
          <a:lstStyle/>
          <a:p>
            <a:r>
              <a:rPr lang="en-GB" sz="1600" dirty="0">
                <a:solidFill>
                  <a:srgbClr val="554E4E"/>
                </a:solidFill>
                <a:latin typeface="Verdana Pro Light" panose="020B0304030504040204" pitchFamily="34" charset="0"/>
              </a:rPr>
              <a:t>https://www.eventbrite.co.uk/e/accessibility-answered-addressing-your-accessibility-questions-tickets-120262397067</a:t>
            </a:r>
          </a:p>
        </p:txBody>
      </p:sp>
    </p:spTree>
    <p:extLst>
      <p:ext uri="{BB962C8B-B14F-4D97-AF65-F5344CB8AC3E}">
        <p14:creationId xmlns:p14="http://schemas.microsoft.com/office/powerpoint/2010/main" val="34825081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985291-F634-4AD3-98A9-4FFABE712FA5}"/>
              </a:ext>
            </a:extLst>
          </p:cNvPr>
          <p:cNvSpPr txBox="1">
            <a:spLocks noGrp="1"/>
          </p:cNvSpPr>
          <p:nvPr>
            <p:ph type="title" idx="4294967295"/>
          </p:nvPr>
        </p:nvSpPr>
        <p:spPr>
          <a:xfrm>
            <a:off x="0" y="-79653"/>
            <a:ext cx="12192000" cy="278537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500" b="0" i="0" u="none" strike="noStrike" kern="1200" cap="none" spc="0" normalizeH="0" baseline="0" noProof="0" dirty="0">
                <a:ln>
                  <a:noFill/>
                </a:ln>
                <a:solidFill>
                  <a:srgbClr val="554E4E"/>
                </a:solidFill>
                <a:effectLst/>
                <a:uLnTx/>
                <a:uFillTx/>
                <a:latin typeface="Verdana Pro Light" panose="020B0304030504040204" pitchFamily="34" charset="0"/>
                <a:ea typeface="+mn-ea"/>
                <a:cs typeface="+mn-cs"/>
              </a:rPr>
              <a:t>questions</a:t>
            </a:r>
          </a:p>
        </p:txBody>
      </p:sp>
      <p:sp>
        <p:nvSpPr>
          <p:cNvPr id="3" name="Title 1">
            <a:extLst>
              <a:ext uri="{FF2B5EF4-FFF2-40B4-BE49-F238E27FC236}">
                <a16:creationId xmlns:a16="http://schemas.microsoft.com/office/drawing/2014/main" id="{EE9AC67D-9C0C-4A8C-98B3-12EEA2EB570D}"/>
              </a:ext>
            </a:extLst>
          </p:cNvPr>
          <p:cNvSpPr txBox="1">
            <a:spLocks/>
          </p:cNvSpPr>
          <p:nvPr/>
        </p:nvSpPr>
        <p:spPr>
          <a:xfrm>
            <a:off x="194933" y="2705725"/>
            <a:ext cx="11997067" cy="39921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r>
              <a:rPr lang="en-GB" sz="5000" dirty="0">
                <a:solidFill>
                  <a:srgbClr val="0F614F"/>
                </a:solidFill>
                <a:latin typeface="Verdana Pro Light" panose="020B0304030504040204" pitchFamily="34" charset="0"/>
              </a:rPr>
              <a:t>enquiries@alistairmcnaught.co.uk</a:t>
            </a:r>
          </a:p>
          <a:p>
            <a:r>
              <a:rPr lang="en-GB" sz="5000" dirty="0">
                <a:solidFill>
                  <a:srgbClr val="0F614F"/>
                </a:solidFill>
                <a:latin typeface="Verdana Pro Light" panose="020B0304030504040204" pitchFamily="34" charset="0"/>
              </a:rPr>
              <a:t>huw@textboxdigital.com</a:t>
            </a:r>
          </a:p>
          <a:p>
            <a:r>
              <a:rPr lang="en-GB" sz="5000" dirty="0">
                <a:solidFill>
                  <a:srgbClr val="554E4E"/>
                </a:solidFill>
                <a:latin typeface="Verdana Pro Light" panose="020B0304030504040204" pitchFamily="34" charset="0"/>
              </a:rPr>
              <a:t>aspire@textboxdigital.com</a:t>
            </a:r>
          </a:p>
          <a:p>
            <a:r>
              <a:rPr lang="en-GB" sz="5000" dirty="0">
                <a:solidFill>
                  <a:srgbClr val="0F614F"/>
                </a:solidFill>
                <a:latin typeface="Verdana Pro Light" panose="020B0304030504040204" pitchFamily="34" charset="0"/>
              </a:rPr>
              <a:t>@ASPIRElist</a:t>
            </a:r>
          </a:p>
          <a:p>
            <a:r>
              <a:rPr lang="en-GB" sz="5000" dirty="0">
                <a:solidFill>
                  <a:srgbClr val="554E4E"/>
                </a:solidFill>
                <a:latin typeface="Verdana Pro Light" panose="020B0304030504040204" pitchFamily="34" charset="0"/>
              </a:rPr>
              <a:t>textboxdigital.com</a:t>
            </a:r>
          </a:p>
        </p:txBody>
      </p:sp>
    </p:spTree>
    <p:extLst>
      <p:ext uri="{BB962C8B-B14F-4D97-AF65-F5344CB8AC3E}">
        <p14:creationId xmlns:p14="http://schemas.microsoft.com/office/powerpoint/2010/main" val="1838890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2C458C-26FF-452F-B94E-61862BE16079}"/>
              </a:ext>
            </a:extLst>
          </p:cNvPr>
          <p:cNvSpPr>
            <a:spLocks noGrp="1"/>
          </p:cNvSpPr>
          <p:nvPr>
            <p:ph type="title"/>
          </p:nvPr>
        </p:nvSpPr>
        <p:spPr>
          <a:xfrm>
            <a:off x="0" y="100361"/>
            <a:ext cx="12192000" cy="1590327"/>
          </a:xfrm>
        </p:spPr>
        <p:txBody>
          <a:bodyPr>
            <a:noAutofit/>
          </a:bodyPr>
          <a:lstStyle/>
          <a:p>
            <a:r>
              <a:rPr lang="en-US" sz="3200" dirty="0">
                <a:solidFill>
                  <a:srgbClr val="554E4E"/>
                </a:solidFill>
                <a:latin typeface="Verdana Pro Light" panose="020B0304030504040204" pitchFamily="34" charset="0"/>
              </a:rPr>
              <a:t>How confident are you that your accessibility statement(s) is compliant with the Government Digital Services accessibility statement requirements?</a:t>
            </a:r>
            <a:endParaRPr lang="en-GB" sz="3200" dirty="0">
              <a:solidFill>
                <a:srgbClr val="554E4E"/>
              </a:solidFill>
              <a:latin typeface="Verdana Pro Light" panose="020B0304030504040204" pitchFamily="34" charset="0"/>
            </a:endParaRPr>
          </a:p>
        </p:txBody>
      </p:sp>
      <p:graphicFrame>
        <p:nvGraphicFramePr>
          <p:cNvPr id="3" name="Chart 2" descr="A chart visualizes the responses to whether universities feel they are compliant with the new regulations. The data points are available in the Notes field.">
            <a:extLst>
              <a:ext uri="{FF2B5EF4-FFF2-40B4-BE49-F238E27FC236}">
                <a16:creationId xmlns:a16="http://schemas.microsoft.com/office/drawing/2014/main" id="{16361BDE-BCE6-4F25-90ED-46D9005AF198}"/>
              </a:ext>
            </a:extLst>
          </p:cNvPr>
          <p:cNvGraphicFramePr>
            <a:graphicFrameLocks/>
          </p:cNvGraphicFramePr>
          <p:nvPr>
            <p:extLst>
              <p:ext uri="{D42A27DB-BD31-4B8C-83A1-F6EECF244321}">
                <p14:modId xmlns:p14="http://schemas.microsoft.com/office/powerpoint/2010/main" val="3984714919"/>
              </p:ext>
            </p:extLst>
          </p:nvPr>
        </p:nvGraphicFramePr>
        <p:xfrm>
          <a:off x="1646564" y="1308538"/>
          <a:ext cx="7609491" cy="51605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descr="A chart visualizes the responses to whether universities feel they are compliant with the new regulations.">
            <a:extLst>
              <a:ext uri="{FF2B5EF4-FFF2-40B4-BE49-F238E27FC236}">
                <a16:creationId xmlns:a16="http://schemas.microsoft.com/office/drawing/2014/main" id="{CAEF28E0-6EDD-4B3E-A283-EFCD665C0E55}"/>
              </a:ext>
            </a:extLst>
          </p:cNvPr>
          <p:cNvGraphicFramePr>
            <a:graphicFrameLocks/>
          </p:cNvGraphicFramePr>
          <p:nvPr/>
        </p:nvGraphicFramePr>
        <p:xfrm>
          <a:off x="329882" y="1774507"/>
          <a:ext cx="8682038" cy="4372293"/>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2C9BA9E2-2B0F-43FA-85B3-D33B81228FBA}"/>
              </a:ext>
            </a:extLst>
          </p:cNvPr>
          <p:cNvSpPr txBox="1"/>
          <p:nvPr/>
        </p:nvSpPr>
        <p:spPr>
          <a:xfrm>
            <a:off x="9548649" y="2392504"/>
            <a:ext cx="2182433" cy="1938992"/>
          </a:xfrm>
          <a:prstGeom prst="rect">
            <a:avLst/>
          </a:prstGeom>
          <a:noFill/>
        </p:spPr>
        <p:txBody>
          <a:bodyPr wrap="square" rtlCol="0">
            <a:spAutoFit/>
          </a:bodyPr>
          <a:lstStyle/>
          <a:p>
            <a:pPr algn="ctr"/>
            <a:r>
              <a:rPr lang="en-GB" sz="4000" dirty="0">
                <a:solidFill>
                  <a:srgbClr val="554E4E"/>
                </a:solidFill>
                <a:latin typeface="Verdana Pro Light" panose="020B0304030504040204" pitchFamily="34" charset="0"/>
              </a:rPr>
              <a:t>Average score 6.57</a:t>
            </a:r>
            <a:endParaRPr lang="en-GB" sz="4000" dirty="0">
              <a:latin typeface="Verdana Pro Light" panose="020B0304030504040204" pitchFamily="34" charset="0"/>
            </a:endParaRPr>
          </a:p>
        </p:txBody>
      </p:sp>
      <p:sp>
        <p:nvSpPr>
          <p:cNvPr id="7" name="Oval 6">
            <a:extLst>
              <a:ext uri="{FF2B5EF4-FFF2-40B4-BE49-F238E27FC236}">
                <a16:creationId xmlns:a16="http://schemas.microsoft.com/office/drawing/2014/main" id="{9548A1DC-42E2-4645-B182-FB2129ED415D}"/>
              </a:ext>
              <a:ext uri="{C183D7F6-B498-43B3-948B-1728B52AA6E4}">
                <adec:decorative xmlns:adec="http://schemas.microsoft.com/office/drawing/2017/decorative" val="1"/>
              </a:ext>
            </a:extLst>
          </p:cNvPr>
          <p:cNvSpPr/>
          <p:nvPr/>
        </p:nvSpPr>
        <p:spPr>
          <a:xfrm>
            <a:off x="9548650" y="1690688"/>
            <a:ext cx="2182432" cy="3026455"/>
          </a:xfrm>
          <a:prstGeom prst="ellipse">
            <a:avLst/>
          </a:prstGeom>
          <a:noFill/>
          <a:ln w="63500">
            <a:solidFill>
              <a:srgbClr val="0F6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596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318557-3BE9-4DEB-986D-07B9CF6DDEB9}"/>
              </a:ext>
            </a:extLst>
          </p:cNvPr>
          <p:cNvSpPr>
            <a:spLocks noGrp="1"/>
          </p:cNvSpPr>
          <p:nvPr>
            <p:ph type="title"/>
          </p:nvPr>
        </p:nvSpPr>
        <p:spPr>
          <a:xfrm>
            <a:off x="0" y="1"/>
            <a:ext cx="12192000" cy="1690688"/>
          </a:xfrm>
        </p:spPr>
        <p:txBody>
          <a:bodyPr>
            <a:normAutofit fontScale="90000"/>
          </a:bodyPr>
          <a:lstStyle/>
          <a:p>
            <a:r>
              <a:rPr lang="en-US" sz="4400" dirty="0">
                <a:solidFill>
                  <a:srgbClr val="554E4E"/>
                </a:solidFill>
                <a:latin typeface="Verdana Pro Light" panose="020B0304030504040204" pitchFamily="34" charset="0"/>
              </a:rPr>
              <a:t>How confident are you that your accessibility statement is genuinely useful to disabled students?</a:t>
            </a:r>
            <a:endParaRPr lang="en-GB" dirty="0">
              <a:solidFill>
                <a:srgbClr val="554E4E"/>
              </a:solidFill>
              <a:latin typeface="Verdana Pro Light" panose="020B0304030504040204" pitchFamily="34" charset="0"/>
            </a:endParaRPr>
          </a:p>
        </p:txBody>
      </p:sp>
      <p:graphicFrame>
        <p:nvGraphicFramePr>
          <p:cNvPr id="5" name="Chart 4" descr="A chart visualizes the responses to whether universities feel that their statement is useful. The data points are available in the Notes field.">
            <a:extLst>
              <a:ext uri="{FF2B5EF4-FFF2-40B4-BE49-F238E27FC236}">
                <a16:creationId xmlns:a16="http://schemas.microsoft.com/office/drawing/2014/main" id="{B88D85EC-76C3-41BB-B4DB-65F3DAC4ED47}"/>
              </a:ext>
            </a:extLst>
          </p:cNvPr>
          <p:cNvGraphicFramePr>
            <a:graphicFrameLocks/>
          </p:cNvGraphicFramePr>
          <p:nvPr>
            <p:extLst>
              <p:ext uri="{D42A27DB-BD31-4B8C-83A1-F6EECF244321}">
                <p14:modId xmlns:p14="http://schemas.microsoft.com/office/powerpoint/2010/main" val="3649507149"/>
              </p:ext>
            </p:extLst>
          </p:nvPr>
        </p:nvGraphicFramePr>
        <p:xfrm>
          <a:off x="375920" y="1722850"/>
          <a:ext cx="8554720" cy="449507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8E6293FE-4CAD-4B7F-ADFB-2A23959C3C78}"/>
              </a:ext>
            </a:extLst>
          </p:cNvPr>
          <p:cNvSpPr txBox="1"/>
          <p:nvPr/>
        </p:nvSpPr>
        <p:spPr>
          <a:xfrm>
            <a:off x="9286239" y="1986455"/>
            <a:ext cx="2265681" cy="2215991"/>
          </a:xfrm>
          <a:prstGeom prst="rect">
            <a:avLst/>
          </a:prstGeom>
          <a:noFill/>
        </p:spPr>
        <p:txBody>
          <a:bodyPr wrap="square" rtlCol="0">
            <a:spAutoFit/>
          </a:bodyPr>
          <a:lstStyle/>
          <a:p>
            <a:pPr algn="ctr"/>
            <a:r>
              <a:rPr lang="en-GB" sz="4000" dirty="0">
                <a:solidFill>
                  <a:srgbClr val="554E4E"/>
                </a:solidFill>
                <a:latin typeface="Verdana Pro Light" panose="020B0304030504040204" pitchFamily="34" charset="0"/>
              </a:rPr>
              <a:t>Average score</a:t>
            </a:r>
          </a:p>
          <a:p>
            <a:pPr algn="ctr"/>
            <a:r>
              <a:rPr lang="en-GB" sz="4000" dirty="0">
                <a:solidFill>
                  <a:srgbClr val="554E4E"/>
                </a:solidFill>
                <a:latin typeface="Verdana Pro Light" panose="020B0304030504040204" pitchFamily="34" charset="0"/>
              </a:rPr>
              <a:t>5.33</a:t>
            </a:r>
          </a:p>
          <a:p>
            <a:endParaRPr lang="en-GB" dirty="0"/>
          </a:p>
        </p:txBody>
      </p:sp>
      <p:sp>
        <p:nvSpPr>
          <p:cNvPr id="3" name="Oval 2">
            <a:extLst>
              <a:ext uri="{FF2B5EF4-FFF2-40B4-BE49-F238E27FC236}">
                <a16:creationId xmlns:a16="http://schemas.microsoft.com/office/drawing/2014/main" id="{73019A7C-B487-4815-82F9-49B59553A471}"/>
              </a:ext>
              <a:ext uri="{C183D7F6-B498-43B3-948B-1728B52AA6E4}">
                <adec:decorative xmlns:adec="http://schemas.microsoft.com/office/drawing/2017/decorative" val="1"/>
              </a:ext>
            </a:extLst>
          </p:cNvPr>
          <p:cNvSpPr/>
          <p:nvPr/>
        </p:nvSpPr>
        <p:spPr>
          <a:xfrm>
            <a:off x="9286238" y="1405054"/>
            <a:ext cx="2265681" cy="3228354"/>
          </a:xfrm>
          <a:prstGeom prst="ellipse">
            <a:avLst/>
          </a:prstGeom>
          <a:noFill/>
          <a:ln w="63500">
            <a:solidFill>
              <a:srgbClr val="0F6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31123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22A3A64-82A5-4D91-93E4-548A4C36A734}"/>
              </a:ext>
            </a:extLst>
          </p:cNvPr>
          <p:cNvSpPr txBox="1">
            <a:spLocks noGrp="1"/>
          </p:cNvSpPr>
          <p:nvPr>
            <p:ph type="title" idx="4294967295"/>
          </p:nvPr>
        </p:nvSpPr>
        <p:spPr>
          <a:xfrm>
            <a:off x="3177203" y="83721"/>
            <a:ext cx="6712094" cy="132343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srgbClr val="554E4E"/>
                </a:solidFill>
                <a:effectLst/>
                <a:uLnTx/>
                <a:uFillTx/>
                <a:latin typeface="Verdana Pro Light" panose="020B0304030504040204" pitchFamily="34" charset="0"/>
                <a:ea typeface="+mn-ea"/>
                <a:cs typeface="+mn-cs"/>
              </a:rPr>
              <a:t>COMPLIANCE</a:t>
            </a:r>
          </a:p>
        </p:txBody>
      </p:sp>
      <p:sp>
        <p:nvSpPr>
          <p:cNvPr id="14" name="TextBox 13">
            <a:extLst>
              <a:ext uri="{FF2B5EF4-FFF2-40B4-BE49-F238E27FC236}">
                <a16:creationId xmlns:a16="http://schemas.microsoft.com/office/drawing/2014/main" id="{FD3E06CC-9F0D-4E70-B142-83596D3CCF36}"/>
              </a:ext>
            </a:extLst>
          </p:cNvPr>
          <p:cNvSpPr txBox="1"/>
          <p:nvPr/>
        </p:nvSpPr>
        <p:spPr>
          <a:xfrm>
            <a:off x="92657" y="745441"/>
            <a:ext cx="2989543" cy="1908215"/>
          </a:xfrm>
          <a:prstGeom prst="rect">
            <a:avLst/>
          </a:prstGeom>
          <a:noFill/>
        </p:spPr>
        <p:txBody>
          <a:bodyPr wrap="square" rtlCol="0">
            <a:spAutoFit/>
          </a:bodyPr>
          <a:lstStyle/>
          <a:p>
            <a:pPr algn="ctr"/>
            <a:r>
              <a:rPr lang="en-GB" sz="10000" dirty="0">
                <a:solidFill>
                  <a:srgbClr val="554E4E"/>
                </a:solidFill>
                <a:latin typeface="Verdana Pro Light" panose="020B0304030504040204" pitchFamily="34" charset="0"/>
              </a:rPr>
              <a:t>6.57</a:t>
            </a:r>
          </a:p>
          <a:p>
            <a:endParaRPr lang="en-GB" dirty="0"/>
          </a:p>
        </p:txBody>
      </p:sp>
      <p:sp>
        <p:nvSpPr>
          <p:cNvPr id="20" name="TextBox 19">
            <a:extLst>
              <a:ext uri="{FF2B5EF4-FFF2-40B4-BE49-F238E27FC236}">
                <a16:creationId xmlns:a16="http://schemas.microsoft.com/office/drawing/2014/main" id="{93969AC4-94EF-481B-A51F-F525E2C251A7}"/>
              </a:ext>
            </a:extLst>
          </p:cNvPr>
          <p:cNvSpPr txBox="1"/>
          <p:nvPr/>
        </p:nvSpPr>
        <p:spPr>
          <a:xfrm>
            <a:off x="3276249" y="1324146"/>
            <a:ext cx="8358288" cy="1077218"/>
          </a:xfrm>
          <a:prstGeom prst="rect">
            <a:avLst/>
          </a:prstGeom>
          <a:noFill/>
        </p:spPr>
        <p:txBody>
          <a:bodyPr wrap="square" rtlCol="0">
            <a:spAutoFit/>
          </a:bodyPr>
          <a:lstStyle/>
          <a:p>
            <a:r>
              <a:rPr lang="en-GB" sz="3200" dirty="0">
                <a:solidFill>
                  <a:srgbClr val="554E4E"/>
                </a:solidFill>
                <a:latin typeface="Verdana Pro Light" panose="020B0304030504040204" pitchFamily="34" charset="0"/>
              </a:rPr>
              <a:t>A lack of confidence in the compliance of the institutional accessibility statement</a:t>
            </a:r>
          </a:p>
        </p:txBody>
      </p:sp>
      <p:sp>
        <p:nvSpPr>
          <p:cNvPr id="10" name="TextBox 9">
            <a:extLst>
              <a:ext uri="{FF2B5EF4-FFF2-40B4-BE49-F238E27FC236}">
                <a16:creationId xmlns:a16="http://schemas.microsoft.com/office/drawing/2014/main" id="{FB225DE9-E1EB-4D12-A428-9965EC4BB4A8}"/>
              </a:ext>
            </a:extLst>
          </p:cNvPr>
          <p:cNvSpPr txBox="1"/>
          <p:nvPr/>
        </p:nvSpPr>
        <p:spPr>
          <a:xfrm>
            <a:off x="3177203" y="2997943"/>
            <a:ext cx="6559809" cy="1323439"/>
          </a:xfrm>
          <a:prstGeom prst="rect">
            <a:avLst/>
          </a:prstGeom>
          <a:noFill/>
        </p:spPr>
        <p:txBody>
          <a:bodyPr wrap="none" rtlCol="0">
            <a:spAutoFit/>
          </a:bodyPr>
          <a:lstStyle/>
          <a:p>
            <a:r>
              <a:rPr lang="en-GB" sz="8000" dirty="0">
                <a:solidFill>
                  <a:srgbClr val="554E4E"/>
                </a:solidFill>
                <a:latin typeface="Verdana Pro Light" panose="020B0304030504040204" pitchFamily="34" charset="0"/>
              </a:rPr>
              <a:t>USEFULNESS</a:t>
            </a:r>
          </a:p>
        </p:txBody>
      </p:sp>
      <p:sp>
        <p:nvSpPr>
          <p:cNvPr id="12" name="TextBox 11">
            <a:extLst>
              <a:ext uri="{FF2B5EF4-FFF2-40B4-BE49-F238E27FC236}">
                <a16:creationId xmlns:a16="http://schemas.microsoft.com/office/drawing/2014/main" id="{6CBD6247-F05F-4FFE-B752-185AA881AB6F}"/>
              </a:ext>
            </a:extLst>
          </p:cNvPr>
          <p:cNvSpPr txBox="1"/>
          <p:nvPr/>
        </p:nvSpPr>
        <p:spPr>
          <a:xfrm>
            <a:off x="187660" y="3794576"/>
            <a:ext cx="2989543" cy="1908215"/>
          </a:xfrm>
          <a:prstGeom prst="rect">
            <a:avLst/>
          </a:prstGeom>
          <a:noFill/>
        </p:spPr>
        <p:txBody>
          <a:bodyPr wrap="square" rtlCol="0">
            <a:spAutoFit/>
          </a:bodyPr>
          <a:lstStyle/>
          <a:p>
            <a:pPr algn="ctr"/>
            <a:r>
              <a:rPr lang="en-GB" sz="10000" dirty="0">
                <a:solidFill>
                  <a:srgbClr val="554E4E"/>
                </a:solidFill>
                <a:latin typeface="Verdana Pro Light" panose="020B0304030504040204" pitchFamily="34" charset="0"/>
              </a:rPr>
              <a:t>5.33</a:t>
            </a:r>
          </a:p>
          <a:p>
            <a:endParaRPr lang="en-GB" dirty="0"/>
          </a:p>
        </p:txBody>
      </p:sp>
      <p:sp>
        <p:nvSpPr>
          <p:cNvPr id="22" name="TextBox 21">
            <a:extLst>
              <a:ext uri="{FF2B5EF4-FFF2-40B4-BE49-F238E27FC236}">
                <a16:creationId xmlns:a16="http://schemas.microsoft.com/office/drawing/2014/main" id="{A3F38296-D3D0-48F4-93D1-90037AED2114}"/>
              </a:ext>
            </a:extLst>
          </p:cNvPr>
          <p:cNvSpPr txBox="1"/>
          <p:nvPr/>
        </p:nvSpPr>
        <p:spPr>
          <a:xfrm>
            <a:off x="3276249" y="4210074"/>
            <a:ext cx="8358288" cy="1077218"/>
          </a:xfrm>
          <a:prstGeom prst="rect">
            <a:avLst/>
          </a:prstGeom>
          <a:noFill/>
        </p:spPr>
        <p:txBody>
          <a:bodyPr wrap="square" rtlCol="0">
            <a:spAutoFit/>
          </a:bodyPr>
          <a:lstStyle/>
          <a:p>
            <a:r>
              <a:rPr lang="en-GB" sz="3200" dirty="0">
                <a:solidFill>
                  <a:srgbClr val="554E4E"/>
                </a:solidFill>
                <a:latin typeface="Verdana Pro Light" panose="020B0304030504040204" pitchFamily="34" charset="0"/>
              </a:rPr>
              <a:t>A sense of doubt in the usefulness of the institutional accessibility statement</a:t>
            </a:r>
          </a:p>
        </p:txBody>
      </p:sp>
      <p:sp>
        <p:nvSpPr>
          <p:cNvPr id="5" name="Oval 4">
            <a:extLst>
              <a:ext uri="{FF2B5EF4-FFF2-40B4-BE49-F238E27FC236}">
                <a16:creationId xmlns:a16="http://schemas.microsoft.com/office/drawing/2014/main" id="{A363AB12-A108-4382-9D06-1375D9A879A7}"/>
              </a:ext>
              <a:ext uri="{C183D7F6-B498-43B3-948B-1728B52AA6E4}">
                <adec:decorative xmlns:adec="http://schemas.microsoft.com/office/drawing/2017/decorative" val="1"/>
              </a:ext>
            </a:extLst>
          </p:cNvPr>
          <p:cNvSpPr/>
          <p:nvPr/>
        </p:nvSpPr>
        <p:spPr>
          <a:xfrm>
            <a:off x="147429" y="259549"/>
            <a:ext cx="2880000" cy="2880000"/>
          </a:xfrm>
          <a:prstGeom prst="ellipse">
            <a:avLst/>
          </a:prstGeom>
          <a:noFill/>
          <a:ln w="63500">
            <a:solidFill>
              <a:srgbClr val="0F6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299BCE81-0164-4851-A1E2-BD8EAE4BE448}"/>
              </a:ext>
              <a:ext uri="{C183D7F6-B498-43B3-948B-1728B52AA6E4}">
                <adec:decorative xmlns:adec="http://schemas.microsoft.com/office/drawing/2017/decorative" val="1"/>
              </a:ext>
            </a:extLst>
          </p:cNvPr>
          <p:cNvSpPr/>
          <p:nvPr/>
        </p:nvSpPr>
        <p:spPr>
          <a:xfrm>
            <a:off x="187660" y="3308684"/>
            <a:ext cx="2880000" cy="2880000"/>
          </a:xfrm>
          <a:prstGeom prst="ellipse">
            <a:avLst/>
          </a:prstGeom>
          <a:noFill/>
          <a:ln w="63500">
            <a:solidFill>
              <a:srgbClr val="0F6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01777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CBEB80-FF52-4E86-A819-0829C505550C}"/>
              </a:ext>
            </a:extLst>
          </p:cNvPr>
          <p:cNvSpPr>
            <a:spLocks noGrp="1"/>
          </p:cNvSpPr>
          <p:nvPr>
            <p:ph type="title"/>
          </p:nvPr>
        </p:nvSpPr>
        <p:spPr>
          <a:xfrm>
            <a:off x="0" y="1"/>
            <a:ext cx="3859327" cy="5035462"/>
          </a:xfrm>
        </p:spPr>
        <p:txBody>
          <a:bodyPr>
            <a:normAutofit/>
          </a:bodyPr>
          <a:lstStyle/>
          <a:p>
            <a:r>
              <a:rPr lang="en-US" sz="4400" dirty="0">
                <a:solidFill>
                  <a:sysClr val="windowText" lastClr="000000">
                    <a:lumMod val="65000"/>
                    <a:lumOff val="35000"/>
                  </a:sysClr>
                </a:solidFill>
                <a:latin typeface="Verdana Pro Light" panose="020B0304030504040204" pitchFamily="34" charset="0"/>
                <a:ea typeface="+mn-ea"/>
                <a:cs typeface="+mn-cs"/>
              </a:rPr>
              <a:t>What are the biggest barriers to implementing accessible practices at your institution?</a:t>
            </a:r>
            <a:endParaRPr lang="en-GB" dirty="0">
              <a:latin typeface="Verdana Pro Light" panose="020B0304030504040204" pitchFamily="34" charset="0"/>
            </a:endParaRPr>
          </a:p>
        </p:txBody>
      </p:sp>
      <p:graphicFrame>
        <p:nvGraphicFramePr>
          <p:cNvPr id="20" name="Chart 19" descr="A doughnut chart visualizes the barriers to implementing accessibility. The data points are available in the Notes field.">
            <a:extLst>
              <a:ext uri="{FF2B5EF4-FFF2-40B4-BE49-F238E27FC236}">
                <a16:creationId xmlns:a16="http://schemas.microsoft.com/office/drawing/2014/main" id="{2237FC1D-101E-4095-BB90-D46742453B4D}"/>
              </a:ext>
            </a:extLst>
          </p:cNvPr>
          <p:cNvGraphicFramePr>
            <a:graphicFrameLocks/>
          </p:cNvGraphicFramePr>
          <p:nvPr>
            <p:extLst>
              <p:ext uri="{D42A27DB-BD31-4B8C-83A1-F6EECF244321}">
                <p14:modId xmlns:p14="http://schemas.microsoft.com/office/powerpoint/2010/main" val="3717614152"/>
              </p:ext>
            </p:extLst>
          </p:nvPr>
        </p:nvGraphicFramePr>
        <p:xfrm>
          <a:off x="4935255" y="0"/>
          <a:ext cx="7256745" cy="530486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2B867B63-912E-4695-B8DA-1EE42C2C5192}"/>
              </a:ext>
            </a:extLst>
          </p:cNvPr>
          <p:cNvSpPr txBox="1"/>
          <p:nvPr/>
        </p:nvSpPr>
        <p:spPr>
          <a:xfrm>
            <a:off x="10001478" y="489472"/>
            <a:ext cx="723275" cy="369332"/>
          </a:xfrm>
          <a:prstGeom prst="rect">
            <a:avLst/>
          </a:prstGeom>
          <a:noFill/>
        </p:spPr>
        <p:txBody>
          <a:bodyPr wrap="none" rtlCol="0">
            <a:spAutoFit/>
          </a:bodyPr>
          <a:lstStyle/>
          <a:p>
            <a:r>
              <a:rPr lang="en-GB" dirty="0">
                <a:solidFill>
                  <a:srgbClr val="554E4E"/>
                </a:solidFill>
                <a:latin typeface="Verdana Pro Light" panose="020B0304030504040204" pitchFamily="34" charset="0"/>
              </a:rPr>
              <a:t>Time</a:t>
            </a:r>
          </a:p>
        </p:txBody>
      </p:sp>
      <p:sp>
        <p:nvSpPr>
          <p:cNvPr id="6" name="TextBox 5">
            <a:extLst>
              <a:ext uri="{FF2B5EF4-FFF2-40B4-BE49-F238E27FC236}">
                <a16:creationId xmlns:a16="http://schemas.microsoft.com/office/drawing/2014/main" id="{56A00B3A-A671-4D9D-928A-EE831BA5D272}"/>
              </a:ext>
            </a:extLst>
          </p:cNvPr>
          <p:cNvSpPr txBox="1"/>
          <p:nvPr/>
        </p:nvSpPr>
        <p:spPr>
          <a:xfrm>
            <a:off x="10928207" y="2179178"/>
            <a:ext cx="917239" cy="338554"/>
          </a:xfrm>
          <a:prstGeom prst="rect">
            <a:avLst/>
          </a:prstGeom>
          <a:noFill/>
        </p:spPr>
        <p:txBody>
          <a:bodyPr wrap="none" rtlCol="0">
            <a:spAutoFit/>
          </a:bodyPr>
          <a:lstStyle/>
          <a:p>
            <a:r>
              <a:rPr lang="en-GB" sz="1600" dirty="0">
                <a:solidFill>
                  <a:srgbClr val="554E4E"/>
                </a:solidFill>
                <a:latin typeface="Verdana Pro Light" panose="020B0304030504040204" pitchFamily="34" charset="0"/>
              </a:rPr>
              <a:t>Staffing</a:t>
            </a:r>
          </a:p>
        </p:txBody>
      </p:sp>
      <p:sp>
        <p:nvSpPr>
          <p:cNvPr id="7" name="TextBox 6">
            <a:extLst>
              <a:ext uri="{FF2B5EF4-FFF2-40B4-BE49-F238E27FC236}">
                <a16:creationId xmlns:a16="http://schemas.microsoft.com/office/drawing/2014/main" id="{EEDB3B6A-1C44-49AB-A3CD-3FF805A6B302}"/>
              </a:ext>
            </a:extLst>
          </p:cNvPr>
          <p:cNvSpPr txBox="1"/>
          <p:nvPr/>
        </p:nvSpPr>
        <p:spPr>
          <a:xfrm>
            <a:off x="9544782" y="4935528"/>
            <a:ext cx="2359941" cy="369332"/>
          </a:xfrm>
          <a:prstGeom prst="rect">
            <a:avLst/>
          </a:prstGeom>
          <a:noFill/>
        </p:spPr>
        <p:txBody>
          <a:bodyPr wrap="none" rtlCol="0">
            <a:spAutoFit/>
          </a:bodyPr>
          <a:lstStyle/>
          <a:p>
            <a:r>
              <a:rPr lang="en-GB" dirty="0">
                <a:solidFill>
                  <a:srgbClr val="554E4E"/>
                </a:solidFill>
                <a:latin typeface="Verdana Pro Light" panose="020B0304030504040204" pitchFamily="34" charset="0"/>
              </a:rPr>
              <a:t>Management Buy-in</a:t>
            </a:r>
          </a:p>
        </p:txBody>
      </p:sp>
      <p:sp>
        <p:nvSpPr>
          <p:cNvPr id="11" name="TextBox 10">
            <a:extLst>
              <a:ext uri="{FF2B5EF4-FFF2-40B4-BE49-F238E27FC236}">
                <a16:creationId xmlns:a16="http://schemas.microsoft.com/office/drawing/2014/main" id="{F1D9EF60-8574-427E-A091-A02E3DDD4742}"/>
              </a:ext>
            </a:extLst>
          </p:cNvPr>
          <p:cNvSpPr txBox="1"/>
          <p:nvPr/>
        </p:nvSpPr>
        <p:spPr>
          <a:xfrm>
            <a:off x="5635615" y="4566196"/>
            <a:ext cx="1186543" cy="369332"/>
          </a:xfrm>
          <a:prstGeom prst="rect">
            <a:avLst/>
          </a:prstGeom>
          <a:noFill/>
        </p:spPr>
        <p:txBody>
          <a:bodyPr wrap="none" rtlCol="0">
            <a:spAutoFit/>
          </a:bodyPr>
          <a:lstStyle/>
          <a:p>
            <a:r>
              <a:rPr lang="en-GB" dirty="0">
                <a:solidFill>
                  <a:srgbClr val="554E4E"/>
                </a:solidFill>
                <a:latin typeface="Verdana Pro Light" panose="020B0304030504040204" pitchFamily="34" charset="0"/>
              </a:rPr>
              <a:t>Expertise</a:t>
            </a:r>
          </a:p>
        </p:txBody>
      </p:sp>
      <p:sp>
        <p:nvSpPr>
          <p:cNvPr id="15" name="TextBox 14">
            <a:extLst>
              <a:ext uri="{FF2B5EF4-FFF2-40B4-BE49-F238E27FC236}">
                <a16:creationId xmlns:a16="http://schemas.microsoft.com/office/drawing/2014/main" id="{86E2F6B1-A453-4610-83B7-7A97F61C9CEB}"/>
              </a:ext>
            </a:extLst>
          </p:cNvPr>
          <p:cNvSpPr txBox="1"/>
          <p:nvPr/>
        </p:nvSpPr>
        <p:spPr>
          <a:xfrm>
            <a:off x="3859328" y="2630576"/>
            <a:ext cx="2369559" cy="369332"/>
          </a:xfrm>
          <a:prstGeom prst="rect">
            <a:avLst/>
          </a:prstGeom>
          <a:noFill/>
        </p:spPr>
        <p:txBody>
          <a:bodyPr wrap="none" rtlCol="0">
            <a:spAutoFit/>
          </a:bodyPr>
          <a:lstStyle/>
          <a:p>
            <a:r>
              <a:rPr lang="en-GB" dirty="0">
                <a:solidFill>
                  <a:srgbClr val="554E4E"/>
                </a:solidFill>
                <a:latin typeface="Verdana Pro Light" panose="020B0304030504040204" pitchFamily="34" charset="0"/>
              </a:rPr>
              <a:t>Budgetary Concerns</a:t>
            </a:r>
          </a:p>
        </p:txBody>
      </p:sp>
      <p:sp>
        <p:nvSpPr>
          <p:cNvPr id="17" name="TextBox 16">
            <a:extLst>
              <a:ext uri="{FF2B5EF4-FFF2-40B4-BE49-F238E27FC236}">
                <a16:creationId xmlns:a16="http://schemas.microsoft.com/office/drawing/2014/main" id="{F28AC1F6-E920-4CF4-9DDE-4FC1D967496B}"/>
              </a:ext>
            </a:extLst>
          </p:cNvPr>
          <p:cNvSpPr txBox="1"/>
          <p:nvPr/>
        </p:nvSpPr>
        <p:spPr>
          <a:xfrm>
            <a:off x="4210546" y="1064288"/>
            <a:ext cx="2611612" cy="369332"/>
          </a:xfrm>
          <a:prstGeom prst="rect">
            <a:avLst/>
          </a:prstGeom>
          <a:noFill/>
        </p:spPr>
        <p:txBody>
          <a:bodyPr wrap="none" rtlCol="0">
            <a:spAutoFit/>
          </a:bodyPr>
          <a:lstStyle/>
          <a:p>
            <a:r>
              <a:rPr lang="en-GB" dirty="0">
                <a:solidFill>
                  <a:srgbClr val="554E4E"/>
                </a:solidFill>
                <a:latin typeface="Verdana Pro Light" panose="020B0304030504040204" pitchFamily="34" charset="0"/>
              </a:rPr>
              <a:t>Lack of clear guidance</a:t>
            </a:r>
          </a:p>
        </p:txBody>
      </p:sp>
    </p:spTree>
    <p:extLst>
      <p:ext uri="{BB962C8B-B14F-4D97-AF65-F5344CB8AC3E}">
        <p14:creationId xmlns:p14="http://schemas.microsoft.com/office/powerpoint/2010/main" val="310820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15841-8B10-46D3-BA37-520C7AA8F7F4}"/>
              </a:ext>
            </a:extLst>
          </p:cNvPr>
          <p:cNvSpPr>
            <a:spLocks noGrp="1"/>
          </p:cNvSpPr>
          <p:nvPr>
            <p:ph type="title"/>
          </p:nvPr>
        </p:nvSpPr>
        <p:spPr>
          <a:xfrm>
            <a:off x="3969836" y="874751"/>
            <a:ext cx="8032593" cy="4326673"/>
          </a:xfrm>
        </p:spPr>
        <p:txBody>
          <a:bodyPr>
            <a:noAutofit/>
          </a:bodyPr>
          <a:lstStyle/>
          <a:p>
            <a:r>
              <a:rPr lang="en-GB" sz="10000" dirty="0">
                <a:solidFill>
                  <a:srgbClr val="554E4E"/>
                </a:solidFill>
                <a:latin typeface="Verdana Pro Light" panose="020B0304030504040204" pitchFamily="34" charset="0"/>
              </a:rPr>
              <a:t>senior management support</a:t>
            </a:r>
          </a:p>
        </p:txBody>
      </p:sp>
      <p:pic>
        <p:nvPicPr>
          <p:cNvPr id="4" name="Picture 3" descr="An icon of King and Queen chess pieces, representing senior management.">
            <a:extLst>
              <a:ext uri="{FF2B5EF4-FFF2-40B4-BE49-F238E27FC236}">
                <a16:creationId xmlns:a16="http://schemas.microsoft.com/office/drawing/2014/main" id="{0E245BBF-6A33-4F68-86FE-7BFC697F743A}"/>
              </a:ext>
            </a:extLst>
          </p:cNvPr>
          <p:cNvPicPr>
            <a:picLocks/>
          </p:cNvPicPr>
          <p:nvPr/>
        </p:nvPicPr>
        <p:blipFill>
          <a:blip r:embed="rId3"/>
          <a:stretch>
            <a:fillRect/>
          </a:stretch>
        </p:blipFill>
        <p:spPr>
          <a:xfrm>
            <a:off x="379143" y="431841"/>
            <a:ext cx="3010828" cy="3411033"/>
          </a:xfrm>
          <a:prstGeom prst="rect">
            <a:avLst/>
          </a:prstGeom>
        </p:spPr>
      </p:pic>
      <p:pic>
        <p:nvPicPr>
          <p:cNvPr id="5" name="Picture 4" descr="An icon of a pawn, representing the university staff.">
            <a:extLst>
              <a:ext uri="{FF2B5EF4-FFF2-40B4-BE49-F238E27FC236}">
                <a16:creationId xmlns:a16="http://schemas.microsoft.com/office/drawing/2014/main" id="{072F1147-918D-4AFA-A17B-4CDF4FC007A0}"/>
              </a:ext>
            </a:extLst>
          </p:cNvPr>
          <p:cNvPicPr>
            <a:picLocks/>
          </p:cNvPicPr>
          <p:nvPr/>
        </p:nvPicPr>
        <p:blipFill>
          <a:blip r:embed="rId4"/>
          <a:stretch>
            <a:fillRect/>
          </a:stretch>
        </p:blipFill>
        <p:spPr>
          <a:xfrm>
            <a:off x="156117" y="4438185"/>
            <a:ext cx="1438507" cy="1526478"/>
          </a:xfrm>
          <a:prstGeom prst="rect">
            <a:avLst/>
          </a:prstGeom>
        </p:spPr>
      </p:pic>
      <p:pic>
        <p:nvPicPr>
          <p:cNvPr id="7" name="Picture 6">
            <a:extLst>
              <a:ext uri="{FF2B5EF4-FFF2-40B4-BE49-F238E27FC236}">
                <a16:creationId xmlns:a16="http://schemas.microsoft.com/office/drawing/2014/main" id="{D078B642-A7EB-4F1A-95F0-0F89AD57B2B4}"/>
              </a:ext>
              <a:ext uri="{C183D7F6-B498-43B3-948B-1728B52AA6E4}">
                <adec:decorative xmlns:adec="http://schemas.microsoft.com/office/drawing/2017/decorative" val="1"/>
              </a:ext>
            </a:extLst>
          </p:cNvPr>
          <p:cNvPicPr>
            <a:picLocks/>
          </p:cNvPicPr>
          <p:nvPr/>
        </p:nvPicPr>
        <p:blipFill>
          <a:blip r:embed="rId4"/>
          <a:stretch>
            <a:fillRect/>
          </a:stretch>
        </p:blipFill>
        <p:spPr>
          <a:xfrm>
            <a:off x="1165303" y="4438185"/>
            <a:ext cx="1438507" cy="1526478"/>
          </a:xfrm>
          <a:prstGeom prst="rect">
            <a:avLst/>
          </a:prstGeom>
        </p:spPr>
      </p:pic>
      <p:pic>
        <p:nvPicPr>
          <p:cNvPr id="9" name="Picture 8">
            <a:extLst>
              <a:ext uri="{FF2B5EF4-FFF2-40B4-BE49-F238E27FC236}">
                <a16:creationId xmlns:a16="http://schemas.microsoft.com/office/drawing/2014/main" id="{7665FD6F-6E4E-4054-AB92-925B712E1645}"/>
              </a:ext>
              <a:ext uri="{C183D7F6-B498-43B3-948B-1728B52AA6E4}">
                <adec:decorative xmlns:adec="http://schemas.microsoft.com/office/drawing/2017/decorative" val="1"/>
              </a:ext>
            </a:extLst>
          </p:cNvPr>
          <p:cNvPicPr>
            <a:picLocks/>
          </p:cNvPicPr>
          <p:nvPr/>
        </p:nvPicPr>
        <p:blipFill>
          <a:blip r:embed="rId4"/>
          <a:stretch>
            <a:fillRect/>
          </a:stretch>
        </p:blipFill>
        <p:spPr>
          <a:xfrm>
            <a:off x="2174489" y="4438185"/>
            <a:ext cx="1438507" cy="1526478"/>
          </a:xfrm>
          <a:prstGeom prst="rect">
            <a:avLst/>
          </a:prstGeom>
        </p:spPr>
      </p:pic>
    </p:spTree>
    <p:extLst>
      <p:ext uri="{BB962C8B-B14F-4D97-AF65-F5344CB8AC3E}">
        <p14:creationId xmlns:p14="http://schemas.microsoft.com/office/powerpoint/2010/main" val="1563518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92E7DE-BC3A-4515-987E-DD662FA4142C}">
  <we:reference id="wa104381063" version="1.0.0.1" store="en-US" storeType="OMEX"/>
  <we:alternateReferences>
    <we:reference id="wa104381063" version="1.0.0.1"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B55AA4A7DFC6942B33EA71C113EFF43" ma:contentTypeVersion="10" ma:contentTypeDescription="Create a new document." ma:contentTypeScope="" ma:versionID="a92db53ecae13eab0b7c022e1feb593c">
  <xsd:schema xmlns:xsd="http://www.w3.org/2001/XMLSchema" xmlns:xs="http://www.w3.org/2001/XMLSchema" xmlns:p="http://schemas.microsoft.com/office/2006/metadata/properties" xmlns:ns3="9fcce76d-9ebf-4f0a-8a60-fafd2d79a8cb" targetNamespace="http://schemas.microsoft.com/office/2006/metadata/properties" ma:root="true" ma:fieldsID="470493f357c89bcf055181e7f12d016d" ns3:_="">
    <xsd:import namespace="9fcce76d-9ebf-4f0a-8a60-fafd2d79a8c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cce76d-9ebf-4f0a-8a60-fafd2d79a8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E180EF-4873-40ED-92D3-ECEA5B07515A}">
  <ds:schemaRefs>
    <ds:schemaRef ds:uri="http://schemas.openxmlformats.org/package/2006/metadata/core-properties"/>
    <ds:schemaRef ds:uri="9fcce76d-9ebf-4f0a-8a60-fafd2d79a8cb"/>
    <ds:schemaRef ds:uri="http://purl.org/dc/terms/"/>
    <ds:schemaRef ds:uri="http://schemas.microsoft.com/office/infopath/2007/PartnerControls"/>
    <ds:schemaRef ds:uri="http://schemas.microsoft.com/office/2006/metadata/properties"/>
    <ds:schemaRef ds:uri="http://schemas.microsoft.com/office/2006/documentManagement/types"/>
    <ds:schemaRef ds:uri="http://purl.org/dc/elements/1.1/"/>
    <ds:schemaRef ds:uri="http://purl.org/dc/dcmitype/"/>
    <ds:schemaRef ds:uri="http://www.w3.org/XML/1998/namespace"/>
  </ds:schemaRefs>
</ds:datastoreItem>
</file>

<file path=customXml/itemProps2.xml><?xml version="1.0" encoding="utf-8"?>
<ds:datastoreItem xmlns:ds="http://schemas.openxmlformats.org/officeDocument/2006/customXml" ds:itemID="{D95A3E12-A6F8-4AE7-9D4A-1F5466CE87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cce76d-9ebf-4f0a-8a60-fafd2d79a8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8BA069-5E45-4A5F-96E6-F5EC5E52D9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1891</TotalTime>
  <Words>3548</Words>
  <Application>Microsoft Office PowerPoint</Application>
  <PresentationFormat>Widescreen</PresentationFormat>
  <Paragraphs>554</Paragraphs>
  <Slides>44</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Calibri Light</vt:lpstr>
      <vt:lpstr>MentiText</vt:lpstr>
      <vt:lpstr>Verdana Pro Light</vt:lpstr>
      <vt:lpstr>Office Theme</vt:lpstr>
      <vt:lpstr>accessibility </vt:lpstr>
      <vt:lpstr>23 September 2020</vt:lpstr>
      <vt:lpstr>Accessibility Statement Survey 2020</vt:lpstr>
      <vt:lpstr> How ready is your institution for the launch of the new Public Sector Bodies Accessibility Regulations on 23 September?</vt:lpstr>
      <vt:lpstr>How confident are you that your accessibility statement(s) is compliant with the Government Digital Services accessibility statement requirements?</vt:lpstr>
      <vt:lpstr>How confident are you that your accessibility statement is genuinely useful to disabled students?</vt:lpstr>
      <vt:lpstr>COMPLIANCE</vt:lpstr>
      <vt:lpstr>What are the biggest barriers to implementing accessible practices at your institution?</vt:lpstr>
      <vt:lpstr>senior management support</vt:lpstr>
      <vt:lpstr>There is no silver bullet because there is no single cause of an inaccessible digital experience.  Accessibility will only become the norm when it is part of policy and practice.  There are 3 “layers” within the organisation to consider.</vt:lpstr>
      <vt:lpstr>the big</vt:lpstr>
      <vt:lpstr>Foundations</vt:lpstr>
      <vt:lpstr>Basement</vt:lpstr>
      <vt:lpstr>Living Area</vt:lpstr>
      <vt:lpstr>Helipad</vt:lpstr>
      <vt:lpstr>3 minutes from risk</vt:lpstr>
      <vt:lpstr>One college, one click (SiteImprove), many issues. Repeat (Wave, Lighthouse) Compare with accessibility statement. Contact solicitor.  Evidence (para 12 (a), (b)) </vt:lpstr>
      <vt:lpstr>devolved responsibilities</vt:lpstr>
      <vt:lpstr>getting an audit done</vt:lpstr>
      <vt:lpstr>where you may need support</vt:lpstr>
      <vt:lpstr>Late starting? Try the Web2Access Checker</vt:lpstr>
      <vt:lpstr>third  party  content</vt:lpstr>
      <vt:lpstr>What are the most challenging aspects about writing an accessibility statement?</vt:lpstr>
      <vt:lpstr>What is your current priority in meeting the new regulations?</vt:lpstr>
      <vt:lpstr>close encounters of the third party kind</vt:lpstr>
      <vt:lpstr>third party content</vt:lpstr>
      <vt:lpstr>PowerPoint Presentation</vt:lpstr>
      <vt:lpstr>disproportionate burden</vt:lpstr>
      <vt:lpstr>PowerPoint Presentation</vt:lpstr>
      <vt:lpstr>creating a meaningful statement</vt:lpstr>
      <vt:lpstr>the FACTS model</vt:lpstr>
      <vt:lpstr>self-assessment activity</vt:lpstr>
      <vt:lpstr>a little help from your friends</vt:lpstr>
      <vt:lpstr>advice</vt:lpstr>
      <vt:lpstr>tools</vt:lpstr>
      <vt:lpstr>remediation</vt:lpstr>
      <vt:lpstr>statement  writing</vt:lpstr>
      <vt:lpstr>The FACTS framework is open access + available for download.</vt:lpstr>
      <vt:lpstr>model statement</vt:lpstr>
      <vt:lpstr>IDEAS</vt:lpstr>
      <vt:lpstr>What is current priority in meeting the new regulations?</vt:lpstr>
      <vt:lpstr>encore</vt:lpstr>
      <vt:lpstr>join us on 18 September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Huw Alexander</dc:creator>
  <cp:lastModifiedBy>Huw Alexander</cp:lastModifiedBy>
  <cp:revision>17</cp:revision>
  <dcterms:created xsi:type="dcterms:W3CDTF">2020-08-23T08:00:55Z</dcterms:created>
  <dcterms:modified xsi:type="dcterms:W3CDTF">2020-09-11T16:21:53Z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0x010100DB55AA4A7DFC6942B33EA71C113EFF43</vt:lpwstr>
  </property>
</Properties>
</file>