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81" r:id="rId4"/>
    <p:sldMasterId id="2147483693" r:id="rId5"/>
  </p:sldMasterIdLst>
  <p:notesMasterIdLst>
    <p:notesMasterId r:id="rId64"/>
  </p:notesMasterIdLst>
  <p:sldIdLst>
    <p:sldId id="256" r:id="rId6"/>
    <p:sldId id="279" r:id="rId7"/>
    <p:sldId id="259" r:id="rId8"/>
    <p:sldId id="538" r:id="rId9"/>
    <p:sldId id="565" r:id="rId10"/>
    <p:sldId id="568" r:id="rId11"/>
    <p:sldId id="589" r:id="rId12"/>
    <p:sldId id="595" r:id="rId13"/>
    <p:sldId id="591" r:id="rId14"/>
    <p:sldId id="596" r:id="rId15"/>
    <p:sldId id="597" r:id="rId16"/>
    <p:sldId id="818" r:id="rId17"/>
    <p:sldId id="819" r:id="rId18"/>
    <p:sldId id="817" r:id="rId19"/>
    <p:sldId id="258" r:id="rId20"/>
    <p:sldId id="694" r:id="rId21"/>
    <p:sldId id="693" r:id="rId22"/>
    <p:sldId id="688" r:id="rId23"/>
    <p:sldId id="695" r:id="rId24"/>
    <p:sldId id="696" r:id="rId25"/>
    <p:sldId id="697" r:id="rId26"/>
    <p:sldId id="692" r:id="rId27"/>
    <p:sldId id="698" r:id="rId28"/>
    <p:sldId id="682" r:id="rId29"/>
    <p:sldId id="260" r:id="rId30"/>
    <p:sldId id="822" r:id="rId31"/>
    <p:sldId id="823" r:id="rId32"/>
    <p:sldId id="824" r:id="rId33"/>
    <p:sldId id="360" r:id="rId34"/>
    <p:sldId id="322" r:id="rId35"/>
    <p:sldId id="361" r:id="rId36"/>
    <p:sldId id="336" r:id="rId37"/>
    <p:sldId id="293" r:id="rId38"/>
    <p:sldId id="261" r:id="rId39"/>
    <p:sldId id="821" r:id="rId40"/>
    <p:sldId id="271" r:id="rId41"/>
    <p:sldId id="272" r:id="rId42"/>
    <p:sldId id="273" r:id="rId43"/>
    <p:sldId id="274" r:id="rId44"/>
    <p:sldId id="275" r:id="rId45"/>
    <p:sldId id="276" r:id="rId46"/>
    <p:sldId id="262" r:id="rId47"/>
    <p:sldId id="623" r:id="rId48"/>
    <p:sldId id="624" r:id="rId49"/>
    <p:sldId id="625" r:id="rId50"/>
    <p:sldId id="630" r:id="rId51"/>
    <p:sldId id="631" r:id="rId52"/>
    <p:sldId id="632" r:id="rId53"/>
    <p:sldId id="537" r:id="rId54"/>
    <p:sldId id="266" r:id="rId55"/>
    <p:sldId id="820" r:id="rId56"/>
    <p:sldId id="267" r:id="rId57"/>
    <p:sldId id="269" r:id="rId58"/>
    <p:sldId id="268" r:id="rId59"/>
    <p:sldId id="277" r:id="rId60"/>
    <p:sldId id="278" r:id="rId61"/>
    <p:sldId id="263" r:id="rId62"/>
    <p:sldId id="264"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4E4E"/>
    <a:srgbClr val="0F614F"/>
    <a:srgbClr val="6A6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A348C7-B4BC-474B-93FA-21A54E133B4D}" v="165" dt="2020-09-18T10:21:00.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CF57E-9227-4E19-BC9F-4252A2F2F205}" type="datetimeFigureOut">
              <a:rPr lang="en-GB" smtClean="0"/>
              <a:t>18/09/2020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4CA56-7B20-4CC7-87E1-B9A18473C727}" type="slidenum">
              <a:rPr lang="en-GB" smtClean="0"/>
              <a:t>‹#›</a:t>
            </a:fld>
            <a:endParaRPr lang="en-GB"/>
          </a:p>
        </p:txBody>
      </p:sp>
    </p:spTree>
    <p:extLst>
      <p:ext uri="{BB962C8B-B14F-4D97-AF65-F5344CB8AC3E}">
        <p14:creationId xmlns:p14="http://schemas.microsoft.com/office/powerpoint/2010/main" val="1133588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F120A8-4F88-FC45-B686-EFB14B7584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8853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5DC7B-4399-3D40-B43B-09F9F5CF2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595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5DC7B-4399-3D40-B43B-09F9F5CF2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966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5DC7B-4399-3D40-B43B-09F9F5CF2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144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5DC7B-4399-3D40-B43B-09F9F5CF2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119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5DC7B-4399-3D40-B43B-09F9F5CF2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123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5DC7B-4399-3D40-B43B-09F9F5CF2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663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5DC7B-4399-3D40-B43B-09F9F5CF2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074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5DC7B-4399-3D40-B43B-09F9F5CF2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326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5DC7B-4399-3D40-B43B-09F9F5CF2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325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txBox="1">
            <a:spLocks noGrp="1"/>
          </p:cNvSpPr>
          <p:nvPr>
            <p:ph type="body" idx="1"/>
          </p:nvPr>
        </p:nvSpPr>
        <p:spPr>
          <a:xfrm>
            <a:off x="703580" y="4829771"/>
            <a:ext cx="5628640" cy="4575572"/>
          </a:xfrm>
          <a:prstGeom prst="rect">
            <a:avLst/>
          </a:prstGeom>
          <a:noFill/>
          <a:ln>
            <a:noFill/>
          </a:ln>
        </p:spPr>
        <p:txBody>
          <a:bodyPr spcFirstLastPara="1" wrap="square" lIns="98282" tIns="98282" rIns="98282" bIns="98282" anchor="t" anchorCtr="0">
            <a:noAutofit/>
          </a:bodyPr>
          <a:lstStyle/>
          <a:p>
            <a:pPr marL="0" indent="0">
              <a:buNone/>
            </a:pPr>
            <a:endParaRPr dirty="0"/>
          </a:p>
        </p:txBody>
      </p:sp>
      <p:sp>
        <p:nvSpPr>
          <p:cNvPr id="113" name="Google Shape;113;p1:notes"/>
          <p:cNvSpPr>
            <a:spLocks noGrp="1" noRot="1" noChangeAspect="1"/>
          </p:cNvSpPr>
          <p:nvPr>
            <p:ph type="sldImg" idx="2"/>
          </p:nvPr>
        </p:nvSpPr>
        <p:spPr>
          <a:xfrm>
            <a:off x="128588" y="762000"/>
            <a:ext cx="6778625" cy="38131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F120A8-4F88-FC45-B686-EFB14B7584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247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8" y="762000"/>
            <a:ext cx="6778625" cy="3813175"/>
          </a:xfrm>
        </p:spPr>
      </p:sp>
      <p:sp>
        <p:nvSpPr>
          <p:cNvPr id="3" name="Notes Placeholder 2"/>
          <p:cNvSpPr>
            <a:spLocks noGrp="1"/>
          </p:cNvSpPr>
          <p:nvPr>
            <p:ph type="body" idx="1"/>
          </p:nvPr>
        </p:nvSpPr>
        <p:spPr/>
        <p:txBody>
          <a:bodyPr/>
          <a:lstStyle/>
          <a:p>
            <a:pPr marL="0" indent="0">
              <a:buNone/>
            </a:pPr>
            <a:endParaRPr lang="en-IE" dirty="0"/>
          </a:p>
        </p:txBody>
      </p:sp>
    </p:spTree>
    <p:extLst>
      <p:ext uri="{BB962C8B-B14F-4D97-AF65-F5344CB8AC3E}">
        <p14:creationId xmlns:p14="http://schemas.microsoft.com/office/powerpoint/2010/main" val="1974228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8" y="762000"/>
            <a:ext cx="6778625" cy="3813175"/>
          </a:xfrm>
        </p:spPr>
      </p:sp>
      <p:sp>
        <p:nvSpPr>
          <p:cNvPr id="3" name="Notes Placeholder 2"/>
          <p:cNvSpPr>
            <a:spLocks noGrp="1"/>
          </p:cNvSpPr>
          <p:nvPr>
            <p:ph type="body" idx="1"/>
          </p:nvPr>
        </p:nvSpPr>
        <p:spPr/>
        <p:txBody>
          <a:bodyPr/>
          <a:lstStyle/>
          <a:p>
            <a:pPr marL="170656" indent="0" defTabSz="982980">
              <a:buNone/>
              <a:defRPr/>
            </a:pPr>
            <a:endParaRPr lang="en-IE" dirty="0"/>
          </a:p>
        </p:txBody>
      </p:sp>
    </p:spTree>
    <p:extLst>
      <p:ext uri="{BB962C8B-B14F-4D97-AF65-F5344CB8AC3E}">
        <p14:creationId xmlns:p14="http://schemas.microsoft.com/office/powerpoint/2010/main" val="2850305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066743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464311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854107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txBox="1">
            <a:spLocks noGrp="1"/>
          </p:cNvSpPr>
          <p:nvPr>
            <p:ph type="body" idx="1"/>
          </p:nvPr>
        </p:nvSpPr>
        <p:spPr>
          <a:xfrm>
            <a:off x="703580" y="4829771"/>
            <a:ext cx="5628640" cy="4575572"/>
          </a:xfrm>
          <a:prstGeom prst="rect">
            <a:avLst/>
          </a:prstGeom>
          <a:noFill/>
          <a:ln>
            <a:noFill/>
          </a:ln>
        </p:spPr>
        <p:txBody>
          <a:bodyPr spcFirstLastPara="1" wrap="square" lIns="98282" tIns="98282" rIns="98282" bIns="98282" anchor="t" anchorCtr="0">
            <a:noAutofit/>
          </a:bodyPr>
          <a:lstStyle/>
          <a:p>
            <a:pPr marL="170656" indent="0">
              <a:buNone/>
            </a:pPr>
            <a:endParaRPr dirty="0"/>
          </a:p>
        </p:txBody>
      </p:sp>
      <p:sp>
        <p:nvSpPr>
          <p:cNvPr id="113" name="Google Shape;113;p1:notes"/>
          <p:cNvSpPr>
            <a:spLocks noGrp="1" noRot="1" noChangeAspect="1"/>
          </p:cNvSpPr>
          <p:nvPr>
            <p:ph type="sldImg" idx="2"/>
          </p:nvPr>
        </p:nvSpPr>
        <p:spPr>
          <a:xfrm>
            <a:off x="128588" y="762000"/>
            <a:ext cx="6778625" cy="38131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9282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FACTS principles:</a:t>
            </a:r>
          </a:p>
          <a:p>
            <a:pPr marL="0" indent="0">
              <a:buNone/>
            </a:pPr>
            <a:endParaRPr lang="en-GB" dirty="0"/>
          </a:p>
          <a:p>
            <a:pPr marL="0" indent="0">
              <a:buNone/>
            </a:pPr>
            <a:r>
              <a:rPr lang="en-GB" dirty="0"/>
              <a:t>Formative:</a:t>
            </a:r>
            <a:r>
              <a:rPr lang="en-US" dirty="0"/>
              <a:t> making users smarter.</a:t>
            </a:r>
            <a:endParaRPr lang="en-GB" dirty="0"/>
          </a:p>
          <a:p>
            <a:pPr marL="0" indent="0">
              <a:buNone/>
            </a:pPr>
            <a:r>
              <a:rPr lang="en-GB" dirty="0"/>
              <a:t>Actionable: </a:t>
            </a:r>
            <a:r>
              <a:rPr lang="en-US" dirty="0"/>
              <a:t>making users resilient.</a:t>
            </a:r>
          </a:p>
          <a:p>
            <a:pPr marL="0" indent="0">
              <a:buNone/>
            </a:pPr>
            <a:r>
              <a:rPr lang="en-US" dirty="0"/>
              <a:t>Compliant: keeping the organisation safe.</a:t>
            </a:r>
          </a:p>
          <a:p>
            <a:pPr marL="0" indent="0">
              <a:buNone/>
            </a:pPr>
            <a:r>
              <a:rPr lang="en-US" dirty="0"/>
              <a:t>Transparent: keeping disabled users on board. </a:t>
            </a:r>
          </a:p>
          <a:p>
            <a:pPr marL="0" indent="0">
              <a:buNone/>
            </a:pPr>
            <a:r>
              <a:rPr lang="en-US" dirty="0"/>
              <a:t>Supportive: making users confident.</a:t>
            </a:r>
          </a:p>
          <a:p>
            <a:pPr marL="0" indent="0">
              <a:buNone/>
            </a:pPr>
            <a:endParaRPr lang="en-GB" dirty="0"/>
          </a:p>
          <a:p>
            <a:pPr marL="0" indent="0">
              <a:buNone/>
            </a:pPr>
            <a:r>
              <a:rPr lang="en-GB" dirty="0"/>
              <a:t>More details below:</a:t>
            </a:r>
          </a:p>
          <a:p>
            <a:pPr marL="0" indent="0">
              <a:buNone/>
            </a:pPr>
            <a:r>
              <a:rPr lang="en-GB" dirty="0"/>
              <a:t>Formative: </a:t>
            </a:r>
            <a:r>
              <a:rPr lang="en-US" dirty="0"/>
              <a:t>The information about the accessibility of the website helps inform users how to exploit digital accessibility for their personal productivity and comfort.</a:t>
            </a:r>
            <a:endParaRPr lang="en-GB" dirty="0"/>
          </a:p>
          <a:p>
            <a:pPr marL="0" indent="0">
              <a:buNone/>
            </a:pPr>
            <a:r>
              <a:rPr lang="en-GB" dirty="0"/>
              <a:t>Actionable: </a:t>
            </a:r>
            <a:r>
              <a:rPr lang="en-US" dirty="0"/>
              <a:t>Any information about accessibility barriers is specific so users can anticipate actions they may need to take, for example requesting alternative formats or seeking support.</a:t>
            </a:r>
          </a:p>
          <a:p>
            <a:pPr marL="0" indent="0">
              <a:buNone/>
            </a:pPr>
            <a:r>
              <a:rPr lang="en-US" dirty="0"/>
              <a:t>Compliant: The accessibility statement covers all legally requirements.</a:t>
            </a:r>
          </a:p>
          <a:p>
            <a:pPr marL="0" indent="0">
              <a:buNone/>
            </a:pPr>
            <a:r>
              <a:rPr lang="en-US" dirty="0"/>
              <a:t>Transparent: Relevant documentation is available relating to risk assessments, priorities and disproportionate burden. </a:t>
            </a:r>
          </a:p>
          <a:p>
            <a:pPr marL="0" indent="0">
              <a:buNone/>
            </a:pPr>
            <a:r>
              <a:rPr lang="en-US" dirty="0"/>
              <a:t>Supportive: Contact information, response times and communication processes are supportive. Self-help resources are available where appropriate.</a:t>
            </a:r>
          </a:p>
          <a:p>
            <a:pPr marL="0" indent="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2E28C-6D67-4371-9005-C8C5414955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878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Formative | Actionable | Compliant</a:t>
            </a:r>
          </a:p>
          <a:p>
            <a:pPr marL="0" indent="0">
              <a:spcAft>
                <a:spcPts val="0"/>
              </a:spcAft>
              <a:buNone/>
            </a:pPr>
            <a:r>
              <a:rPr lang="en-GB" sz="1200" b="1" dirty="0">
                <a:effectLst/>
                <a:latin typeface="Calibri" panose="020F0502020204030204" pitchFamily="34" charset="0"/>
                <a:ea typeface="Calibri" panose="020F0502020204030204" pitchFamily="34" charset="0"/>
                <a:cs typeface="Times New Roman" panose="02020603050405020304" pitchFamily="18" charset="0"/>
              </a:rPr>
              <a:t>Formative</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endParaRPr>
          </a:p>
          <a:p>
            <a:pPr indent="0">
              <a:spcAft>
                <a:spcPts val="0"/>
              </a:spcAf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Good example</a:t>
            </a:r>
            <a:r>
              <a:rPr lang="en-US" sz="1200" dirty="0">
                <a:effectLst/>
                <a:latin typeface="Calibri" panose="020F0502020204030204" pitchFamily="34" charset="0"/>
                <a:ea typeface="Calibri" panose="020F0502020204030204" pitchFamily="34" charset="0"/>
                <a:cs typeface="Times New Roman" panose="02020603050405020304" pitchFamily="18" charset="0"/>
              </a:rPr>
              <a:t>: "We have used heading styles to create an easily navigable hierarchical structure to all our text content. This allows blind users with screen readers to navigate pages very efficiently. Browser plug-ins such as Headings map for Chrome/Firefox allows sighted users to instantly navigate to the relevant part of the page.</a:t>
            </a:r>
            <a:endParaRPr lang="en-GB" sz="1200" dirty="0">
              <a:effectLst/>
              <a:latin typeface="Calibri" panose="020F0502020204030204" pitchFamily="34" charset="0"/>
              <a:ea typeface="Calibri" panose="020F0502020204030204" pitchFamily="34" charset="0"/>
            </a:endParaRPr>
          </a:p>
          <a:p>
            <a:pPr indent="0">
              <a:spcAft>
                <a:spcPts val="0"/>
              </a:spcAf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Poor example: </a:t>
            </a:r>
            <a:r>
              <a:rPr lang="en-US" sz="1200" dirty="0">
                <a:effectLst/>
                <a:latin typeface="Calibri" panose="020F0502020204030204" pitchFamily="34" charset="0"/>
                <a:ea typeface="Calibri" panose="020F0502020204030204" pitchFamily="34" charset="0"/>
                <a:cs typeface="Times New Roman" panose="02020603050405020304" pitchFamily="18" charset="0"/>
              </a:rPr>
              <a:t>"Pages are structured using heading styles”</a:t>
            </a:r>
            <a:endParaRPr lang="en-GB" sz="1200" dirty="0">
              <a:effectLst/>
              <a:latin typeface="Calibri" panose="020F0502020204030204" pitchFamily="34" charset="0"/>
              <a:ea typeface="Calibri" panose="020F0502020204030204" pitchFamily="34" charset="0"/>
            </a:endParaRPr>
          </a:p>
          <a:p>
            <a:pPr marL="0" indent="0">
              <a:spcAft>
                <a:spcPts val="0"/>
              </a:spcAft>
              <a:buNone/>
            </a:pPr>
            <a:r>
              <a:rPr lang="en-GB" sz="1200" b="1" dirty="0">
                <a:effectLst/>
                <a:latin typeface="Calibri" panose="020F0502020204030204" pitchFamily="34" charset="0"/>
                <a:ea typeface="Calibri" panose="020F0502020204030204" pitchFamily="34" charset="0"/>
                <a:cs typeface="Times New Roman" panose="02020603050405020304" pitchFamily="18" charset="0"/>
              </a:rPr>
              <a:t>Actionable</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endParaRPr>
          </a:p>
          <a:p>
            <a:pPr indent="0">
              <a:spcAft>
                <a:spcPts val="0"/>
              </a:spcAft>
              <a:buNone/>
            </a:pPr>
            <a:r>
              <a:rPr lang="en-GB" sz="1200" b="1" dirty="0">
                <a:effectLst/>
                <a:latin typeface="Calibri" panose="020F0502020204030204" pitchFamily="34" charset="0"/>
                <a:ea typeface="Calibri" panose="020F0502020204030204" pitchFamily="34" charset="0"/>
                <a:cs typeface="Times New Roman" panose="02020603050405020304" pitchFamily="18" charset="0"/>
              </a:rPr>
              <a:t>Good example</a:t>
            </a:r>
            <a:r>
              <a:rPr lang="en-GB" sz="1200" dirty="0">
                <a:effectLst/>
                <a:latin typeface="Calibri" panose="020F0502020204030204" pitchFamily="34" charset="0"/>
                <a:ea typeface="Calibri" panose="020F0502020204030204" pitchFamily="34" charset="0"/>
                <a:cs typeface="Times New Roman" panose="02020603050405020304" pitchFamily="18" charset="0"/>
              </a:rPr>
              <a:t>: "The online forms for requesting a prospectus and applying for halls of residence are not accessible to screen readers. Alternative contact details are provided on those pages.”</a:t>
            </a:r>
            <a:endParaRPr lang="en-GB" sz="1200" dirty="0">
              <a:effectLst/>
              <a:latin typeface="Calibri" panose="020F0502020204030204" pitchFamily="34" charset="0"/>
              <a:ea typeface="Calibri" panose="020F0502020204030204" pitchFamily="34" charset="0"/>
            </a:endParaRPr>
          </a:p>
          <a:p>
            <a:pPr indent="0">
              <a:spcAft>
                <a:spcPts val="0"/>
              </a:spcAft>
              <a:buNone/>
            </a:pPr>
            <a:r>
              <a:rPr lang="en-GB" sz="1200" b="1" dirty="0">
                <a:latin typeface="Calibri" panose="020F0502020204030204" pitchFamily="34" charset="0"/>
                <a:ea typeface="Calibri" panose="020F0502020204030204" pitchFamily="34" charset="0"/>
                <a:cs typeface="Times New Roman" panose="02020603050405020304" pitchFamily="18" charset="0"/>
              </a:rPr>
              <a:t>P</a:t>
            </a:r>
            <a:r>
              <a:rPr lang="en-GB" sz="1200" b="1" dirty="0">
                <a:effectLst/>
                <a:latin typeface="Calibri" panose="020F0502020204030204" pitchFamily="34" charset="0"/>
                <a:ea typeface="Calibri" panose="020F0502020204030204" pitchFamily="34" charset="0"/>
                <a:cs typeface="Times New Roman" panose="02020603050405020304" pitchFamily="18" charset="0"/>
              </a:rPr>
              <a:t>oor example: </a:t>
            </a:r>
            <a:r>
              <a:rPr lang="en-GB" sz="1200" dirty="0">
                <a:effectLst/>
                <a:latin typeface="Calibri" panose="020F0502020204030204" pitchFamily="34" charset="0"/>
                <a:ea typeface="Calibri" panose="020F0502020204030204" pitchFamily="34" charset="0"/>
                <a:cs typeface="Times New Roman" panose="02020603050405020304" pitchFamily="18" charset="0"/>
              </a:rPr>
              <a:t>“Not all the forms on our website work with screen readers.”</a:t>
            </a:r>
            <a:endParaRPr lang="en-GB" sz="1200" dirty="0">
              <a:effectLst/>
              <a:latin typeface="Calibri" panose="020F0502020204030204" pitchFamily="34" charset="0"/>
              <a:ea typeface="Calibri" panose="020F0502020204030204" pitchFamily="34" charset="0"/>
            </a:endParaRPr>
          </a:p>
          <a:p>
            <a:pPr marL="0" indent="0">
              <a:spcAft>
                <a:spcPts val="0"/>
              </a:spcAf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Compliant</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accessibility statement covers all legal requirements</a:t>
            </a: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2E28C-6D67-4371-9005-C8C5414955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434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Transparent | Supportive</a:t>
            </a:r>
          </a:p>
          <a:p>
            <a:pPr marL="0" indent="0">
              <a:spcAft>
                <a:spcPts val="0"/>
              </a:spcAf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Transparent:</a:t>
            </a:r>
            <a:endParaRPr lang="en-GB" sz="1200" dirty="0">
              <a:effectLst/>
              <a:latin typeface="Calibri" panose="020F0502020204030204" pitchFamily="34" charset="0"/>
              <a:ea typeface="Calibri" panose="020F0502020204030204" pitchFamily="34" charset="0"/>
            </a:endParaRPr>
          </a:p>
          <a:p>
            <a:pPr indent="0">
              <a:spcAft>
                <a:spcPts val="0"/>
              </a:spcAf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Good example</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3D virtual reality tour has no audio feedback available for blind users. We approached the developers for advice on adding audio. We were informed that audio feedback would require a rebuild of the code base at around 10 times the cost of the current software and would benefit less than 4 students in a typical year. We believe this is a disproportionate burden because the current version benefits around 200 students with anxiety and mobility issues. Blind students have access to our 1:1 support for orientation training.”</a:t>
            </a:r>
            <a:endParaRPr lang="en-GB" sz="1200" dirty="0">
              <a:effectLst/>
              <a:latin typeface="Calibri" panose="020F0502020204030204" pitchFamily="34" charset="0"/>
              <a:ea typeface="Calibri" panose="020F0502020204030204" pitchFamily="34" charset="0"/>
            </a:endParaRPr>
          </a:p>
          <a:p>
            <a:pPr indent="0">
              <a:spcAft>
                <a:spcPts val="0"/>
              </a:spcAft>
              <a:buNone/>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Poor example</a:t>
            </a:r>
            <a:r>
              <a:rPr lang="en-GB" sz="1200" dirty="0">
                <a:effectLst/>
                <a:latin typeface="Calibri" panose="020F0502020204030204" pitchFamily="34" charset="0"/>
                <a:ea typeface="Calibri" panose="020F0502020204030204" pitchFamily="34" charset="0"/>
                <a:cs typeface="Times New Roman" panose="02020603050405020304" pitchFamily="18" charset="0"/>
              </a:rPr>
              <a:t>: “We have several interactivities on the site. Fixing these would be a disproportionate burden.”</a:t>
            </a:r>
            <a:endParaRPr lang="en-GB" sz="1200" dirty="0">
              <a:effectLst/>
              <a:latin typeface="Calibri" panose="020F0502020204030204" pitchFamily="34" charset="0"/>
              <a:ea typeface="Calibri" panose="020F0502020204030204" pitchFamily="34" charset="0"/>
            </a:endParaRPr>
          </a:p>
          <a:p>
            <a:pPr marL="0" indent="0">
              <a:spcAft>
                <a:spcPts val="0"/>
              </a:spcAf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Supportive:</a:t>
            </a:r>
            <a:r>
              <a:rPr lang="en-US" sz="1200" dirty="0">
                <a:effectLst/>
                <a:latin typeface="Calibri" panose="020F0502020204030204" pitchFamily="34" charset="0"/>
                <a:ea typeface="Calibri" panose="020F0502020204030204" pitchFamily="34" charset="0"/>
                <a:cs typeface="Times New Roman" panose="02020603050405020304" pitchFamily="18" charset="0"/>
              </a:rPr>
              <a:t> Contact information, response times and processes are explicit and supportive. Self-help resources are available where appropriate.</a:t>
            </a:r>
            <a:endParaRPr lang="en-GB" sz="1200" dirty="0">
              <a:effectLst/>
              <a:latin typeface="Calibri" panose="020F0502020204030204" pitchFamily="34" charset="0"/>
              <a:ea typeface="Calibri" panose="020F0502020204030204" pitchFamily="34" charset="0"/>
            </a:endParaRPr>
          </a:p>
          <a:p>
            <a:pPr indent="0">
              <a:spcAft>
                <a:spcPts val="0"/>
              </a:spcAf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Good example</a:t>
            </a:r>
            <a:r>
              <a:rPr lang="en-US" sz="1200" dirty="0">
                <a:effectLst/>
                <a:latin typeface="Calibri" panose="020F0502020204030204" pitchFamily="34" charset="0"/>
                <a:ea typeface="Calibri" panose="020F0502020204030204" pitchFamily="34" charset="0"/>
                <a:cs typeface="Times New Roman" panose="02020603050405020304" pitchFamily="18" charset="0"/>
              </a:rPr>
              <a:t>: “Contact us through the email address or dedicated phone number below. We will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endeavour</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get back in touch with you within 24 hours. If the request will take longer than that, we will contact you to discuss options and alternatives. We can provide accessible alternatives in digital format much more quickly than physical formats such as large print or Braille.”</a:t>
            </a:r>
            <a:endParaRPr lang="en-GB" sz="1200" dirty="0">
              <a:effectLst/>
              <a:latin typeface="Calibri" panose="020F0502020204030204" pitchFamily="34" charset="0"/>
              <a:ea typeface="Calibri" panose="020F0502020204030204" pitchFamily="34" charset="0"/>
            </a:endParaRPr>
          </a:p>
          <a:p>
            <a:pPr indent="0">
              <a:spcAft>
                <a:spcPts val="0"/>
              </a:spcAft>
              <a:buNone/>
            </a:pPr>
            <a:r>
              <a:rPr lang="en-GB" sz="1200" b="1" dirty="0">
                <a:effectLst/>
                <a:latin typeface="Calibri" panose="020F0502020204030204" pitchFamily="34" charset="0"/>
                <a:ea typeface="Calibri" panose="020F0502020204030204" pitchFamily="34" charset="0"/>
              </a:rPr>
              <a:t>Poor example</a:t>
            </a:r>
            <a:r>
              <a:rPr lang="en-GB" sz="1200" dirty="0">
                <a:effectLst/>
                <a:latin typeface="Calibri" panose="020F0502020204030204" pitchFamily="34" charset="0"/>
                <a:ea typeface="Calibri" panose="020F0502020204030204" pitchFamily="34" charset="0"/>
              </a:rPr>
              <a:t>: "If you have a problem email reception@university.ac.uk.”</a:t>
            </a:r>
          </a:p>
          <a:p>
            <a:endParaRPr lang="en-GB" sz="20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2E28C-6D67-4371-9005-C8C5414955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151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worried about your accessibility statement we can look at it with you, either helping you to ensure it is a genuinely useful tool for students or, if you're not at that stage it, making sure you at least take the compliance boxes for government digital services audits.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8E33E-431D-4FD9-9482-28BC74BC7B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097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F120A8-4F88-FC45-B686-EFB14B7584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715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Organisations</a:t>
            </a:r>
            <a:r>
              <a:rPr lang="en-US" dirty="0"/>
              <a:t> that want to ensure their accessibility statements are genuinely useful for users can opt into our verification service where we score you on objective criteria and award you a badge.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8E33E-431D-4FD9-9482-28BC74BC7B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842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made the facts model scoring criteria available as a creative Commons document so even if an </a:t>
            </a:r>
            <a:r>
              <a:rPr lang="en-US" dirty="0" err="1"/>
              <a:t>organisation</a:t>
            </a:r>
            <a:r>
              <a:rPr lang="en-US" dirty="0"/>
              <a:t> doesn't want commercial support in creating high quality accessibility statement, they can use the model to check their own statements. For </a:t>
            </a:r>
            <a:r>
              <a:rPr lang="en-US" dirty="0" err="1"/>
              <a:t>organisations</a:t>
            </a:r>
            <a:r>
              <a:rPr lang="en-US" dirty="0"/>
              <a:t> wanting bespoke support and guidance, we offer a consultancy service at a day or half day rate. We ensure objectivity by insisting that scoring of your accessibility statement has to be completed by an </a:t>
            </a:r>
            <a:r>
              <a:rPr lang="en-US" dirty="0" err="1"/>
              <a:t>organisation</a:t>
            </a:r>
            <a:r>
              <a:rPr lang="en-US" dirty="0"/>
              <a:t> that didn't advise on it.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C8E33E-431D-4FD9-9482-28BC74BC7B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42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F120A8-4F88-FC45-B686-EFB14B7584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285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0B0C0C"/>
              </a:solidFill>
              <a:effectLst/>
              <a:latin typeface="nta"/>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F120A8-4F88-FC45-B686-EFB14B7584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856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0B0C0C"/>
              </a:solidFill>
              <a:effectLst/>
              <a:latin typeface="nta"/>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F120A8-4F88-FC45-B686-EFB14B7584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4939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0B0C0C"/>
              </a:solidFill>
              <a:effectLst/>
              <a:latin typeface="nta"/>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F120A8-4F88-FC45-B686-EFB14B7584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5840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0B0C0C"/>
              </a:solidFill>
              <a:effectLst/>
              <a:latin typeface="nta"/>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F120A8-4F88-FC45-B686-EFB14B7584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3362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0B0C0C"/>
              </a:solidFill>
              <a:effectLst/>
              <a:latin typeface="nta"/>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F120A8-4F88-FC45-B686-EFB14B7584A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4426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2D290-5E85-46D3-85F8-CAC6D45368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EAEB683-32EB-4D19-B463-F5907A5F65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02E054-B33F-4093-8401-492841F4E33A}"/>
              </a:ext>
            </a:extLst>
          </p:cNvPr>
          <p:cNvSpPr>
            <a:spLocks noGrp="1"/>
          </p:cNvSpPr>
          <p:nvPr>
            <p:ph type="dt" sz="half" idx="10"/>
          </p:nvPr>
        </p:nvSpPr>
        <p:spPr/>
        <p:txBody>
          <a:bodyPr/>
          <a:lstStyle/>
          <a:p>
            <a:fld id="{3BC177AC-5A65-4163-BEBE-2988902B3F67}" type="datetimeFigureOut">
              <a:rPr lang="en-GB" smtClean="0"/>
              <a:t>18/09/2020</a:t>
            </a:fld>
            <a:endParaRPr lang="en-GB"/>
          </a:p>
        </p:txBody>
      </p:sp>
      <p:sp>
        <p:nvSpPr>
          <p:cNvPr id="5" name="Footer Placeholder 4">
            <a:extLst>
              <a:ext uri="{FF2B5EF4-FFF2-40B4-BE49-F238E27FC236}">
                <a16:creationId xmlns:a16="http://schemas.microsoft.com/office/drawing/2014/main" id="{0C240DF8-C718-49DD-9ADE-7C4181707E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2DE477-8A3C-4651-BDA2-E63FC2E48F31}"/>
              </a:ext>
            </a:extLst>
          </p:cNvPr>
          <p:cNvSpPr>
            <a:spLocks noGrp="1"/>
          </p:cNvSpPr>
          <p:nvPr>
            <p:ph type="sldNum" sz="quarter" idx="12"/>
          </p:nvPr>
        </p:nvSpPr>
        <p:spPr/>
        <p:txBody>
          <a:bodyPr/>
          <a:lstStyle/>
          <a:p>
            <a:fld id="{0CFD341B-D40B-480C-B4EA-ED8ED71BB017}" type="slidenum">
              <a:rPr lang="en-GB" smtClean="0"/>
              <a:t>‹#›</a:t>
            </a:fld>
            <a:endParaRPr lang="en-GB"/>
          </a:p>
        </p:txBody>
      </p:sp>
    </p:spTree>
    <p:extLst>
      <p:ext uri="{BB962C8B-B14F-4D97-AF65-F5344CB8AC3E}">
        <p14:creationId xmlns:p14="http://schemas.microsoft.com/office/powerpoint/2010/main" val="421357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A0CF-3AD4-4455-873A-AE72A26B089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110215-6C94-4F62-B37B-3E23249591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5DD592-1CB3-4A43-A4F2-B43317A2F5FE}"/>
              </a:ext>
            </a:extLst>
          </p:cNvPr>
          <p:cNvSpPr>
            <a:spLocks noGrp="1"/>
          </p:cNvSpPr>
          <p:nvPr>
            <p:ph type="dt" sz="half" idx="10"/>
          </p:nvPr>
        </p:nvSpPr>
        <p:spPr/>
        <p:txBody>
          <a:bodyPr/>
          <a:lstStyle/>
          <a:p>
            <a:fld id="{3BC177AC-5A65-4163-BEBE-2988902B3F67}" type="datetimeFigureOut">
              <a:rPr lang="en-GB" smtClean="0"/>
              <a:t>18/09/2020</a:t>
            </a:fld>
            <a:endParaRPr lang="en-GB"/>
          </a:p>
        </p:txBody>
      </p:sp>
      <p:sp>
        <p:nvSpPr>
          <p:cNvPr id="5" name="Footer Placeholder 4">
            <a:extLst>
              <a:ext uri="{FF2B5EF4-FFF2-40B4-BE49-F238E27FC236}">
                <a16:creationId xmlns:a16="http://schemas.microsoft.com/office/drawing/2014/main" id="{ACAE0817-0C8D-4137-B662-57AB21C6B4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7DF319-A365-4AD3-A743-D26B44B25C64}"/>
              </a:ext>
            </a:extLst>
          </p:cNvPr>
          <p:cNvSpPr>
            <a:spLocks noGrp="1"/>
          </p:cNvSpPr>
          <p:nvPr>
            <p:ph type="sldNum" sz="quarter" idx="12"/>
          </p:nvPr>
        </p:nvSpPr>
        <p:spPr/>
        <p:txBody>
          <a:bodyPr/>
          <a:lstStyle/>
          <a:p>
            <a:fld id="{0CFD341B-D40B-480C-B4EA-ED8ED71BB017}" type="slidenum">
              <a:rPr lang="en-GB" smtClean="0"/>
              <a:t>‹#›</a:t>
            </a:fld>
            <a:endParaRPr lang="en-GB"/>
          </a:p>
        </p:txBody>
      </p:sp>
    </p:spTree>
    <p:extLst>
      <p:ext uri="{BB962C8B-B14F-4D97-AF65-F5344CB8AC3E}">
        <p14:creationId xmlns:p14="http://schemas.microsoft.com/office/powerpoint/2010/main" val="1185527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1F78CB-226D-4DA7-9E55-075D48BD6D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4F1BA7-5429-48CC-B21D-0A986040BF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01C250-41D4-40A6-8A89-AF4373245E29}"/>
              </a:ext>
            </a:extLst>
          </p:cNvPr>
          <p:cNvSpPr>
            <a:spLocks noGrp="1"/>
          </p:cNvSpPr>
          <p:nvPr>
            <p:ph type="dt" sz="half" idx="10"/>
          </p:nvPr>
        </p:nvSpPr>
        <p:spPr/>
        <p:txBody>
          <a:bodyPr/>
          <a:lstStyle/>
          <a:p>
            <a:fld id="{3BC177AC-5A65-4163-BEBE-2988902B3F67}" type="datetimeFigureOut">
              <a:rPr lang="en-GB" smtClean="0"/>
              <a:t>18/09/2020</a:t>
            </a:fld>
            <a:endParaRPr lang="en-GB"/>
          </a:p>
        </p:txBody>
      </p:sp>
      <p:sp>
        <p:nvSpPr>
          <p:cNvPr id="5" name="Footer Placeholder 4">
            <a:extLst>
              <a:ext uri="{FF2B5EF4-FFF2-40B4-BE49-F238E27FC236}">
                <a16:creationId xmlns:a16="http://schemas.microsoft.com/office/drawing/2014/main" id="{077C1906-3FE7-4027-897E-4B0343B958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CCA755-C740-48F6-A1FD-423A48624248}"/>
              </a:ext>
            </a:extLst>
          </p:cNvPr>
          <p:cNvSpPr>
            <a:spLocks noGrp="1"/>
          </p:cNvSpPr>
          <p:nvPr>
            <p:ph type="sldNum" sz="quarter" idx="12"/>
          </p:nvPr>
        </p:nvSpPr>
        <p:spPr/>
        <p:txBody>
          <a:bodyPr/>
          <a:lstStyle/>
          <a:p>
            <a:fld id="{0CFD341B-D40B-480C-B4EA-ED8ED71BB017}" type="slidenum">
              <a:rPr lang="en-GB" smtClean="0"/>
              <a:t>‹#›</a:t>
            </a:fld>
            <a:endParaRPr lang="en-GB"/>
          </a:p>
        </p:txBody>
      </p:sp>
    </p:spTree>
    <p:extLst>
      <p:ext uri="{BB962C8B-B14F-4D97-AF65-F5344CB8AC3E}">
        <p14:creationId xmlns:p14="http://schemas.microsoft.com/office/powerpoint/2010/main" val="243294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83E820-6756-CF48-BDF4-4134A0CA46DB}"/>
              </a:ext>
              <a:ext uri="{C183D7F6-B498-43B3-948B-1728B52AA6E4}">
                <adec:decorative xmlns:adec="http://schemas.microsoft.com/office/drawing/2017/decorative" val="1"/>
              </a:ext>
            </a:extLst>
          </p:cNvPr>
          <p:cNvSpPr/>
          <p:nvPr/>
        </p:nvSpPr>
        <p:spPr>
          <a:xfrm>
            <a:off x="0" y="0"/>
            <a:ext cx="12192000" cy="5971051"/>
          </a:xfrm>
          <a:prstGeom prst="rect">
            <a:avLst/>
          </a:prstGeom>
          <a:solidFill>
            <a:srgbClr val="005C6E"/>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a:solidFill>
                <a:prstClr val="white"/>
              </a:solidFill>
            </a:endParaRPr>
          </a:p>
        </p:txBody>
      </p:sp>
      <p:sp>
        <p:nvSpPr>
          <p:cNvPr id="2" name="Title 1"/>
          <p:cNvSpPr>
            <a:spLocks noGrp="1"/>
          </p:cNvSpPr>
          <p:nvPr>
            <p:ph type="ctrTitle"/>
          </p:nvPr>
        </p:nvSpPr>
        <p:spPr>
          <a:xfrm>
            <a:off x="634061" y="2694564"/>
            <a:ext cx="9179747" cy="1122795"/>
          </a:xfrm>
        </p:spPr>
        <p:txBody>
          <a:bodyPr>
            <a:noAutofit/>
          </a:bodyPr>
          <a:lstStyle>
            <a:lvl1pPr algn="l">
              <a:defRPr sz="4533"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59032" y="4063422"/>
            <a:ext cx="7273296" cy="1004455"/>
          </a:xfrm>
        </p:spPr>
        <p:txBody>
          <a:bodyPr>
            <a:noAutofit/>
          </a:bodyPr>
          <a:lstStyle>
            <a:lvl1pPr marL="0" indent="0" algn="l">
              <a:buNone/>
              <a:defRPr sz="2933">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7" name="Picture 6" descr="AbilityNet logo">
            <a:extLst>
              <a:ext uri="{FF2B5EF4-FFF2-40B4-BE49-F238E27FC236}">
                <a16:creationId xmlns:a16="http://schemas.microsoft.com/office/drawing/2014/main" id="{765C4EA4-1E30-B04B-8F0A-C21EA89C8DF0}"/>
              </a:ext>
            </a:extLst>
          </p:cNvPr>
          <p:cNvPicPr>
            <a:picLocks noChangeAspect="1"/>
          </p:cNvPicPr>
          <p:nvPr userDrawn="1"/>
        </p:nvPicPr>
        <p:blipFill>
          <a:blip r:embed="rId2"/>
          <a:stretch>
            <a:fillRect/>
          </a:stretch>
        </p:blipFill>
        <p:spPr>
          <a:xfrm>
            <a:off x="9048931" y="540873"/>
            <a:ext cx="2525628" cy="867981"/>
          </a:xfrm>
          <a:prstGeom prst="rect">
            <a:avLst/>
          </a:prstGeom>
        </p:spPr>
      </p:pic>
    </p:spTree>
    <p:extLst>
      <p:ext uri="{BB962C8B-B14F-4D97-AF65-F5344CB8AC3E}">
        <p14:creationId xmlns:p14="http://schemas.microsoft.com/office/powerpoint/2010/main" val="123400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pportin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03EB3D8-B22E-5A45-8113-89D292D4C96A}"/>
              </a:ext>
            </a:extLst>
          </p:cNvPr>
          <p:cNvCxnSpPr/>
          <p:nvPr/>
        </p:nvCxnSpPr>
        <p:spPr>
          <a:xfrm flipH="1">
            <a:off x="569384" y="2055284"/>
            <a:ext cx="110236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BD4795D-0D23-8B46-9ACE-B52FB12E576D}"/>
              </a:ext>
            </a:extLst>
          </p:cNvPr>
          <p:cNvSpPr txBox="1">
            <a:spLocks noChangeArrowheads="1"/>
          </p:cNvSpPr>
          <p:nvPr/>
        </p:nvSpPr>
        <p:spPr bwMode="auto">
          <a:xfrm>
            <a:off x="2360085" y="648546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p>
        </p:txBody>
      </p:sp>
      <p:sp>
        <p:nvSpPr>
          <p:cNvPr id="3" name="Content Placeholder 2"/>
          <p:cNvSpPr>
            <a:spLocks noGrp="1"/>
          </p:cNvSpPr>
          <p:nvPr>
            <p:ph idx="1"/>
          </p:nvPr>
        </p:nvSpPr>
        <p:spPr>
          <a:xfrm>
            <a:off x="609600" y="2184400"/>
            <a:ext cx="10972800" cy="3941763"/>
          </a:xfrm>
        </p:spPr>
        <p:txBody>
          <a:bodyPr>
            <a:noAutofit/>
          </a:bodyPr>
          <a:lstStyle>
            <a:lvl1pPr>
              <a:defRPr sz="2667">
                <a:solidFill>
                  <a:srgbClr val="005C6E"/>
                </a:solidFill>
              </a:defRPr>
            </a:lvl1pPr>
            <a:lvl2pPr>
              <a:defRPr sz="2667">
                <a:solidFill>
                  <a:srgbClr val="005C6E"/>
                </a:solidFill>
              </a:defRPr>
            </a:lvl2pPr>
            <a:lvl3pPr>
              <a:defRPr sz="2667">
                <a:solidFill>
                  <a:srgbClr val="005C6E"/>
                </a:solidFill>
              </a:defRPr>
            </a:lvl3pPr>
            <a:lvl4pPr>
              <a:defRPr sz="2667">
                <a:solidFill>
                  <a:srgbClr val="005C6E"/>
                </a:solidFill>
              </a:defRPr>
            </a:lvl4pPr>
            <a:lvl5pPr>
              <a:defRPr sz="2667">
                <a:solidFill>
                  <a:srgbClr val="005C6E"/>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7B0DB500-8579-8247-BEF9-03ACFB767884}"/>
              </a:ext>
            </a:extLst>
          </p:cNvPr>
          <p:cNvCxnSpPr/>
          <p:nvPr userDrawn="1"/>
        </p:nvCxnSpPr>
        <p:spPr>
          <a:xfrm flipH="1">
            <a:off x="558800" y="5906409"/>
            <a:ext cx="110236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
        <p:nvSpPr>
          <p:cNvPr id="11" name="Title 10">
            <a:extLst>
              <a:ext uri="{FF2B5EF4-FFF2-40B4-BE49-F238E27FC236}">
                <a16:creationId xmlns:a16="http://schemas.microsoft.com/office/drawing/2014/main" id="{A4634BC4-2415-5A4A-9A45-39D32EC7F22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97762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A9E1EE-563D-9343-A2FA-F09CF45DE4A3}"/>
              </a:ext>
              <a:ext uri="{C183D7F6-B498-43B3-948B-1728B52AA6E4}">
                <adec:decorative xmlns:adec="http://schemas.microsoft.com/office/drawing/2017/decorative" val="1"/>
              </a:ext>
            </a:extLst>
          </p:cNvPr>
          <p:cNvSpPr>
            <a:spLocks noChangeArrowheads="1"/>
          </p:cNvSpPr>
          <p:nvPr/>
        </p:nvSpPr>
        <p:spPr bwMode="auto">
          <a:xfrm>
            <a:off x="-156753" y="5738285"/>
            <a:ext cx="12522925" cy="1298241"/>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en-US" sz="2400">
              <a:solidFill>
                <a:srgbClr val="FFFFFF"/>
              </a:solidFill>
            </a:endParaRPr>
          </a:p>
        </p:txBody>
      </p:sp>
      <p:sp>
        <p:nvSpPr>
          <p:cNvPr id="3" name="Content Placeholder 2"/>
          <p:cNvSpPr>
            <a:spLocks noGrp="1"/>
          </p:cNvSpPr>
          <p:nvPr>
            <p:ph idx="1"/>
          </p:nvPr>
        </p:nvSpPr>
        <p:spPr>
          <a:xfrm>
            <a:off x="609600" y="2184400"/>
            <a:ext cx="10972800" cy="3941763"/>
          </a:xfrm>
        </p:spPr>
        <p:txBody>
          <a:bodyPr>
            <a:noAutofit/>
          </a:bodyPr>
          <a:lstStyle>
            <a:lvl1pPr>
              <a:defRPr sz="2667">
                <a:solidFill>
                  <a:srgbClr val="005C6E"/>
                </a:solidFill>
              </a:defRPr>
            </a:lvl1pPr>
            <a:lvl2pPr>
              <a:defRPr sz="2667">
                <a:solidFill>
                  <a:srgbClr val="005C6E"/>
                </a:solidFill>
              </a:defRPr>
            </a:lvl2pPr>
            <a:lvl3pPr>
              <a:defRPr sz="2667">
                <a:solidFill>
                  <a:srgbClr val="005C6E"/>
                </a:solidFill>
              </a:defRPr>
            </a:lvl3pPr>
            <a:lvl4pPr>
              <a:defRPr sz="2667">
                <a:solidFill>
                  <a:srgbClr val="005C6E"/>
                </a:solidFill>
              </a:defRPr>
            </a:lvl4pPr>
            <a:lvl5pPr>
              <a:defRPr sz="2667">
                <a:solidFill>
                  <a:srgbClr val="005C6E"/>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609600" y="762001"/>
            <a:ext cx="10972800" cy="1067064"/>
          </a:xfrm>
        </p:spPr>
        <p:txBody>
          <a:bodyPr>
            <a:noAutofit/>
          </a:bodyPr>
          <a:lstStyle>
            <a:lvl1pPr>
              <a:defRPr b="1">
                <a:solidFill>
                  <a:srgbClr val="005C6E"/>
                </a:solidFill>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851EE94E-3579-5247-B1C0-526098560241}"/>
              </a:ext>
            </a:extLst>
          </p:cNvPr>
          <p:cNvCxnSpPr/>
          <p:nvPr userDrawn="1"/>
        </p:nvCxnSpPr>
        <p:spPr>
          <a:xfrm flipH="1">
            <a:off x="558800" y="5906409"/>
            <a:ext cx="110236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4216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D2587B-F1FD-1643-9869-51854CB3DDA6}"/>
              </a:ext>
            </a:extLst>
          </p:cNvPr>
          <p:cNvSpPr txBox="1">
            <a:spLocks noChangeArrowheads="1"/>
          </p:cNvSpPr>
          <p:nvPr/>
        </p:nvSpPr>
        <p:spPr bwMode="auto">
          <a:xfrm>
            <a:off x="2540001" y="64897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solidFill>
                <a:srgbClr val="0E3C20"/>
              </a:solidFill>
            </a:endParaRPr>
          </a:p>
        </p:txBody>
      </p:sp>
      <p:cxnSp>
        <p:nvCxnSpPr>
          <p:cNvPr id="7" name="Straight Connector 6">
            <a:extLst>
              <a:ext uri="{FF2B5EF4-FFF2-40B4-BE49-F238E27FC236}">
                <a16:creationId xmlns:a16="http://schemas.microsoft.com/office/drawing/2014/main" id="{34F265C0-2859-C248-A63B-9408DC2AD009}"/>
              </a:ext>
            </a:extLst>
          </p:cNvPr>
          <p:cNvCxnSpPr/>
          <p:nvPr/>
        </p:nvCxnSpPr>
        <p:spPr>
          <a:xfrm flipH="1">
            <a:off x="569384" y="2055284"/>
            <a:ext cx="110236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p:nvPr>
        </p:nvSpPr>
        <p:spPr>
          <a:xfrm>
            <a:off x="609600" y="2185202"/>
            <a:ext cx="5384800" cy="3903663"/>
          </a:xfrm>
        </p:spPr>
        <p:txBody>
          <a:bodyPr>
            <a:noAutofit/>
          </a:bodyPr>
          <a:lstStyle>
            <a:lvl1pPr>
              <a:defRPr sz="2667">
                <a:solidFill>
                  <a:srgbClr val="005C6E"/>
                </a:solidFill>
              </a:defRPr>
            </a:lvl1pPr>
            <a:lvl2pPr>
              <a:defRPr sz="2667">
                <a:solidFill>
                  <a:srgbClr val="005C6E"/>
                </a:solidFill>
              </a:defRPr>
            </a:lvl2pPr>
            <a:lvl3pPr>
              <a:defRPr sz="2667">
                <a:solidFill>
                  <a:srgbClr val="005C6E"/>
                </a:solidFill>
              </a:defRPr>
            </a:lvl3pPr>
            <a:lvl4pPr>
              <a:defRPr sz="2667">
                <a:solidFill>
                  <a:srgbClr val="005C6E"/>
                </a:solidFill>
              </a:defRPr>
            </a:lvl4pPr>
            <a:lvl5pPr>
              <a:defRPr sz="2667">
                <a:solidFill>
                  <a:srgbClr val="005C6E"/>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185202"/>
            <a:ext cx="5384800" cy="3903663"/>
          </a:xfrm>
        </p:spPr>
        <p:txBody>
          <a:bodyPr>
            <a:normAutofit/>
          </a:bodyPr>
          <a:lstStyle>
            <a:lvl1pPr>
              <a:defRPr sz="2667">
                <a:solidFill>
                  <a:srgbClr val="005C6E"/>
                </a:solidFill>
              </a:defRPr>
            </a:lvl1pPr>
            <a:lvl2pPr>
              <a:defRPr sz="2667">
                <a:solidFill>
                  <a:srgbClr val="005C6E"/>
                </a:solidFill>
              </a:defRPr>
            </a:lvl2pPr>
            <a:lvl3pPr>
              <a:defRPr sz="2667">
                <a:solidFill>
                  <a:srgbClr val="005C6E"/>
                </a:solidFill>
              </a:defRPr>
            </a:lvl3pPr>
            <a:lvl4pPr>
              <a:defRPr sz="2667">
                <a:solidFill>
                  <a:srgbClr val="005C6E"/>
                </a:solidFill>
              </a:defRPr>
            </a:lvl4pPr>
            <a:lvl5pPr>
              <a:defRPr sz="2667">
                <a:solidFill>
                  <a:srgbClr val="005C6E"/>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609600" y="762001"/>
            <a:ext cx="10972800" cy="1067064"/>
          </a:xfrm>
        </p:spPr>
        <p:txBody>
          <a:bodyPr>
            <a:noAutofit/>
          </a:bodyPr>
          <a:lstStyle>
            <a:lvl1pPr>
              <a:defRPr b="1">
                <a:solidFill>
                  <a:srgbClr val="005C6E"/>
                </a:solidFill>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C9445291-6D5C-DC49-A26D-72DEFD4D48D6}"/>
              </a:ext>
            </a:extLst>
          </p:cNvPr>
          <p:cNvCxnSpPr/>
          <p:nvPr userDrawn="1"/>
        </p:nvCxnSpPr>
        <p:spPr>
          <a:xfrm flipH="1">
            <a:off x="558800" y="5906409"/>
            <a:ext cx="110236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2825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262A34-86A7-9748-B461-EC94E4EC504F}"/>
              </a:ext>
              <a:ext uri="{C183D7F6-B498-43B3-948B-1728B52AA6E4}">
                <adec:decorative xmlns:adec="http://schemas.microsoft.com/office/drawing/2017/decorative" val="1"/>
              </a:ext>
            </a:extLst>
          </p:cNvPr>
          <p:cNvSpPr/>
          <p:nvPr/>
        </p:nvSpPr>
        <p:spPr>
          <a:xfrm>
            <a:off x="0" y="2141873"/>
            <a:ext cx="12192000" cy="3764536"/>
          </a:xfrm>
          <a:prstGeom prst="rect">
            <a:avLst/>
          </a:prstGeom>
          <a:solidFill>
            <a:srgbClr val="F3F3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a:solidFill>
                <a:prstClr val="white"/>
              </a:solidFill>
            </a:endParaRPr>
          </a:p>
        </p:txBody>
      </p:sp>
      <p:sp>
        <p:nvSpPr>
          <p:cNvPr id="2" name="Title 1"/>
          <p:cNvSpPr>
            <a:spLocks noGrp="1"/>
          </p:cNvSpPr>
          <p:nvPr>
            <p:ph type="title"/>
          </p:nvPr>
        </p:nvSpPr>
        <p:spPr>
          <a:xfrm>
            <a:off x="609600" y="782805"/>
            <a:ext cx="10972800" cy="1069747"/>
          </a:xfrm>
        </p:spPr>
        <p:txBody>
          <a:bodyPr/>
          <a:lstStyle>
            <a:lvl1pPr>
              <a:defRPr b="1">
                <a:solidFill>
                  <a:srgbClr val="005C6E"/>
                </a:solidFill>
              </a:defRPr>
            </a:lvl1pPr>
          </a:lstStyle>
          <a:p>
            <a:r>
              <a:rPr lang="en-US" dirty="0"/>
              <a:t>Click to edit Master title style</a:t>
            </a:r>
          </a:p>
        </p:txBody>
      </p:sp>
      <p:sp>
        <p:nvSpPr>
          <p:cNvPr id="7" name="Content Placeholder 2"/>
          <p:cNvSpPr>
            <a:spLocks noGrp="1"/>
          </p:cNvSpPr>
          <p:nvPr>
            <p:ph idx="1"/>
          </p:nvPr>
        </p:nvSpPr>
        <p:spPr>
          <a:xfrm>
            <a:off x="609600" y="2184400"/>
            <a:ext cx="10972800" cy="3941763"/>
          </a:xfrm>
        </p:spPr>
        <p:txBody>
          <a:bodyPr>
            <a:noAutofit/>
          </a:bodyPr>
          <a:lstStyle>
            <a:lvl1pPr>
              <a:defRPr sz="2667">
                <a:solidFill>
                  <a:srgbClr val="005C6E"/>
                </a:solidFill>
              </a:defRPr>
            </a:lvl1pPr>
            <a:lvl2pPr>
              <a:defRPr sz="2667">
                <a:solidFill>
                  <a:srgbClr val="005C6E"/>
                </a:solidFill>
              </a:defRPr>
            </a:lvl2pPr>
            <a:lvl3pPr>
              <a:defRPr sz="2667">
                <a:solidFill>
                  <a:srgbClr val="005C6E"/>
                </a:solidFill>
              </a:defRPr>
            </a:lvl3pPr>
            <a:lvl4pPr>
              <a:defRPr sz="2667">
                <a:solidFill>
                  <a:srgbClr val="005C6E"/>
                </a:solidFill>
              </a:defRPr>
            </a:lvl4pPr>
            <a:lvl5pPr>
              <a:defRPr sz="2667">
                <a:solidFill>
                  <a:srgbClr val="005C6E"/>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6FDD1A27-26EE-174E-A2D8-52930A711D5C}"/>
              </a:ext>
            </a:extLst>
          </p:cNvPr>
          <p:cNvCxnSpPr/>
          <p:nvPr userDrawn="1"/>
        </p:nvCxnSpPr>
        <p:spPr>
          <a:xfrm flipH="1">
            <a:off x="558800" y="5906409"/>
            <a:ext cx="110236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8696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508F-B2E2-CB4A-B35F-6E4C3646B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F48D83-5634-7347-BF64-43CB4F74A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2C2EBD-B63B-0B49-9928-CDF8E29ABE8D}"/>
              </a:ext>
            </a:extLst>
          </p:cNvPr>
          <p:cNvSpPr>
            <a:spLocks noGrp="1"/>
          </p:cNvSpPr>
          <p:nvPr>
            <p:ph type="dt" sz="half" idx="10"/>
          </p:nvPr>
        </p:nvSpPr>
        <p:spPr/>
        <p:txBody>
          <a:bodyPr/>
          <a:lstStyle/>
          <a:p>
            <a:fld id="{10F2DA87-1AA4-894D-8DFF-A4B367AF728E}" type="datetimeFigureOut">
              <a:rPr lang="en-US" smtClean="0"/>
              <a:t>9/18/2020</a:t>
            </a:fld>
            <a:endParaRPr lang="en-US"/>
          </a:p>
        </p:txBody>
      </p:sp>
      <p:sp>
        <p:nvSpPr>
          <p:cNvPr id="5" name="Footer Placeholder 4">
            <a:extLst>
              <a:ext uri="{FF2B5EF4-FFF2-40B4-BE49-F238E27FC236}">
                <a16:creationId xmlns:a16="http://schemas.microsoft.com/office/drawing/2014/main" id="{78287DC3-F25D-7C4D-BD7A-0A5531AFC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DC87F-344B-424E-A5A1-867ADB823891}"/>
              </a:ext>
            </a:extLst>
          </p:cNvPr>
          <p:cNvSpPr>
            <a:spLocks noGrp="1"/>
          </p:cNvSpPr>
          <p:nvPr>
            <p:ph type="sldNum" sz="quarter" idx="12"/>
          </p:nvPr>
        </p:nvSpPr>
        <p:spPr/>
        <p:txBody>
          <a:bodyPr/>
          <a:lstStyle/>
          <a:p>
            <a:fld id="{001D4BDE-6ECB-ED4F-90F3-D3D1294F144F}" type="slidenum">
              <a:rPr lang="en-US" smtClean="0"/>
              <a:t>‹#›</a:t>
            </a:fld>
            <a:endParaRPr lang="en-US"/>
          </a:p>
        </p:txBody>
      </p:sp>
    </p:spTree>
    <p:extLst>
      <p:ext uri="{BB962C8B-B14F-4D97-AF65-F5344CB8AC3E}">
        <p14:creationId xmlns:p14="http://schemas.microsoft.com/office/powerpoint/2010/main" val="2382463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799C-754F-124F-98E6-613AABEEB3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7891DE-A1D8-4D45-BBE9-E1ECF32EBB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AD8E1-17E5-7349-B25F-7BC850C08E5F}"/>
              </a:ext>
            </a:extLst>
          </p:cNvPr>
          <p:cNvSpPr>
            <a:spLocks noGrp="1"/>
          </p:cNvSpPr>
          <p:nvPr>
            <p:ph type="dt" sz="half" idx="10"/>
          </p:nvPr>
        </p:nvSpPr>
        <p:spPr/>
        <p:txBody>
          <a:bodyPr/>
          <a:lstStyle/>
          <a:p>
            <a:fld id="{10F2DA87-1AA4-894D-8DFF-A4B367AF728E}" type="datetimeFigureOut">
              <a:rPr lang="en-US" smtClean="0"/>
              <a:t>9/18/2020</a:t>
            </a:fld>
            <a:endParaRPr lang="en-US"/>
          </a:p>
        </p:txBody>
      </p:sp>
      <p:sp>
        <p:nvSpPr>
          <p:cNvPr id="5" name="Footer Placeholder 4">
            <a:extLst>
              <a:ext uri="{FF2B5EF4-FFF2-40B4-BE49-F238E27FC236}">
                <a16:creationId xmlns:a16="http://schemas.microsoft.com/office/drawing/2014/main" id="{20A5B520-EC9F-FD4E-8112-8B3F1143C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B42C1C-C74E-E04D-AC86-C0BF9D8D155F}"/>
              </a:ext>
            </a:extLst>
          </p:cNvPr>
          <p:cNvSpPr>
            <a:spLocks noGrp="1"/>
          </p:cNvSpPr>
          <p:nvPr>
            <p:ph type="sldNum" sz="quarter" idx="12"/>
          </p:nvPr>
        </p:nvSpPr>
        <p:spPr/>
        <p:txBody>
          <a:bodyPr/>
          <a:lstStyle/>
          <a:p>
            <a:fld id="{001D4BDE-6ECB-ED4F-90F3-D3D1294F144F}" type="slidenum">
              <a:rPr lang="en-US" smtClean="0"/>
              <a:t>‹#›</a:t>
            </a:fld>
            <a:endParaRPr lang="en-US"/>
          </a:p>
        </p:txBody>
      </p:sp>
    </p:spTree>
    <p:extLst>
      <p:ext uri="{BB962C8B-B14F-4D97-AF65-F5344CB8AC3E}">
        <p14:creationId xmlns:p14="http://schemas.microsoft.com/office/powerpoint/2010/main" val="1309706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E999-D0DC-9440-9AD6-4D56BA639E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4BDA41-08C2-5542-B137-5D7CA0D803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164602-3616-DA44-9412-5ED083593998}"/>
              </a:ext>
            </a:extLst>
          </p:cNvPr>
          <p:cNvSpPr>
            <a:spLocks noGrp="1"/>
          </p:cNvSpPr>
          <p:nvPr>
            <p:ph type="dt" sz="half" idx="10"/>
          </p:nvPr>
        </p:nvSpPr>
        <p:spPr/>
        <p:txBody>
          <a:bodyPr/>
          <a:lstStyle/>
          <a:p>
            <a:fld id="{10F2DA87-1AA4-894D-8DFF-A4B367AF728E}" type="datetimeFigureOut">
              <a:rPr lang="en-US" smtClean="0"/>
              <a:t>9/18/2020</a:t>
            </a:fld>
            <a:endParaRPr lang="en-US"/>
          </a:p>
        </p:txBody>
      </p:sp>
      <p:sp>
        <p:nvSpPr>
          <p:cNvPr id="5" name="Footer Placeholder 4">
            <a:extLst>
              <a:ext uri="{FF2B5EF4-FFF2-40B4-BE49-F238E27FC236}">
                <a16:creationId xmlns:a16="http://schemas.microsoft.com/office/drawing/2014/main" id="{F7FBBB87-0E70-6E48-8FB1-9C7CC60A4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B9FA1-93AE-4C41-BF25-8C710C1ACB6A}"/>
              </a:ext>
            </a:extLst>
          </p:cNvPr>
          <p:cNvSpPr>
            <a:spLocks noGrp="1"/>
          </p:cNvSpPr>
          <p:nvPr>
            <p:ph type="sldNum" sz="quarter" idx="12"/>
          </p:nvPr>
        </p:nvSpPr>
        <p:spPr/>
        <p:txBody>
          <a:bodyPr/>
          <a:lstStyle/>
          <a:p>
            <a:fld id="{001D4BDE-6ECB-ED4F-90F3-D3D1294F144F}" type="slidenum">
              <a:rPr lang="en-US" smtClean="0"/>
              <a:t>‹#›</a:t>
            </a:fld>
            <a:endParaRPr lang="en-US"/>
          </a:p>
        </p:txBody>
      </p:sp>
    </p:spTree>
    <p:extLst>
      <p:ext uri="{BB962C8B-B14F-4D97-AF65-F5344CB8AC3E}">
        <p14:creationId xmlns:p14="http://schemas.microsoft.com/office/powerpoint/2010/main" val="2206400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C3086-E306-40AF-8346-BB0340CEAB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A5ED72-773E-45F2-ADDC-02544609A3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722F6A-DC5C-434E-B597-002333871380}"/>
              </a:ext>
            </a:extLst>
          </p:cNvPr>
          <p:cNvSpPr>
            <a:spLocks noGrp="1"/>
          </p:cNvSpPr>
          <p:nvPr>
            <p:ph type="dt" sz="half" idx="10"/>
          </p:nvPr>
        </p:nvSpPr>
        <p:spPr/>
        <p:txBody>
          <a:bodyPr/>
          <a:lstStyle/>
          <a:p>
            <a:fld id="{3BC177AC-5A65-4163-BEBE-2988902B3F67}" type="datetimeFigureOut">
              <a:rPr lang="en-GB" smtClean="0"/>
              <a:t>18/09/2020</a:t>
            </a:fld>
            <a:endParaRPr lang="en-GB"/>
          </a:p>
        </p:txBody>
      </p:sp>
      <p:sp>
        <p:nvSpPr>
          <p:cNvPr id="5" name="Footer Placeholder 4">
            <a:extLst>
              <a:ext uri="{FF2B5EF4-FFF2-40B4-BE49-F238E27FC236}">
                <a16:creationId xmlns:a16="http://schemas.microsoft.com/office/drawing/2014/main" id="{57BC3712-0763-4864-A7CF-0657E255A5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E0BF75-01BC-4BE9-82CA-FC09F3DAA7DF}"/>
              </a:ext>
            </a:extLst>
          </p:cNvPr>
          <p:cNvSpPr>
            <a:spLocks noGrp="1"/>
          </p:cNvSpPr>
          <p:nvPr>
            <p:ph type="sldNum" sz="quarter" idx="12"/>
          </p:nvPr>
        </p:nvSpPr>
        <p:spPr/>
        <p:txBody>
          <a:bodyPr/>
          <a:lstStyle/>
          <a:p>
            <a:fld id="{0CFD341B-D40B-480C-B4EA-ED8ED71BB017}" type="slidenum">
              <a:rPr lang="en-GB" smtClean="0"/>
              <a:t>‹#›</a:t>
            </a:fld>
            <a:endParaRPr lang="en-GB"/>
          </a:p>
        </p:txBody>
      </p:sp>
    </p:spTree>
    <p:extLst>
      <p:ext uri="{BB962C8B-B14F-4D97-AF65-F5344CB8AC3E}">
        <p14:creationId xmlns:p14="http://schemas.microsoft.com/office/powerpoint/2010/main" val="2753951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B9A2-4ECF-AF4A-BC49-DB63BD496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F82289-9BA4-D24D-AE8B-714ABD07BF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677DD2-34F6-C744-BF3B-515E80120C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09AEDB-827D-5F46-9DF4-1EFFB24432EE}"/>
              </a:ext>
            </a:extLst>
          </p:cNvPr>
          <p:cNvSpPr>
            <a:spLocks noGrp="1"/>
          </p:cNvSpPr>
          <p:nvPr>
            <p:ph type="dt" sz="half" idx="10"/>
          </p:nvPr>
        </p:nvSpPr>
        <p:spPr/>
        <p:txBody>
          <a:bodyPr/>
          <a:lstStyle/>
          <a:p>
            <a:fld id="{10F2DA87-1AA4-894D-8DFF-A4B367AF728E}" type="datetimeFigureOut">
              <a:rPr lang="en-US" smtClean="0"/>
              <a:t>9/18/2020</a:t>
            </a:fld>
            <a:endParaRPr lang="en-US"/>
          </a:p>
        </p:txBody>
      </p:sp>
      <p:sp>
        <p:nvSpPr>
          <p:cNvPr id="6" name="Footer Placeholder 5">
            <a:extLst>
              <a:ext uri="{FF2B5EF4-FFF2-40B4-BE49-F238E27FC236}">
                <a16:creationId xmlns:a16="http://schemas.microsoft.com/office/drawing/2014/main" id="{C80E089C-1D4D-D34B-8822-B19B1CE35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C70DEC-0900-A94D-AF87-3F2BCF267BA8}"/>
              </a:ext>
            </a:extLst>
          </p:cNvPr>
          <p:cNvSpPr>
            <a:spLocks noGrp="1"/>
          </p:cNvSpPr>
          <p:nvPr>
            <p:ph type="sldNum" sz="quarter" idx="12"/>
          </p:nvPr>
        </p:nvSpPr>
        <p:spPr/>
        <p:txBody>
          <a:bodyPr/>
          <a:lstStyle/>
          <a:p>
            <a:fld id="{001D4BDE-6ECB-ED4F-90F3-D3D1294F144F}" type="slidenum">
              <a:rPr lang="en-US" smtClean="0"/>
              <a:t>‹#›</a:t>
            </a:fld>
            <a:endParaRPr lang="en-US"/>
          </a:p>
        </p:txBody>
      </p:sp>
    </p:spTree>
    <p:extLst>
      <p:ext uri="{BB962C8B-B14F-4D97-AF65-F5344CB8AC3E}">
        <p14:creationId xmlns:p14="http://schemas.microsoft.com/office/powerpoint/2010/main" val="1921012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BEEA-15B1-0647-AF30-F5AF65742F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35845B-3E76-B341-B6AC-0604603DCE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486010-5BD3-5F47-B553-8D8ACF4000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5E8576-2FEC-1540-85FD-F103FD72FE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EE2B62-180F-614D-9417-4522BC43F9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7F9BCF-E15C-6E4A-9FB4-5BAFB4961932}"/>
              </a:ext>
            </a:extLst>
          </p:cNvPr>
          <p:cNvSpPr>
            <a:spLocks noGrp="1"/>
          </p:cNvSpPr>
          <p:nvPr>
            <p:ph type="dt" sz="half" idx="10"/>
          </p:nvPr>
        </p:nvSpPr>
        <p:spPr/>
        <p:txBody>
          <a:bodyPr/>
          <a:lstStyle/>
          <a:p>
            <a:fld id="{10F2DA87-1AA4-894D-8DFF-A4B367AF728E}" type="datetimeFigureOut">
              <a:rPr lang="en-US" smtClean="0"/>
              <a:t>9/18/2020</a:t>
            </a:fld>
            <a:endParaRPr lang="en-US"/>
          </a:p>
        </p:txBody>
      </p:sp>
      <p:sp>
        <p:nvSpPr>
          <p:cNvPr id="8" name="Footer Placeholder 7">
            <a:extLst>
              <a:ext uri="{FF2B5EF4-FFF2-40B4-BE49-F238E27FC236}">
                <a16:creationId xmlns:a16="http://schemas.microsoft.com/office/drawing/2014/main" id="{A5D7FF70-13C8-C34D-AF8D-4E2D927708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AE2210-36ED-5645-8332-987FD346B161}"/>
              </a:ext>
            </a:extLst>
          </p:cNvPr>
          <p:cNvSpPr>
            <a:spLocks noGrp="1"/>
          </p:cNvSpPr>
          <p:nvPr>
            <p:ph type="sldNum" sz="quarter" idx="12"/>
          </p:nvPr>
        </p:nvSpPr>
        <p:spPr/>
        <p:txBody>
          <a:bodyPr/>
          <a:lstStyle/>
          <a:p>
            <a:fld id="{001D4BDE-6ECB-ED4F-90F3-D3D1294F144F}" type="slidenum">
              <a:rPr lang="en-US" smtClean="0"/>
              <a:t>‹#›</a:t>
            </a:fld>
            <a:endParaRPr lang="en-US"/>
          </a:p>
        </p:txBody>
      </p:sp>
    </p:spTree>
    <p:extLst>
      <p:ext uri="{BB962C8B-B14F-4D97-AF65-F5344CB8AC3E}">
        <p14:creationId xmlns:p14="http://schemas.microsoft.com/office/powerpoint/2010/main" val="2065712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63496-4C8C-2A4A-8C11-2E01066DBD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46FC38-C39A-4F42-A5F7-6D75409E09A3}"/>
              </a:ext>
            </a:extLst>
          </p:cNvPr>
          <p:cNvSpPr>
            <a:spLocks noGrp="1"/>
          </p:cNvSpPr>
          <p:nvPr>
            <p:ph type="dt" sz="half" idx="10"/>
          </p:nvPr>
        </p:nvSpPr>
        <p:spPr/>
        <p:txBody>
          <a:bodyPr/>
          <a:lstStyle/>
          <a:p>
            <a:fld id="{10F2DA87-1AA4-894D-8DFF-A4B367AF728E}" type="datetimeFigureOut">
              <a:rPr lang="en-US" smtClean="0"/>
              <a:t>9/18/2020</a:t>
            </a:fld>
            <a:endParaRPr lang="en-US"/>
          </a:p>
        </p:txBody>
      </p:sp>
      <p:sp>
        <p:nvSpPr>
          <p:cNvPr id="4" name="Footer Placeholder 3">
            <a:extLst>
              <a:ext uri="{FF2B5EF4-FFF2-40B4-BE49-F238E27FC236}">
                <a16:creationId xmlns:a16="http://schemas.microsoft.com/office/drawing/2014/main" id="{217E5BF2-F079-B545-80F5-EF99C02033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48DEF0-CF54-5240-8BD2-972E6B39D832}"/>
              </a:ext>
            </a:extLst>
          </p:cNvPr>
          <p:cNvSpPr>
            <a:spLocks noGrp="1"/>
          </p:cNvSpPr>
          <p:nvPr>
            <p:ph type="sldNum" sz="quarter" idx="12"/>
          </p:nvPr>
        </p:nvSpPr>
        <p:spPr/>
        <p:txBody>
          <a:bodyPr/>
          <a:lstStyle/>
          <a:p>
            <a:fld id="{001D4BDE-6ECB-ED4F-90F3-D3D1294F144F}" type="slidenum">
              <a:rPr lang="en-US" smtClean="0"/>
              <a:t>‹#›</a:t>
            </a:fld>
            <a:endParaRPr lang="en-US"/>
          </a:p>
        </p:txBody>
      </p:sp>
    </p:spTree>
    <p:extLst>
      <p:ext uri="{BB962C8B-B14F-4D97-AF65-F5344CB8AC3E}">
        <p14:creationId xmlns:p14="http://schemas.microsoft.com/office/powerpoint/2010/main" val="3236382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219B0-2ABE-454C-8ECE-AE69C79DE6FA}"/>
              </a:ext>
            </a:extLst>
          </p:cNvPr>
          <p:cNvSpPr>
            <a:spLocks noGrp="1"/>
          </p:cNvSpPr>
          <p:nvPr>
            <p:ph type="dt" sz="half" idx="10"/>
          </p:nvPr>
        </p:nvSpPr>
        <p:spPr/>
        <p:txBody>
          <a:bodyPr/>
          <a:lstStyle/>
          <a:p>
            <a:fld id="{10F2DA87-1AA4-894D-8DFF-A4B367AF728E}" type="datetimeFigureOut">
              <a:rPr lang="en-US" smtClean="0"/>
              <a:t>9/18/2020</a:t>
            </a:fld>
            <a:endParaRPr lang="en-US"/>
          </a:p>
        </p:txBody>
      </p:sp>
      <p:sp>
        <p:nvSpPr>
          <p:cNvPr id="3" name="Footer Placeholder 2">
            <a:extLst>
              <a:ext uri="{FF2B5EF4-FFF2-40B4-BE49-F238E27FC236}">
                <a16:creationId xmlns:a16="http://schemas.microsoft.com/office/drawing/2014/main" id="{1D9203FF-3E86-F64C-984A-4C4BCC5ABD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0B0CB5-97DD-9242-A2C6-3A1700B8AAB6}"/>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653055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60A8-425E-654F-BFD7-2196C47FD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E0CC7D-FB30-454B-BFF4-DB8752C0C3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674489-B12A-E646-AB22-6018C6FDF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0F28A0-C009-E546-AE6B-C31F76CD65AF}"/>
              </a:ext>
            </a:extLst>
          </p:cNvPr>
          <p:cNvSpPr>
            <a:spLocks noGrp="1"/>
          </p:cNvSpPr>
          <p:nvPr>
            <p:ph type="dt" sz="half" idx="10"/>
          </p:nvPr>
        </p:nvSpPr>
        <p:spPr/>
        <p:txBody>
          <a:bodyPr/>
          <a:lstStyle/>
          <a:p>
            <a:fld id="{10F2DA87-1AA4-894D-8DFF-A4B367AF728E}" type="datetimeFigureOut">
              <a:rPr lang="en-US" smtClean="0"/>
              <a:t>9/18/2020</a:t>
            </a:fld>
            <a:endParaRPr lang="en-US"/>
          </a:p>
        </p:txBody>
      </p:sp>
      <p:sp>
        <p:nvSpPr>
          <p:cNvPr id="6" name="Footer Placeholder 5">
            <a:extLst>
              <a:ext uri="{FF2B5EF4-FFF2-40B4-BE49-F238E27FC236}">
                <a16:creationId xmlns:a16="http://schemas.microsoft.com/office/drawing/2014/main" id="{0D670252-91E6-C44B-806E-648545217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6BD62-91D7-4F43-B6FE-0614B728D3CD}"/>
              </a:ext>
            </a:extLst>
          </p:cNvPr>
          <p:cNvSpPr>
            <a:spLocks noGrp="1"/>
          </p:cNvSpPr>
          <p:nvPr>
            <p:ph type="sldNum" sz="quarter" idx="12"/>
          </p:nvPr>
        </p:nvSpPr>
        <p:spPr/>
        <p:txBody>
          <a:bodyPr/>
          <a:lstStyle/>
          <a:p>
            <a:fld id="{001D4BDE-6ECB-ED4F-90F3-D3D1294F144F}" type="slidenum">
              <a:rPr lang="en-US" smtClean="0"/>
              <a:t>‹#›</a:t>
            </a:fld>
            <a:endParaRPr lang="en-US"/>
          </a:p>
        </p:txBody>
      </p:sp>
    </p:spTree>
    <p:extLst>
      <p:ext uri="{BB962C8B-B14F-4D97-AF65-F5344CB8AC3E}">
        <p14:creationId xmlns:p14="http://schemas.microsoft.com/office/powerpoint/2010/main" val="2640329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9D4CE-705B-AB4E-A843-E5A137DDC7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C7BBB5-5B6C-264D-A0D3-48A7B5B354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CD9286-E58F-DB40-9537-B44A273CAC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26C41C-4A12-3D41-887E-A15BED2455D8}"/>
              </a:ext>
            </a:extLst>
          </p:cNvPr>
          <p:cNvSpPr>
            <a:spLocks noGrp="1"/>
          </p:cNvSpPr>
          <p:nvPr>
            <p:ph type="dt" sz="half" idx="10"/>
          </p:nvPr>
        </p:nvSpPr>
        <p:spPr/>
        <p:txBody>
          <a:bodyPr/>
          <a:lstStyle/>
          <a:p>
            <a:fld id="{10F2DA87-1AA4-894D-8DFF-A4B367AF728E}" type="datetimeFigureOut">
              <a:rPr lang="en-US" smtClean="0"/>
              <a:t>9/18/2020</a:t>
            </a:fld>
            <a:endParaRPr lang="en-US"/>
          </a:p>
        </p:txBody>
      </p:sp>
      <p:sp>
        <p:nvSpPr>
          <p:cNvPr id="6" name="Footer Placeholder 5">
            <a:extLst>
              <a:ext uri="{FF2B5EF4-FFF2-40B4-BE49-F238E27FC236}">
                <a16:creationId xmlns:a16="http://schemas.microsoft.com/office/drawing/2014/main" id="{CAA429D4-6CA7-DF4A-9666-E070D19C0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1EE3E-AAB6-364E-8110-E23902184CCB}"/>
              </a:ext>
            </a:extLst>
          </p:cNvPr>
          <p:cNvSpPr>
            <a:spLocks noGrp="1"/>
          </p:cNvSpPr>
          <p:nvPr>
            <p:ph type="sldNum" sz="quarter" idx="12"/>
          </p:nvPr>
        </p:nvSpPr>
        <p:spPr/>
        <p:txBody>
          <a:bodyPr/>
          <a:lstStyle/>
          <a:p>
            <a:fld id="{001D4BDE-6ECB-ED4F-90F3-D3D1294F144F}" type="slidenum">
              <a:rPr lang="en-US" smtClean="0"/>
              <a:t>‹#›</a:t>
            </a:fld>
            <a:endParaRPr lang="en-US"/>
          </a:p>
        </p:txBody>
      </p:sp>
    </p:spTree>
    <p:extLst>
      <p:ext uri="{BB962C8B-B14F-4D97-AF65-F5344CB8AC3E}">
        <p14:creationId xmlns:p14="http://schemas.microsoft.com/office/powerpoint/2010/main" val="1949629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8F29-93FB-D14A-86C9-6B6F758137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34A8D9-B4F9-DC4B-B20D-D08738671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FE207-B828-B446-A61C-4579E9FF8937}"/>
              </a:ext>
            </a:extLst>
          </p:cNvPr>
          <p:cNvSpPr>
            <a:spLocks noGrp="1"/>
          </p:cNvSpPr>
          <p:nvPr>
            <p:ph type="dt" sz="half" idx="10"/>
          </p:nvPr>
        </p:nvSpPr>
        <p:spPr/>
        <p:txBody>
          <a:bodyPr/>
          <a:lstStyle/>
          <a:p>
            <a:fld id="{10F2DA87-1AA4-894D-8DFF-A4B367AF728E}" type="datetimeFigureOut">
              <a:rPr lang="en-US" smtClean="0"/>
              <a:t>9/18/2020</a:t>
            </a:fld>
            <a:endParaRPr lang="en-US"/>
          </a:p>
        </p:txBody>
      </p:sp>
      <p:sp>
        <p:nvSpPr>
          <p:cNvPr id="5" name="Footer Placeholder 4">
            <a:extLst>
              <a:ext uri="{FF2B5EF4-FFF2-40B4-BE49-F238E27FC236}">
                <a16:creationId xmlns:a16="http://schemas.microsoft.com/office/drawing/2014/main" id="{757BD4DA-47ED-D042-9494-4A9DDD16C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241D7-CDAC-5A4E-A7DB-29C5D3D6EC5C}"/>
              </a:ext>
            </a:extLst>
          </p:cNvPr>
          <p:cNvSpPr>
            <a:spLocks noGrp="1"/>
          </p:cNvSpPr>
          <p:nvPr>
            <p:ph type="sldNum" sz="quarter" idx="12"/>
          </p:nvPr>
        </p:nvSpPr>
        <p:spPr/>
        <p:txBody>
          <a:bodyPr/>
          <a:lstStyle/>
          <a:p>
            <a:fld id="{001D4BDE-6ECB-ED4F-90F3-D3D1294F144F}" type="slidenum">
              <a:rPr lang="en-US" smtClean="0"/>
              <a:t>‹#›</a:t>
            </a:fld>
            <a:endParaRPr lang="en-US"/>
          </a:p>
        </p:txBody>
      </p:sp>
    </p:spTree>
    <p:extLst>
      <p:ext uri="{BB962C8B-B14F-4D97-AF65-F5344CB8AC3E}">
        <p14:creationId xmlns:p14="http://schemas.microsoft.com/office/powerpoint/2010/main" val="755684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4F5F33-4451-7447-BD3A-A9B877352C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265CF3-55BA-4B4A-AB82-EBAC0135D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0E9CF-FDF6-B945-9751-4B70AF5F82C6}"/>
              </a:ext>
            </a:extLst>
          </p:cNvPr>
          <p:cNvSpPr>
            <a:spLocks noGrp="1"/>
          </p:cNvSpPr>
          <p:nvPr>
            <p:ph type="dt" sz="half" idx="10"/>
          </p:nvPr>
        </p:nvSpPr>
        <p:spPr/>
        <p:txBody>
          <a:bodyPr/>
          <a:lstStyle/>
          <a:p>
            <a:fld id="{10F2DA87-1AA4-894D-8DFF-A4B367AF728E}" type="datetimeFigureOut">
              <a:rPr lang="en-US" smtClean="0"/>
              <a:t>9/18/2020</a:t>
            </a:fld>
            <a:endParaRPr lang="en-US"/>
          </a:p>
        </p:txBody>
      </p:sp>
      <p:sp>
        <p:nvSpPr>
          <p:cNvPr id="5" name="Footer Placeholder 4">
            <a:extLst>
              <a:ext uri="{FF2B5EF4-FFF2-40B4-BE49-F238E27FC236}">
                <a16:creationId xmlns:a16="http://schemas.microsoft.com/office/drawing/2014/main" id="{69F207D0-A77D-8C45-B344-907068170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61C05-616B-0745-8420-B25C1F1B9B99}"/>
              </a:ext>
            </a:extLst>
          </p:cNvPr>
          <p:cNvSpPr>
            <a:spLocks noGrp="1"/>
          </p:cNvSpPr>
          <p:nvPr>
            <p:ph type="sldNum" sz="quarter" idx="12"/>
          </p:nvPr>
        </p:nvSpPr>
        <p:spPr/>
        <p:txBody>
          <a:bodyPr/>
          <a:lstStyle/>
          <a:p>
            <a:fld id="{001D4BDE-6ECB-ED4F-90F3-D3D1294F144F}" type="slidenum">
              <a:rPr lang="en-US" smtClean="0"/>
              <a:t>‹#›</a:t>
            </a:fld>
            <a:endParaRPr lang="en-US"/>
          </a:p>
        </p:txBody>
      </p:sp>
    </p:spTree>
    <p:extLst>
      <p:ext uri="{BB962C8B-B14F-4D97-AF65-F5344CB8AC3E}">
        <p14:creationId xmlns:p14="http://schemas.microsoft.com/office/powerpoint/2010/main" val="229280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F1FECD-7064-8F48-AD0B-6B96A037D395}"/>
              </a:ext>
            </a:extLst>
          </p:cNvPr>
          <p:cNvSpPr>
            <a:spLocks noGrp="1"/>
          </p:cNvSpPr>
          <p:nvPr>
            <p:ph type="title"/>
          </p:nvPr>
        </p:nvSpPr>
        <p:spPr>
          <a:xfrm>
            <a:off x="266629" y="305593"/>
            <a:ext cx="4651735" cy="629883"/>
          </a:xfrm>
          <a:prstGeom prst="rect">
            <a:avLst/>
          </a:prstGeom>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606E99A1-BE6B-4D4E-A85B-6B42460D42EC}"/>
              </a:ext>
            </a:extLst>
          </p:cNvPr>
          <p:cNvSpPr>
            <a:spLocks noGrp="1"/>
          </p:cNvSpPr>
          <p:nvPr>
            <p:ph type="sldNum" sz="quarter" idx="4"/>
          </p:nvPr>
        </p:nvSpPr>
        <p:spPr>
          <a:xfrm>
            <a:off x="11536680" y="6543096"/>
            <a:ext cx="381000" cy="143699"/>
          </a:xfrm>
          <a:prstGeom prst="rect">
            <a:avLst/>
          </a:prstGeom>
        </p:spPr>
        <p:txBody>
          <a:bodyPr vert="horz" lIns="91440" tIns="45720" rIns="91440" bIns="45720" rtlCol="0" anchor="ctr"/>
          <a:lstStyle>
            <a:lvl1pPr algn="ctr">
              <a:defRPr sz="700">
                <a:solidFill>
                  <a:schemeClr val="tx1"/>
                </a:solidFill>
                <a:latin typeface="Corbel" panose="020B0503020204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93057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5" name="Picture 24" descr="A picture containing drawing&#10;&#10;Description automatically generated">
            <a:extLst>
              <a:ext uri="{FF2B5EF4-FFF2-40B4-BE49-F238E27FC236}">
                <a16:creationId xmlns:a16="http://schemas.microsoft.com/office/drawing/2014/main" id="{454AEEF3-AB6D-D341-978D-7B2FF5AB927A}"/>
              </a:ext>
            </a:extLst>
          </p:cNvPr>
          <p:cNvPicPr>
            <a:picLocks noChangeAspect="1"/>
          </p:cNvPicPr>
          <p:nvPr userDrawn="1"/>
        </p:nvPicPr>
        <p:blipFill>
          <a:blip r:embed="rId2"/>
          <a:stretch>
            <a:fillRect/>
          </a:stretch>
        </p:blipFill>
        <p:spPr>
          <a:xfrm>
            <a:off x="9998390" y="305593"/>
            <a:ext cx="1919290" cy="442913"/>
          </a:xfrm>
          <a:prstGeom prst="rect">
            <a:avLst/>
          </a:prstGeom>
        </p:spPr>
      </p:pic>
      <p:sp>
        <p:nvSpPr>
          <p:cNvPr id="26" name="Rectangle 25">
            <a:extLst>
              <a:ext uri="{FF2B5EF4-FFF2-40B4-BE49-F238E27FC236}">
                <a16:creationId xmlns:a16="http://schemas.microsoft.com/office/drawing/2014/main" id="{B2703F0B-2FD7-924E-9289-46BBFB2652D1}"/>
              </a:ext>
            </a:extLst>
          </p:cNvPr>
          <p:cNvSpPr/>
          <p:nvPr userDrawn="1"/>
        </p:nvSpPr>
        <p:spPr>
          <a:xfrm>
            <a:off x="0" y="0"/>
            <a:ext cx="182880" cy="771992"/>
          </a:xfrm>
          <a:prstGeom prst="rect">
            <a:avLst/>
          </a:prstGeom>
          <a:solidFill>
            <a:srgbClr val="00A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E4D92048-E2A0-2C47-9B71-3BC4ED02125F}"/>
              </a:ext>
            </a:extLst>
          </p:cNvPr>
          <p:cNvSpPr/>
          <p:nvPr userDrawn="1"/>
        </p:nvSpPr>
        <p:spPr>
          <a:xfrm>
            <a:off x="121920" y="-1"/>
            <a:ext cx="146688" cy="771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9D84E40-E949-2844-B8FF-550B4E2123AF}"/>
              </a:ext>
            </a:extLst>
          </p:cNvPr>
          <p:cNvSpPr/>
          <p:nvPr userDrawn="1"/>
        </p:nvSpPr>
        <p:spPr>
          <a:xfrm>
            <a:off x="4918364" y="6747164"/>
            <a:ext cx="7273636" cy="1108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05C8B61-4BF6-A04C-BE25-EB5A916B3143}"/>
              </a:ext>
            </a:extLst>
          </p:cNvPr>
          <p:cNvSpPr/>
          <p:nvPr userDrawn="1"/>
        </p:nvSpPr>
        <p:spPr>
          <a:xfrm>
            <a:off x="0" y="6747164"/>
            <a:ext cx="6095999" cy="110836"/>
          </a:xfrm>
          <a:prstGeom prst="rect">
            <a:avLst/>
          </a:prstGeom>
          <a:solidFill>
            <a:srgbClr val="00A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E311D24F-7905-E447-89BD-30A879AB540F}"/>
              </a:ext>
            </a:extLst>
          </p:cNvPr>
          <p:cNvSpPr>
            <a:spLocks noGrp="1"/>
          </p:cNvSpPr>
          <p:nvPr>
            <p:ph type="sldNum" sz="quarter" idx="4"/>
          </p:nvPr>
        </p:nvSpPr>
        <p:spPr>
          <a:xfrm>
            <a:off x="11628120" y="6543096"/>
            <a:ext cx="381000" cy="143699"/>
          </a:xfrm>
          <a:prstGeom prst="rect">
            <a:avLst/>
          </a:prstGeom>
        </p:spPr>
        <p:txBody>
          <a:bodyPr vert="horz" lIns="91440" tIns="45720" rIns="91440" bIns="45720" rtlCol="0" anchor="ctr"/>
          <a:lstStyle>
            <a:lvl1pPr algn="ctr">
              <a:defRPr sz="700">
                <a:solidFill>
                  <a:schemeClr val="tx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dirty="0"/>
          </a:p>
        </p:txBody>
      </p:sp>
      <p:sp>
        <p:nvSpPr>
          <p:cNvPr id="8" name="Rectangle 7">
            <a:extLst>
              <a:ext uri="{FF2B5EF4-FFF2-40B4-BE49-F238E27FC236}">
                <a16:creationId xmlns:a16="http://schemas.microsoft.com/office/drawing/2014/main" id="{61683806-125F-5B42-BD6E-352494ADE724}"/>
              </a:ext>
            </a:extLst>
          </p:cNvPr>
          <p:cNvSpPr/>
          <p:nvPr userDrawn="1"/>
        </p:nvSpPr>
        <p:spPr>
          <a:xfrm>
            <a:off x="182880" y="6552407"/>
            <a:ext cx="1524000" cy="150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700" dirty="0">
                <a:solidFill>
                  <a:schemeClr val="tx1"/>
                </a:solidFill>
                <a:latin typeface="Corbel" panose="020B0503020204020204" pitchFamily="34" charset="0"/>
              </a:rPr>
              <a:t>Confidential &amp; Restricted</a:t>
            </a:r>
          </a:p>
        </p:txBody>
      </p:sp>
      <p:sp>
        <p:nvSpPr>
          <p:cNvPr id="9" name="Rectangle 8">
            <a:extLst>
              <a:ext uri="{FF2B5EF4-FFF2-40B4-BE49-F238E27FC236}">
                <a16:creationId xmlns:a16="http://schemas.microsoft.com/office/drawing/2014/main" id="{37A8995A-1C38-0646-BD65-2E29493578EB}"/>
              </a:ext>
            </a:extLst>
          </p:cNvPr>
          <p:cNvSpPr/>
          <p:nvPr userDrawn="1"/>
        </p:nvSpPr>
        <p:spPr>
          <a:xfrm>
            <a:off x="0" y="970090"/>
            <a:ext cx="12192000" cy="561358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orbel" panose="020B0503020204020204" pitchFamily="34" charset="0"/>
            </a:endParaRPr>
          </a:p>
        </p:txBody>
      </p:sp>
    </p:spTree>
    <p:extLst>
      <p:ext uri="{BB962C8B-B14F-4D97-AF65-F5344CB8AC3E}">
        <p14:creationId xmlns:p14="http://schemas.microsoft.com/office/powerpoint/2010/main" val="217606290"/>
      </p:ext>
    </p:extLst>
  </p:cSld>
  <p:clrMapOvr>
    <a:masterClrMapping/>
  </p:clrMapOvr>
  <p:extLst>
    <p:ext uri="{DCECCB84-F9BA-43D5-87BE-67443E8EF086}">
      <p15:sldGuideLst xmlns:p15="http://schemas.microsoft.com/office/powerpoint/2012/main">
        <p15:guide id="1" orient="horz" pos="672">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0AFA-75D0-4E0C-8D97-C4D4C7AEAC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AF337D-66EC-46CB-9DB0-6829DA5575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D8F263-B852-4849-93FD-9EB06332BB9E}"/>
              </a:ext>
            </a:extLst>
          </p:cNvPr>
          <p:cNvSpPr>
            <a:spLocks noGrp="1"/>
          </p:cNvSpPr>
          <p:nvPr>
            <p:ph type="dt" sz="half" idx="10"/>
          </p:nvPr>
        </p:nvSpPr>
        <p:spPr/>
        <p:txBody>
          <a:bodyPr/>
          <a:lstStyle/>
          <a:p>
            <a:fld id="{3BC177AC-5A65-4163-BEBE-2988902B3F67}" type="datetimeFigureOut">
              <a:rPr lang="en-GB" smtClean="0"/>
              <a:t>18/09/2020</a:t>
            </a:fld>
            <a:endParaRPr lang="en-GB"/>
          </a:p>
        </p:txBody>
      </p:sp>
      <p:sp>
        <p:nvSpPr>
          <p:cNvPr id="5" name="Footer Placeholder 4">
            <a:extLst>
              <a:ext uri="{FF2B5EF4-FFF2-40B4-BE49-F238E27FC236}">
                <a16:creationId xmlns:a16="http://schemas.microsoft.com/office/drawing/2014/main" id="{165BE01C-77AB-4E51-86DB-4C9DFA3699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83B02D-774D-4518-9579-AD0C859D3E3D}"/>
              </a:ext>
            </a:extLst>
          </p:cNvPr>
          <p:cNvSpPr>
            <a:spLocks noGrp="1"/>
          </p:cNvSpPr>
          <p:nvPr>
            <p:ph type="sldNum" sz="quarter" idx="12"/>
          </p:nvPr>
        </p:nvSpPr>
        <p:spPr/>
        <p:txBody>
          <a:bodyPr/>
          <a:lstStyle/>
          <a:p>
            <a:fld id="{0CFD341B-D40B-480C-B4EA-ED8ED71BB017}" type="slidenum">
              <a:rPr lang="en-GB" smtClean="0"/>
              <a:t>‹#›</a:t>
            </a:fld>
            <a:endParaRPr lang="en-GB"/>
          </a:p>
        </p:txBody>
      </p:sp>
    </p:spTree>
    <p:extLst>
      <p:ext uri="{BB962C8B-B14F-4D97-AF65-F5344CB8AC3E}">
        <p14:creationId xmlns:p14="http://schemas.microsoft.com/office/powerpoint/2010/main" val="33528187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913795" y="2076451"/>
            <a:ext cx="10353762" cy="8191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noAutofit/>
          </a:bodyPr>
          <a:lstStyle/>
          <a:p>
            <a:fld id="{73C55A3C-5767-4844-A0A3-83778C2E5409}" type="datetime1">
              <a:rPr lang="en-US" smtClean="0"/>
              <a:t>9/18/2020</a:t>
            </a:fld>
            <a:endParaRPr lang="en-US" dirty="0"/>
          </a:p>
        </p:txBody>
      </p:sp>
      <p:sp>
        <p:nvSpPr>
          <p:cNvPr id="5" name="Footer Placeholder 4"/>
          <p:cNvSpPr>
            <a:spLocks noGrp="1"/>
          </p:cNvSpPr>
          <p:nvPr>
            <p:ph type="ftr" sz="quarter" idx="11"/>
          </p:nvPr>
        </p:nvSpPr>
        <p:spPr/>
        <p:txBody>
          <a:bodyPr>
            <a:noAutofit/>
          </a:bodyPr>
          <a:lstStyle/>
          <a:p>
            <a:endParaRPr lang="en-US" dirty="0"/>
          </a:p>
        </p:txBody>
      </p:sp>
      <p:sp>
        <p:nvSpPr>
          <p:cNvPr id="6" name="Slide Number Placeholder 5"/>
          <p:cNvSpPr>
            <a:spLocks noGrp="1"/>
          </p:cNvSpPr>
          <p:nvPr>
            <p:ph type="sldNum" sz="quarter" idx="12"/>
          </p:nvPr>
        </p:nvSpPr>
        <p:spPr/>
        <p:txBody>
          <a:bodyPr>
            <a:noAutofit/>
          </a:bodyPr>
          <a:lstStyle/>
          <a:p>
            <a:fld id="{3A98EE3D-8CD1-4C3F-BD1C-C98C9596463C}" type="slidenum">
              <a:rPr lang="en-US" smtClean="0"/>
              <a:t>‹#›</a:t>
            </a:fld>
            <a:endParaRPr lang="en-US" dirty="0"/>
          </a:p>
        </p:txBody>
      </p:sp>
      <p:sp>
        <p:nvSpPr>
          <p:cNvPr id="8" name="Content Placeholder 7"/>
          <p:cNvSpPr>
            <a:spLocks noGrp="1"/>
          </p:cNvSpPr>
          <p:nvPr>
            <p:ph sz="quarter" idx="13"/>
          </p:nvPr>
        </p:nvSpPr>
        <p:spPr>
          <a:xfrm>
            <a:off x="914400" y="3086100"/>
            <a:ext cx="10353675" cy="7334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9"/>
          <p:cNvSpPr>
            <a:spLocks noGrp="1"/>
          </p:cNvSpPr>
          <p:nvPr>
            <p:ph sz="quarter" idx="14"/>
          </p:nvPr>
        </p:nvSpPr>
        <p:spPr>
          <a:xfrm>
            <a:off x="914400" y="4057650"/>
            <a:ext cx="10267950" cy="71437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Content Placeholder 11"/>
          <p:cNvSpPr>
            <a:spLocks noGrp="1"/>
          </p:cNvSpPr>
          <p:nvPr>
            <p:ph sz="quarter" idx="15"/>
          </p:nvPr>
        </p:nvSpPr>
        <p:spPr>
          <a:xfrm>
            <a:off x="914400" y="4981575"/>
            <a:ext cx="10353675" cy="762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277832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9499-E19C-4E70-9770-150F72227F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6AF67C6-7F35-48FA-A00A-2B45FDAD3D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0DE5A64-6224-4607-873F-824EFA37A14C}"/>
              </a:ext>
            </a:extLst>
          </p:cNvPr>
          <p:cNvSpPr>
            <a:spLocks noGrp="1"/>
          </p:cNvSpPr>
          <p:nvPr>
            <p:ph type="dt" sz="half" idx="10"/>
          </p:nvPr>
        </p:nvSpPr>
        <p:spPr/>
        <p:txBody>
          <a:bodyPr/>
          <a:lstStyle/>
          <a:p>
            <a:fld id="{919DB63C-5609-4233-80DA-21C9B9EBED0F}" type="datetimeFigureOut">
              <a:rPr lang="en-GB" smtClean="0"/>
              <a:t>18/09/2020</a:t>
            </a:fld>
            <a:endParaRPr lang="en-GB"/>
          </a:p>
        </p:txBody>
      </p:sp>
      <p:sp>
        <p:nvSpPr>
          <p:cNvPr id="5" name="Footer Placeholder 4">
            <a:extLst>
              <a:ext uri="{FF2B5EF4-FFF2-40B4-BE49-F238E27FC236}">
                <a16:creationId xmlns:a16="http://schemas.microsoft.com/office/drawing/2014/main" id="{8B72CF27-E3CE-4BF0-9744-E4A361A852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EE258F-E20B-4054-B109-DCD2487E28E9}"/>
              </a:ext>
            </a:extLst>
          </p:cNvPr>
          <p:cNvSpPr>
            <a:spLocks noGrp="1"/>
          </p:cNvSpPr>
          <p:nvPr>
            <p:ph type="sldNum" sz="quarter" idx="12"/>
          </p:nvPr>
        </p:nvSpPr>
        <p:spPr/>
        <p:txBody>
          <a:bodyPr/>
          <a:lstStyle/>
          <a:p>
            <a:fld id="{478F401A-9766-42FD-99AD-868751D5AC97}" type="slidenum">
              <a:rPr lang="en-GB" smtClean="0"/>
              <a:t>‹#›</a:t>
            </a:fld>
            <a:endParaRPr lang="en-GB"/>
          </a:p>
        </p:txBody>
      </p:sp>
    </p:spTree>
    <p:extLst>
      <p:ext uri="{BB962C8B-B14F-4D97-AF65-F5344CB8AC3E}">
        <p14:creationId xmlns:p14="http://schemas.microsoft.com/office/powerpoint/2010/main" val="2374545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950DF-BD28-4062-9FE3-FB00C798F2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5B42F5-E0C4-43CF-819A-51CE42D984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3442C-13C8-4402-9EED-483C27BBFE72}"/>
              </a:ext>
            </a:extLst>
          </p:cNvPr>
          <p:cNvSpPr>
            <a:spLocks noGrp="1"/>
          </p:cNvSpPr>
          <p:nvPr>
            <p:ph type="dt" sz="half" idx="10"/>
          </p:nvPr>
        </p:nvSpPr>
        <p:spPr/>
        <p:txBody>
          <a:bodyPr/>
          <a:lstStyle/>
          <a:p>
            <a:fld id="{919DB63C-5609-4233-80DA-21C9B9EBED0F}" type="datetimeFigureOut">
              <a:rPr lang="en-GB" smtClean="0"/>
              <a:t>18/09/2020</a:t>
            </a:fld>
            <a:endParaRPr lang="en-GB"/>
          </a:p>
        </p:txBody>
      </p:sp>
      <p:sp>
        <p:nvSpPr>
          <p:cNvPr id="5" name="Footer Placeholder 4">
            <a:extLst>
              <a:ext uri="{FF2B5EF4-FFF2-40B4-BE49-F238E27FC236}">
                <a16:creationId xmlns:a16="http://schemas.microsoft.com/office/drawing/2014/main" id="{AF8166D8-EBF6-4986-B6EC-BB711CBE9C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87C6E5-6AA9-4B88-905F-0ED8F9074167}"/>
              </a:ext>
            </a:extLst>
          </p:cNvPr>
          <p:cNvSpPr>
            <a:spLocks noGrp="1"/>
          </p:cNvSpPr>
          <p:nvPr>
            <p:ph type="sldNum" sz="quarter" idx="12"/>
          </p:nvPr>
        </p:nvSpPr>
        <p:spPr/>
        <p:txBody>
          <a:bodyPr/>
          <a:lstStyle/>
          <a:p>
            <a:fld id="{478F401A-9766-42FD-99AD-868751D5AC97}" type="slidenum">
              <a:rPr lang="en-GB" smtClean="0"/>
              <a:t>‹#›</a:t>
            </a:fld>
            <a:endParaRPr lang="en-GB"/>
          </a:p>
        </p:txBody>
      </p:sp>
    </p:spTree>
    <p:extLst>
      <p:ext uri="{BB962C8B-B14F-4D97-AF65-F5344CB8AC3E}">
        <p14:creationId xmlns:p14="http://schemas.microsoft.com/office/powerpoint/2010/main" val="40979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D4EF7-E0C0-4712-9475-4D825463DD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B1FE7B-6E52-4A44-B032-307D15D852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332857-4A1A-4E8D-947B-D9747B9D76B1}"/>
              </a:ext>
            </a:extLst>
          </p:cNvPr>
          <p:cNvSpPr>
            <a:spLocks noGrp="1"/>
          </p:cNvSpPr>
          <p:nvPr>
            <p:ph type="dt" sz="half" idx="10"/>
          </p:nvPr>
        </p:nvSpPr>
        <p:spPr/>
        <p:txBody>
          <a:bodyPr/>
          <a:lstStyle/>
          <a:p>
            <a:fld id="{919DB63C-5609-4233-80DA-21C9B9EBED0F}" type="datetimeFigureOut">
              <a:rPr lang="en-GB" smtClean="0"/>
              <a:t>18/09/2020</a:t>
            </a:fld>
            <a:endParaRPr lang="en-GB"/>
          </a:p>
        </p:txBody>
      </p:sp>
      <p:sp>
        <p:nvSpPr>
          <p:cNvPr id="5" name="Footer Placeholder 4">
            <a:extLst>
              <a:ext uri="{FF2B5EF4-FFF2-40B4-BE49-F238E27FC236}">
                <a16:creationId xmlns:a16="http://schemas.microsoft.com/office/drawing/2014/main" id="{101C6F2E-C7D0-4CF1-A738-CA87775A1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1FC7F-A7F0-4DF9-A32E-192C62DE8B5B}"/>
              </a:ext>
            </a:extLst>
          </p:cNvPr>
          <p:cNvSpPr>
            <a:spLocks noGrp="1"/>
          </p:cNvSpPr>
          <p:nvPr>
            <p:ph type="sldNum" sz="quarter" idx="12"/>
          </p:nvPr>
        </p:nvSpPr>
        <p:spPr/>
        <p:txBody>
          <a:bodyPr/>
          <a:lstStyle/>
          <a:p>
            <a:fld id="{478F401A-9766-42FD-99AD-868751D5AC97}" type="slidenum">
              <a:rPr lang="en-GB" smtClean="0"/>
              <a:t>‹#›</a:t>
            </a:fld>
            <a:endParaRPr lang="en-GB"/>
          </a:p>
        </p:txBody>
      </p:sp>
    </p:spTree>
    <p:extLst>
      <p:ext uri="{BB962C8B-B14F-4D97-AF65-F5344CB8AC3E}">
        <p14:creationId xmlns:p14="http://schemas.microsoft.com/office/powerpoint/2010/main" val="109116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1B38C-41EC-4D79-8B52-2D88211B32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4C65C6-E540-4C1D-A582-C937B0F28A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ECB61D-F4FF-479B-8580-BAF3FB947E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6C086E1-C639-47DC-9967-4CAB9E8D123C}"/>
              </a:ext>
            </a:extLst>
          </p:cNvPr>
          <p:cNvSpPr>
            <a:spLocks noGrp="1"/>
          </p:cNvSpPr>
          <p:nvPr>
            <p:ph type="dt" sz="half" idx="10"/>
          </p:nvPr>
        </p:nvSpPr>
        <p:spPr/>
        <p:txBody>
          <a:bodyPr/>
          <a:lstStyle/>
          <a:p>
            <a:fld id="{919DB63C-5609-4233-80DA-21C9B9EBED0F}" type="datetimeFigureOut">
              <a:rPr lang="en-GB" smtClean="0"/>
              <a:t>18/09/2020</a:t>
            </a:fld>
            <a:endParaRPr lang="en-GB"/>
          </a:p>
        </p:txBody>
      </p:sp>
      <p:sp>
        <p:nvSpPr>
          <p:cNvPr id="6" name="Footer Placeholder 5">
            <a:extLst>
              <a:ext uri="{FF2B5EF4-FFF2-40B4-BE49-F238E27FC236}">
                <a16:creationId xmlns:a16="http://schemas.microsoft.com/office/drawing/2014/main" id="{CFFE6A3D-37F0-4BEE-81FA-0341EE5BF8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8D4749-04D2-4D1D-BD18-298EA75E57A9}"/>
              </a:ext>
            </a:extLst>
          </p:cNvPr>
          <p:cNvSpPr>
            <a:spLocks noGrp="1"/>
          </p:cNvSpPr>
          <p:nvPr>
            <p:ph type="sldNum" sz="quarter" idx="12"/>
          </p:nvPr>
        </p:nvSpPr>
        <p:spPr/>
        <p:txBody>
          <a:bodyPr/>
          <a:lstStyle/>
          <a:p>
            <a:fld id="{478F401A-9766-42FD-99AD-868751D5AC97}" type="slidenum">
              <a:rPr lang="en-GB" smtClean="0"/>
              <a:t>‹#›</a:t>
            </a:fld>
            <a:endParaRPr lang="en-GB"/>
          </a:p>
        </p:txBody>
      </p:sp>
    </p:spTree>
    <p:extLst>
      <p:ext uri="{BB962C8B-B14F-4D97-AF65-F5344CB8AC3E}">
        <p14:creationId xmlns:p14="http://schemas.microsoft.com/office/powerpoint/2010/main" val="3014848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27D9E-2A20-48F9-A835-3D1272D6981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EE362-5CDE-479B-A522-7855DC160B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183316-F883-43AE-AD4A-A79BD3A066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2EFAEA4-8A3B-4A24-8EB6-215E248588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820144-6FD9-4BD1-AF60-E0B16D1DF3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13D6E65-327C-4685-ACA8-FD630FD435AE}"/>
              </a:ext>
            </a:extLst>
          </p:cNvPr>
          <p:cNvSpPr>
            <a:spLocks noGrp="1"/>
          </p:cNvSpPr>
          <p:nvPr>
            <p:ph type="dt" sz="half" idx="10"/>
          </p:nvPr>
        </p:nvSpPr>
        <p:spPr/>
        <p:txBody>
          <a:bodyPr/>
          <a:lstStyle/>
          <a:p>
            <a:fld id="{919DB63C-5609-4233-80DA-21C9B9EBED0F}" type="datetimeFigureOut">
              <a:rPr lang="en-GB" smtClean="0"/>
              <a:t>18/09/2020</a:t>
            </a:fld>
            <a:endParaRPr lang="en-GB"/>
          </a:p>
        </p:txBody>
      </p:sp>
      <p:sp>
        <p:nvSpPr>
          <p:cNvPr id="8" name="Footer Placeholder 7">
            <a:extLst>
              <a:ext uri="{FF2B5EF4-FFF2-40B4-BE49-F238E27FC236}">
                <a16:creationId xmlns:a16="http://schemas.microsoft.com/office/drawing/2014/main" id="{EEFFDAB3-25FE-4715-B861-EAFB0A3FEAA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ED9162B-D038-4013-8FCA-C60A86F00668}"/>
              </a:ext>
            </a:extLst>
          </p:cNvPr>
          <p:cNvSpPr>
            <a:spLocks noGrp="1"/>
          </p:cNvSpPr>
          <p:nvPr>
            <p:ph type="sldNum" sz="quarter" idx="12"/>
          </p:nvPr>
        </p:nvSpPr>
        <p:spPr/>
        <p:txBody>
          <a:bodyPr/>
          <a:lstStyle/>
          <a:p>
            <a:fld id="{478F401A-9766-42FD-99AD-868751D5AC97}" type="slidenum">
              <a:rPr lang="en-GB" smtClean="0"/>
              <a:t>‹#›</a:t>
            </a:fld>
            <a:endParaRPr lang="en-GB"/>
          </a:p>
        </p:txBody>
      </p:sp>
    </p:spTree>
    <p:extLst>
      <p:ext uri="{BB962C8B-B14F-4D97-AF65-F5344CB8AC3E}">
        <p14:creationId xmlns:p14="http://schemas.microsoft.com/office/powerpoint/2010/main" val="27485296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7E045-BC2D-4462-B04F-724ADB7CC0D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FCF90B-C176-47F1-9571-E07AA84B02C2}"/>
              </a:ext>
            </a:extLst>
          </p:cNvPr>
          <p:cNvSpPr>
            <a:spLocks noGrp="1"/>
          </p:cNvSpPr>
          <p:nvPr>
            <p:ph type="dt" sz="half" idx="10"/>
          </p:nvPr>
        </p:nvSpPr>
        <p:spPr/>
        <p:txBody>
          <a:bodyPr/>
          <a:lstStyle/>
          <a:p>
            <a:fld id="{919DB63C-5609-4233-80DA-21C9B9EBED0F}" type="datetimeFigureOut">
              <a:rPr lang="en-GB" smtClean="0"/>
              <a:t>18/09/2020</a:t>
            </a:fld>
            <a:endParaRPr lang="en-GB"/>
          </a:p>
        </p:txBody>
      </p:sp>
      <p:sp>
        <p:nvSpPr>
          <p:cNvPr id="4" name="Footer Placeholder 3">
            <a:extLst>
              <a:ext uri="{FF2B5EF4-FFF2-40B4-BE49-F238E27FC236}">
                <a16:creationId xmlns:a16="http://schemas.microsoft.com/office/drawing/2014/main" id="{FA6B4043-8773-48D9-B8F0-21F0A84636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823B6F7-65A1-49F8-A373-AF14554D08A3}"/>
              </a:ext>
            </a:extLst>
          </p:cNvPr>
          <p:cNvSpPr>
            <a:spLocks noGrp="1"/>
          </p:cNvSpPr>
          <p:nvPr>
            <p:ph type="sldNum" sz="quarter" idx="12"/>
          </p:nvPr>
        </p:nvSpPr>
        <p:spPr/>
        <p:txBody>
          <a:bodyPr/>
          <a:lstStyle/>
          <a:p>
            <a:fld id="{478F401A-9766-42FD-99AD-868751D5AC97}" type="slidenum">
              <a:rPr lang="en-GB" smtClean="0"/>
              <a:t>‹#›</a:t>
            </a:fld>
            <a:endParaRPr lang="en-GB"/>
          </a:p>
        </p:txBody>
      </p:sp>
    </p:spTree>
    <p:extLst>
      <p:ext uri="{BB962C8B-B14F-4D97-AF65-F5344CB8AC3E}">
        <p14:creationId xmlns:p14="http://schemas.microsoft.com/office/powerpoint/2010/main" val="3458779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6A2D21-5EDD-41A5-AC7B-4F8C85DB844B}"/>
              </a:ext>
            </a:extLst>
          </p:cNvPr>
          <p:cNvSpPr>
            <a:spLocks noGrp="1"/>
          </p:cNvSpPr>
          <p:nvPr>
            <p:ph type="dt" sz="half" idx="10"/>
          </p:nvPr>
        </p:nvSpPr>
        <p:spPr/>
        <p:txBody>
          <a:bodyPr/>
          <a:lstStyle/>
          <a:p>
            <a:fld id="{919DB63C-5609-4233-80DA-21C9B9EBED0F}" type="datetimeFigureOut">
              <a:rPr lang="en-GB" smtClean="0"/>
              <a:t>18/09/2020</a:t>
            </a:fld>
            <a:endParaRPr lang="en-GB"/>
          </a:p>
        </p:txBody>
      </p:sp>
      <p:sp>
        <p:nvSpPr>
          <p:cNvPr id="3" name="Footer Placeholder 2">
            <a:extLst>
              <a:ext uri="{FF2B5EF4-FFF2-40B4-BE49-F238E27FC236}">
                <a16:creationId xmlns:a16="http://schemas.microsoft.com/office/drawing/2014/main" id="{07EDEB18-B421-46CD-A3B9-C5D9EB4517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E755E4-3DB9-4135-B1B7-E66CFD7512E9}"/>
              </a:ext>
            </a:extLst>
          </p:cNvPr>
          <p:cNvSpPr>
            <a:spLocks noGrp="1"/>
          </p:cNvSpPr>
          <p:nvPr>
            <p:ph type="sldNum" sz="quarter" idx="12"/>
          </p:nvPr>
        </p:nvSpPr>
        <p:spPr/>
        <p:txBody>
          <a:bodyPr/>
          <a:lstStyle/>
          <a:p>
            <a:fld id="{478F401A-9766-42FD-99AD-868751D5AC97}" type="slidenum">
              <a:rPr lang="en-GB" smtClean="0"/>
              <a:t>‹#›</a:t>
            </a:fld>
            <a:endParaRPr lang="en-GB"/>
          </a:p>
        </p:txBody>
      </p:sp>
    </p:spTree>
    <p:extLst>
      <p:ext uri="{BB962C8B-B14F-4D97-AF65-F5344CB8AC3E}">
        <p14:creationId xmlns:p14="http://schemas.microsoft.com/office/powerpoint/2010/main" val="2473517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43B23-853C-4884-B5BA-85450A328E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D827671-7EF5-4746-BB92-0D4C7C11FB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69D2456-D7A8-4368-9DAA-8D68F4425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C46270-192A-4D62-A4D1-141D3BF63643}"/>
              </a:ext>
            </a:extLst>
          </p:cNvPr>
          <p:cNvSpPr>
            <a:spLocks noGrp="1"/>
          </p:cNvSpPr>
          <p:nvPr>
            <p:ph type="dt" sz="half" idx="10"/>
          </p:nvPr>
        </p:nvSpPr>
        <p:spPr/>
        <p:txBody>
          <a:bodyPr/>
          <a:lstStyle/>
          <a:p>
            <a:fld id="{919DB63C-5609-4233-80DA-21C9B9EBED0F}" type="datetimeFigureOut">
              <a:rPr lang="en-GB" smtClean="0"/>
              <a:t>18/09/2020</a:t>
            </a:fld>
            <a:endParaRPr lang="en-GB"/>
          </a:p>
        </p:txBody>
      </p:sp>
      <p:sp>
        <p:nvSpPr>
          <p:cNvPr id="6" name="Footer Placeholder 5">
            <a:extLst>
              <a:ext uri="{FF2B5EF4-FFF2-40B4-BE49-F238E27FC236}">
                <a16:creationId xmlns:a16="http://schemas.microsoft.com/office/drawing/2014/main" id="{6ACBA3FE-9254-4F36-948F-C9603F5064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DB59F8-805C-4568-A34C-21DBC17D2B07}"/>
              </a:ext>
            </a:extLst>
          </p:cNvPr>
          <p:cNvSpPr>
            <a:spLocks noGrp="1"/>
          </p:cNvSpPr>
          <p:nvPr>
            <p:ph type="sldNum" sz="quarter" idx="12"/>
          </p:nvPr>
        </p:nvSpPr>
        <p:spPr/>
        <p:txBody>
          <a:bodyPr/>
          <a:lstStyle/>
          <a:p>
            <a:fld id="{478F401A-9766-42FD-99AD-868751D5AC97}" type="slidenum">
              <a:rPr lang="en-GB" smtClean="0"/>
              <a:t>‹#›</a:t>
            </a:fld>
            <a:endParaRPr lang="en-GB"/>
          </a:p>
        </p:txBody>
      </p:sp>
    </p:spTree>
    <p:extLst>
      <p:ext uri="{BB962C8B-B14F-4D97-AF65-F5344CB8AC3E}">
        <p14:creationId xmlns:p14="http://schemas.microsoft.com/office/powerpoint/2010/main" val="842525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0C8F3-F51A-4F9A-811F-073F0041F7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BC54C0-6BBA-428F-A220-921CC8CC68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B45EA31-5726-4E72-BE90-02CB7B3C2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BFE1B-ABB3-434B-9F1A-8DEF4A22341E}"/>
              </a:ext>
            </a:extLst>
          </p:cNvPr>
          <p:cNvSpPr>
            <a:spLocks noGrp="1"/>
          </p:cNvSpPr>
          <p:nvPr>
            <p:ph type="dt" sz="half" idx="10"/>
          </p:nvPr>
        </p:nvSpPr>
        <p:spPr/>
        <p:txBody>
          <a:bodyPr/>
          <a:lstStyle/>
          <a:p>
            <a:fld id="{919DB63C-5609-4233-80DA-21C9B9EBED0F}" type="datetimeFigureOut">
              <a:rPr lang="en-GB" smtClean="0"/>
              <a:t>18/09/2020</a:t>
            </a:fld>
            <a:endParaRPr lang="en-GB"/>
          </a:p>
        </p:txBody>
      </p:sp>
      <p:sp>
        <p:nvSpPr>
          <p:cNvPr id="6" name="Footer Placeholder 5">
            <a:extLst>
              <a:ext uri="{FF2B5EF4-FFF2-40B4-BE49-F238E27FC236}">
                <a16:creationId xmlns:a16="http://schemas.microsoft.com/office/drawing/2014/main" id="{FC28070C-74D2-40E5-B2AF-04327DE369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FC9BE1-D698-4781-8A3D-748E9325F143}"/>
              </a:ext>
            </a:extLst>
          </p:cNvPr>
          <p:cNvSpPr>
            <a:spLocks noGrp="1"/>
          </p:cNvSpPr>
          <p:nvPr>
            <p:ph type="sldNum" sz="quarter" idx="12"/>
          </p:nvPr>
        </p:nvSpPr>
        <p:spPr/>
        <p:txBody>
          <a:bodyPr/>
          <a:lstStyle/>
          <a:p>
            <a:fld id="{478F401A-9766-42FD-99AD-868751D5AC97}" type="slidenum">
              <a:rPr lang="en-GB" smtClean="0"/>
              <a:t>‹#›</a:t>
            </a:fld>
            <a:endParaRPr lang="en-GB"/>
          </a:p>
        </p:txBody>
      </p:sp>
    </p:spTree>
    <p:extLst>
      <p:ext uri="{BB962C8B-B14F-4D97-AF65-F5344CB8AC3E}">
        <p14:creationId xmlns:p14="http://schemas.microsoft.com/office/powerpoint/2010/main" val="3120608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33F6A-2269-4FAF-BBB4-BCDB52A7FF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360640-884C-4D2A-A7F0-C50145BFE0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A81720F-9F10-43E9-924D-5B6BB745DC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F4AECF-34A0-4037-A708-3A90C87F1EDE}"/>
              </a:ext>
            </a:extLst>
          </p:cNvPr>
          <p:cNvSpPr>
            <a:spLocks noGrp="1"/>
          </p:cNvSpPr>
          <p:nvPr>
            <p:ph type="dt" sz="half" idx="10"/>
          </p:nvPr>
        </p:nvSpPr>
        <p:spPr/>
        <p:txBody>
          <a:bodyPr/>
          <a:lstStyle/>
          <a:p>
            <a:fld id="{3BC177AC-5A65-4163-BEBE-2988902B3F67}" type="datetimeFigureOut">
              <a:rPr lang="en-GB" smtClean="0"/>
              <a:t>18/09/2020</a:t>
            </a:fld>
            <a:endParaRPr lang="en-GB"/>
          </a:p>
        </p:txBody>
      </p:sp>
      <p:sp>
        <p:nvSpPr>
          <p:cNvPr id="6" name="Footer Placeholder 5">
            <a:extLst>
              <a:ext uri="{FF2B5EF4-FFF2-40B4-BE49-F238E27FC236}">
                <a16:creationId xmlns:a16="http://schemas.microsoft.com/office/drawing/2014/main" id="{65A9C0A8-CF36-4642-AB7E-D3EBCEBFA0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1AF669-22B1-4E2E-B065-C1342D635D76}"/>
              </a:ext>
            </a:extLst>
          </p:cNvPr>
          <p:cNvSpPr>
            <a:spLocks noGrp="1"/>
          </p:cNvSpPr>
          <p:nvPr>
            <p:ph type="sldNum" sz="quarter" idx="12"/>
          </p:nvPr>
        </p:nvSpPr>
        <p:spPr/>
        <p:txBody>
          <a:bodyPr/>
          <a:lstStyle/>
          <a:p>
            <a:fld id="{0CFD341B-D40B-480C-B4EA-ED8ED71BB017}" type="slidenum">
              <a:rPr lang="en-GB" smtClean="0"/>
              <a:t>‹#›</a:t>
            </a:fld>
            <a:endParaRPr lang="en-GB"/>
          </a:p>
        </p:txBody>
      </p:sp>
    </p:spTree>
    <p:extLst>
      <p:ext uri="{BB962C8B-B14F-4D97-AF65-F5344CB8AC3E}">
        <p14:creationId xmlns:p14="http://schemas.microsoft.com/office/powerpoint/2010/main" val="2767556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0B9C-DF7F-452E-8BF9-5894E49163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2A6D91-7BBA-4D08-A146-5D911289F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FFD405-711B-4C10-B599-03061AA24193}"/>
              </a:ext>
            </a:extLst>
          </p:cNvPr>
          <p:cNvSpPr>
            <a:spLocks noGrp="1"/>
          </p:cNvSpPr>
          <p:nvPr>
            <p:ph type="dt" sz="half" idx="10"/>
          </p:nvPr>
        </p:nvSpPr>
        <p:spPr/>
        <p:txBody>
          <a:bodyPr/>
          <a:lstStyle/>
          <a:p>
            <a:fld id="{919DB63C-5609-4233-80DA-21C9B9EBED0F}" type="datetimeFigureOut">
              <a:rPr lang="en-GB" smtClean="0"/>
              <a:t>18/09/2020</a:t>
            </a:fld>
            <a:endParaRPr lang="en-GB"/>
          </a:p>
        </p:txBody>
      </p:sp>
      <p:sp>
        <p:nvSpPr>
          <p:cNvPr id="5" name="Footer Placeholder 4">
            <a:extLst>
              <a:ext uri="{FF2B5EF4-FFF2-40B4-BE49-F238E27FC236}">
                <a16:creationId xmlns:a16="http://schemas.microsoft.com/office/drawing/2014/main" id="{BC8041CA-A1AE-4F80-9626-E85D359A21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CEFE0F-C8E3-4001-BA1C-41E25F817B46}"/>
              </a:ext>
            </a:extLst>
          </p:cNvPr>
          <p:cNvSpPr>
            <a:spLocks noGrp="1"/>
          </p:cNvSpPr>
          <p:nvPr>
            <p:ph type="sldNum" sz="quarter" idx="12"/>
          </p:nvPr>
        </p:nvSpPr>
        <p:spPr/>
        <p:txBody>
          <a:bodyPr/>
          <a:lstStyle/>
          <a:p>
            <a:fld id="{478F401A-9766-42FD-99AD-868751D5AC97}" type="slidenum">
              <a:rPr lang="en-GB" smtClean="0"/>
              <a:t>‹#›</a:t>
            </a:fld>
            <a:endParaRPr lang="en-GB"/>
          </a:p>
        </p:txBody>
      </p:sp>
    </p:spTree>
    <p:extLst>
      <p:ext uri="{BB962C8B-B14F-4D97-AF65-F5344CB8AC3E}">
        <p14:creationId xmlns:p14="http://schemas.microsoft.com/office/powerpoint/2010/main" val="2343516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7ECE2C-6EFC-4B85-8F32-65727EF79D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1AF106-2C65-4331-9AB0-D0AD6B9FAA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EAD0F9-DDAD-4C10-84AB-6D7C47862348}"/>
              </a:ext>
            </a:extLst>
          </p:cNvPr>
          <p:cNvSpPr>
            <a:spLocks noGrp="1"/>
          </p:cNvSpPr>
          <p:nvPr>
            <p:ph type="dt" sz="half" idx="10"/>
          </p:nvPr>
        </p:nvSpPr>
        <p:spPr/>
        <p:txBody>
          <a:bodyPr/>
          <a:lstStyle/>
          <a:p>
            <a:fld id="{919DB63C-5609-4233-80DA-21C9B9EBED0F}" type="datetimeFigureOut">
              <a:rPr lang="en-GB" smtClean="0"/>
              <a:t>18/09/2020</a:t>
            </a:fld>
            <a:endParaRPr lang="en-GB"/>
          </a:p>
        </p:txBody>
      </p:sp>
      <p:sp>
        <p:nvSpPr>
          <p:cNvPr id="5" name="Footer Placeholder 4">
            <a:extLst>
              <a:ext uri="{FF2B5EF4-FFF2-40B4-BE49-F238E27FC236}">
                <a16:creationId xmlns:a16="http://schemas.microsoft.com/office/drawing/2014/main" id="{9B838324-30FF-42D7-932E-5E22B3B861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2E3A5A-46FF-4C55-A208-2B2CB0F61B95}"/>
              </a:ext>
            </a:extLst>
          </p:cNvPr>
          <p:cNvSpPr>
            <a:spLocks noGrp="1"/>
          </p:cNvSpPr>
          <p:nvPr>
            <p:ph type="sldNum" sz="quarter" idx="12"/>
          </p:nvPr>
        </p:nvSpPr>
        <p:spPr/>
        <p:txBody>
          <a:bodyPr/>
          <a:lstStyle/>
          <a:p>
            <a:fld id="{478F401A-9766-42FD-99AD-868751D5AC97}" type="slidenum">
              <a:rPr lang="en-GB" smtClean="0"/>
              <a:t>‹#›</a:t>
            </a:fld>
            <a:endParaRPr lang="en-GB"/>
          </a:p>
        </p:txBody>
      </p:sp>
    </p:spTree>
    <p:extLst>
      <p:ext uri="{BB962C8B-B14F-4D97-AF65-F5344CB8AC3E}">
        <p14:creationId xmlns:p14="http://schemas.microsoft.com/office/powerpoint/2010/main" val="2664844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9928472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_AND_BODY" type="tx">
  <p:cSld name="TITLE_AND_BODY">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517200" y="610700"/>
            <a:ext cx="11157600" cy="914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517200" y="1986432"/>
            <a:ext cx="11157600" cy="410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4" name="Google Shape;24;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709179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39"/>
        <p:cNvGrpSpPr/>
        <p:nvPr/>
      </p:nvGrpSpPr>
      <p:grpSpPr>
        <a:xfrm>
          <a:off x="0" y="0"/>
          <a:ext cx="0" cy="0"/>
          <a:chOff x="0" y="0"/>
          <a:chExt cx="0" cy="0"/>
        </a:xfrm>
      </p:grpSpPr>
      <p:cxnSp>
        <p:nvCxnSpPr>
          <p:cNvPr id="40" name="Google Shape;40;p9"/>
          <p:cNvCxnSpPr/>
          <p:nvPr/>
        </p:nvCxnSpPr>
        <p:spPr>
          <a:xfrm>
            <a:off x="5812803" y="3756619"/>
            <a:ext cx="566400" cy="0"/>
          </a:xfrm>
          <a:prstGeom prst="straightConnector1">
            <a:avLst/>
          </a:prstGeom>
          <a:noFill/>
          <a:ln w="38100" cap="flat" cmpd="sng">
            <a:solidFill>
              <a:schemeClr val="accent4"/>
            </a:solidFill>
            <a:prstDash val="solid"/>
            <a:round/>
            <a:headEnd type="none" w="sm" len="sm"/>
            <a:tailEnd type="none" w="sm" len="sm"/>
          </a:ln>
        </p:spPr>
      </p:cxnSp>
      <p:sp>
        <p:nvSpPr>
          <p:cNvPr id="41" name="Google Shape;41;p9"/>
          <p:cNvSpPr txBox="1">
            <a:spLocks noGrp="1"/>
          </p:cNvSpPr>
          <p:nvPr>
            <p:ph type="title"/>
          </p:nvPr>
        </p:nvSpPr>
        <p:spPr>
          <a:xfrm>
            <a:off x="641000" y="2353267"/>
            <a:ext cx="10962800" cy="1210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800"/>
              <a:buNone/>
              <a:defRPr sz="6400"/>
            </a:lvl1pPr>
            <a:lvl2pPr lvl="1" algn="ctr">
              <a:lnSpc>
                <a:spcPct val="100000"/>
              </a:lnSpc>
              <a:spcBef>
                <a:spcPts val="0"/>
              </a:spcBef>
              <a:spcAft>
                <a:spcPts val="0"/>
              </a:spcAft>
              <a:buSzPts val="4800"/>
              <a:buNone/>
              <a:defRPr sz="6400"/>
            </a:lvl2pPr>
            <a:lvl3pPr lvl="2" algn="ctr">
              <a:lnSpc>
                <a:spcPct val="100000"/>
              </a:lnSpc>
              <a:spcBef>
                <a:spcPts val="0"/>
              </a:spcBef>
              <a:spcAft>
                <a:spcPts val="0"/>
              </a:spcAft>
              <a:buSzPts val="4800"/>
              <a:buNone/>
              <a:defRPr sz="6400"/>
            </a:lvl3pPr>
            <a:lvl4pPr lvl="3" algn="ctr">
              <a:lnSpc>
                <a:spcPct val="100000"/>
              </a:lnSpc>
              <a:spcBef>
                <a:spcPts val="0"/>
              </a:spcBef>
              <a:spcAft>
                <a:spcPts val="0"/>
              </a:spcAft>
              <a:buSzPts val="4800"/>
              <a:buNone/>
              <a:defRPr sz="6400"/>
            </a:lvl4pPr>
            <a:lvl5pPr lvl="4" algn="ctr">
              <a:lnSpc>
                <a:spcPct val="100000"/>
              </a:lnSpc>
              <a:spcBef>
                <a:spcPts val="0"/>
              </a:spcBef>
              <a:spcAft>
                <a:spcPts val="0"/>
              </a:spcAft>
              <a:buSzPts val="4800"/>
              <a:buNone/>
              <a:defRPr sz="6400"/>
            </a:lvl5pPr>
            <a:lvl6pPr lvl="5" algn="ctr">
              <a:lnSpc>
                <a:spcPct val="100000"/>
              </a:lnSpc>
              <a:spcBef>
                <a:spcPts val="0"/>
              </a:spcBef>
              <a:spcAft>
                <a:spcPts val="0"/>
              </a:spcAft>
              <a:buSzPts val="4800"/>
              <a:buNone/>
              <a:defRPr sz="6400"/>
            </a:lvl6pPr>
            <a:lvl7pPr lvl="6" algn="ctr">
              <a:lnSpc>
                <a:spcPct val="100000"/>
              </a:lnSpc>
              <a:spcBef>
                <a:spcPts val="0"/>
              </a:spcBef>
              <a:spcAft>
                <a:spcPts val="0"/>
              </a:spcAft>
              <a:buSzPts val="4800"/>
              <a:buNone/>
              <a:defRPr sz="6400"/>
            </a:lvl7pPr>
            <a:lvl8pPr lvl="7" algn="ctr">
              <a:lnSpc>
                <a:spcPct val="100000"/>
              </a:lnSpc>
              <a:spcBef>
                <a:spcPts val="0"/>
              </a:spcBef>
              <a:spcAft>
                <a:spcPts val="0"/>
              </a:spcAft>
              <a:buSzPts val="4800"/>
              <a:buNone/>
              <a:defRPr sz="6400"/>
            </a:lvl8pPr>
            <a:lvl9pPr lvl="8" algn="ctr">
              <a:lnSpc>
                <a:spcPct val="100000"/>
              </a:lnSpc>
              <a:spcBef>
                <a:spcPts val="0"/>
              </a:spcBef>
              <a:spcAft>
                <a:spcPts val="0"/>
              </a:spcAft>
              <a:buSzPts val="4800"/>
              <a:buNone/>
              <a:defRPr sz="6400"/>
            </a:lvl9pPr>
          </a:lstStyle>
          <a:p>
            <a:endParaRPr/>
          </a:p>
        </p:txBody>
      </p:sp>
      <p:sp>
        <p:nvSpPr>
          <p:cNvPr id="42" name="Google Shape;42;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0294630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_POINT">
  <p:cSld name="MAIN_POINT">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653667" y="701800"/>
            <a:ext cx="74916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45" name="Google Shape;45;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88367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_TITLE_AND_DESCRIPTION">
  <p:cSld name="SECTION_TITLE_AND_DESCRIPTION">
    <p:spTree>
      <p:nvGrpSpPr>
        <p:cNvPr id="1" name="Shape 46"/>
        <p:cNvGrpSpPr/>
        <p:nvPr/>
      </p:nvGrpSpPr>
      <p:grpSpPr>
        <a:xfrm>
          <a:off x="0" y="0"/>
          <a:ext cx="0" cy="0"/>
          <a:chOff x="0" y="0"/>
          <a:chExt cx="0" cy="0"/>
        </a:xfrm>
      </p:grpSpPr>
      <p:sp>
        <p:nvSpPr>
          <p:cNvPr id="47" name="Google Shape;47;p11"/>
          <p:cNvSpPr/>
          <p:nvPr/>
        </p:nvSpPr>
        <p:spPr>
          <a:xfrm>
            <a:off x="6096000" y="-100"/>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Arial"/>
              <a:ea typeface="Arial"/>
              <a:cs typeface="Arial"/>
              <a:sym typeface="Arial"/>
            </a:endParaRPr>
          </a:p>
        </p:txBody>
      </p:sp>
      <p:cxnSp>
        <p:nvCxnSpPr>
          <p:cNvPr id="48" name="Google Shape;48;p11"/>
          <p:cNvCxnSpPr/>
          <p:nvPr/>
        </p:nvCxnSpPr>
        <p:spPr>
          <a:xfrm>
            <a:off x="6706233" y="5994004"/>
            <a:ext cx="721200" cy="0"/>
          </a:xfrm>
          <a:prstGeom prst="straightConnector1">
            <a:avLst/>
          </a:prstGeom>
          <a:noFill/>
          <a:ln w="38100" cap="flat" cmpd="sng">
            <a:solidFill>
              <a:schemeClr val="accent5"/>
            </a:solidFill>
            <a:prstDash val="solid"/>
            <a:round/>
            <a:headEnd type="none" w="sm" len="sm"/>
            <a:tailEnd type="none" w="sm" len="sm"/>
          </a:ln>
        </p:spPr>
      </p:cxnSp>
      <p:sp>
        <p:nvSpPr>
          <p:cNvPr id="49" name="Google Shape;49;p11"/>
          <p:cNvSpPr txBox="1">
            <a:spLocks noGrp="1"/>
          </p:cNvSpPr>
          <p:nvPr>
            <p:ph type="title"/>
          </p:nvPr>
        </p:nvSpPr>
        <p:spPr>
          <a:xfrm>
            <a:off x="354000" y="1612100"/>
            <a:ext cx="5393600" cy="2008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800"/>
              <a:buNone/>
              <a:defRPr sz="5067"/>
            </a:lvl1pPr>
            <a:lvl2pPr lvl="1" algn="ctr">
              <a:lnSpc>
                <a:spcPct val="100000"/>
              </a:lnSpc>
              <a:spcBef>
                <a:spcPts val="0"/>
              </a:spcBef>
              <a:spcAft>
                <a:spcPts val="0"/>
              </a:spcAft>
              <a:buSzPts val="3800"/>
              <a:buNone/>
              <a:defRPr sz="5067"/>
            </a:lvl2pPr>
            <a:lvl3pPr lvl="2" algn="ctr">
              <a:lnSpc>
                <a:spcPct val="100000"/>
              </a:lnSpc>
              <a:spcBef>
                <a:spcPts val="0"/>
              </a:spcBef>
              <a:spcAft>
                <a:spcPts val="0"/>
              </a:spcAft>
              <a:buSzPts val="3800"/>
              <a:buNone/>
              <a:defRPr sz="5067"/>
            </a:lvl3pPr>
            <a:lvl4pPr lvl="3" algn="ctr">
              <a:lnSpc>
                <a:spcPct val="100000"/>
              </a:lnSpc>
              <a:spcBef>
                <a:spcPts val="0"/>
              </a:spcBef>
              <a:spcAft>
                <a:spcPts val="0"/>
              </a:spcAft>
              <a:buSzPts val="3800"/>
              <a:buNone/>
              <a:defRPr sz="5067"/>
            </a:lvl4pPr>
            <a:lvl5pPr lvl="4" algn="ctr">
              <a:lnSpc>
                <a:spcPct val="100000"/>
              </a:lnSpc>
              <a:spcBef>
                <a:spcPts val="0"/>
              </a:spcBef>
              <a:spcAft>
                <a:spcPts val="0"/>
              </a:spcAft>
              <a:buSzPts val="3800"/>
              <a:buNone/>
              <a:defRPr sz="5067"/>
            </a:lvl5pPr>
            <a:lvl6pPr lvl="5" algn="ctr">
              <a:lnSpc>
                <a:spcPct val="100000"/>
              </a:lnSpc>
              <a:spcBef>
                <a:spcPts val="0"/>
              </a:spcBef>
              <a:spcAft>
                <a:spcPts val="0"/>
              </a:spcAft>
              <a:buSzPts val="3800"/>
              <a:buNone/>
              <a:defRPr sz="5067"/>
            </a:lvl6pPr>
            <a:lvl7pPr lvl="6" algn="ctr">
              <a:lnSpc>
                <a:spcPct val="100000"/>
              </a:lnSpc>
              <a:spcBef>
                <a:spcPts val="0"/>
              </a:spcBef>
              <a:spcAft>
                <a:spcPts val="0"/>
              </a:spcAft>
              <a:buSzPts val="3800"/>
              <a:buNone/>
              <a:defRPr sz="5067"/>
            </a:lvl7pPr>
            <a:lvl8pPr lvl="7" algn="ctr">
              <a:lnSpc>
                <a:spcPct val="100000"/>
              </a:lnSpc>
              <a:spcBef>
                <a:spcPts val="0"/>
              </a:spcBef>
              <a:spcAft>
                <a:spcPts val="0"/>
              </a:spcAft>
              <a:buSzPts val="3800"/>
              <a:buNone/>
              <a:defRPr sz="5067"/>
            </a:lvl8pPr>
            <a:lvl9pPr lvl="8" algn="ctr">
              <a:lnSpc>
                <a:spcPct val="100000"/>
              </a:lnSpc>
              <a:spcBef>
                <a:spcPts val="0"/>
              </a:spcBef>
              <a:spcAft>
                <a:spcPts val="0"/>
              </a:spcAft>
              <a:buSzPts val="3800"/>
              <a:buNone/>
              <a:defRPr sz="5067"/>
            </a:lvl9pPr>
          </a:lstStyle>
          <a:p>
            <a:endParaRPr/>
          </a:p>
        </p:txBody>
      </p:sp>
      <p:sp>
        <p:nvSpPr>
          <p:cNvPr id="50" name="Google Shape;50;p11"/>
          <p:cNvSpPr txBox="1">
            <a:spLocks noGrp="1"/>
          </p:cNvSpPr>
          <p:nvPr>
            <p:ph type="subTitle" idx="1"/>
          </p:nvPr>
        </p:nvSpPr>
        <p:spPr>
          <a:xfrm>
            <a:off x="354000" y="3692001"/>
            <a:ext cx="5393600" cy="179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Clr>
                <a:schemeClr val="accent5"/>
              </a:buClr>
              <a:buSzPts val="2100"/>
              <a:buNone/>
              <a:defRPr sz="2800">
                <a:solidFill>
                  <a:schemeClr val="accent5"/>
                </a:solidFill>
              </a:defRPr>
            </a:lvl2pPr>
            <a:lvl3pPr lvl="2" algn="ctr">
              <a:lnSpc>
                <a:spcPct val="100000"/>
              </a:lnSpc>
              <a:spcBef>
                <a:spcPts val="0"/>
              </a:spcBef>
              <a:spcAft>
                <a:spcPts val="0"/>
              </a:spcAft>
              <a:buClr>
                <a:schemeClr val="accent5"/>
              </a:buClr>
              <a:buSzPts val="2100"/>
              <a:buNone/>
              <a:defRPr sz="2800">
                <a:solidFill>
                  <a:schemeClr val="accent5"/>
                </a:solidFill>
              </a:defRPr>
            </a:lvl3pPr>
            <a:lvl4pPr lvl="3" algn="ctr">
              <a:lnSpc>
                <a:spcPct val="100000"/>
              </a:lnSpc>
              <a:spcBef>
                <a:spcPts val="0"/>
              </a:spcBef>
              <a:spcAft>
                <a:spcPts val="0"/>
              </a:spcAft>
              <a:buClr>
                <a:schemeClr val="accent5"/>
              </a:buClr>
              <a:buSzPts val="2100"/>
              <a:buNone/>
              <a:defRPr sz="2800">
                <a:solidFill>
                  <a:schemeClr val="accent5"/>
                </a:solidFill>
              </a:defRPr>
            </a:lvl4pPr>
            <a:lvl5pPr lvl="4" algn="ctr">
              <a:lnSpc>
                <a:spcPct val="100000"/>
              </a:lnSpc>
              <a:spcBef>
                <a:spcPts val="0"/>
              </a:spcBef>
              <a:spcAft>
                <a:spcPts val="0"/>
              </a:spcAft>
              <a:buClr>
                <a:schemeClr val="accent5"/>
              </a:buClr>
              <a:buSzPts val="2100"/>
              <a:buNone/>
              <a:defRPr sz="2800">
                <a:solidFill>
                  <a:schemeClr val="accent5"/>
                </a:solidFill>
              </a:defRPr>
            </a:lvl5pPr>
            <a:lvl6pPr lvl="5" algn="ctr">
              <a:lnSpc>
                <a:spcPct val="100000"/>
              </a:lnSpc>
              <a:spcBef>
                <a:spcPts val="0"/>
              </a:spcBef>
              <a:spcAft>
                <a:spcPts val="0"/>
              </a:spcAft>
              <a:buClr>
                <a:schemeClr val="accent5"/>
              </a:buClr>
              <a:buSzPts val="2100"/>
              <a:buNone/>
              <a:defRPr sz="2800">
                <a:solidFill>
                  <a:schemeClr val="accent5"/>
                </a:solidFill>
              </a:defRPr>
            </a:lvl6pPr>
            <a:lvl7pPr lvl="6" algn="ctr">
              <a:lnSpc>
                <a:spcPct val="100000"/>
              </a:lnSpc>
              <a:spcBef>
                <a:spcPts val="0"/>
              </a:spcBef>
              <a:spcAft>
                <a:spcPts val="0"/>
              </a:spcAft>
              <a:buClr>
                <a:schemeClr val="accent5"/>
              </a:buClr>
              <a:buSzPts val="2100"/>
              <a:buNone/>
              <a:defRPr sz="2800">
                <a:solidFill>
                  <a:schemeClr val="accent5"/>
                </a:solidFill>
              </a:defRPr>
            </a:lvl7pPr>
            <a:lvl8pPr lvl="7" algn="ctr">
              <a:lnSpc>
                <a:spcPct val="100000"/>
              </a:lnSpc>
              <a:spcBef>
                <a:spcPts val="0"/>
              </a:spcBef>
              <a:spcAft>
                <a:spcPts val="0"/>
              </a:spcAft>
              <a:buClr>
                <a:schemeClr val="accent5"/>
              </a:buClr>
              <a:buSzPts val="2100"/>
              <a:buNone/>
              <a:defRPr sz="2800">
                <a:solidFill>
                  <a:schemeClr val="accent5"/>
                </a:solidFill>
              </a:defRPr>
            </a:lvl8pPr>
            <a:lvl9pPr lvl="8" algn="ctr">
              <a:lnSpc>
                <a:spcPct val="100000"/>
              </a:lnSpc>
              <a:spcBef>
                <a:spcPts val="0"/>
              </a:spcBef>
              <a:spcAft>
                <a:spcPts val="0"/>
              </a:spcAft>
              <a:buClr>
                <a:schemeClr val="accent5"/>
              </a:buClr>
              <a:buSzPts val="2100"/>
              <a:buNone/>
              <a:defRPr sz="2800">
                <a:solidFill>
                  <a:schemeClr val="accent5"/>
                </a:solidFill>
              </a:defRPr>
            </a:lvl9pPr>
          </a:lstStyle>
          <a:p>
            <a:endParaRPr/>
          </a:p>
        </p:txBody>
      </p:sp>
      <p:sp>
        <p:nvSpPr>
          <p:cNvPr id="51" name="Google Shape;51;p11"/>
          <p:cNvSpPr txBox="1">
            <a:spLocks noGrp="1"/>
          </p:cNvSpPr>
          <p:nvPr>
            <p:ph type="body" idx="2"/>
          </p:nvPr>
        </p:nvSpPr>
        <p:spPr>
          <a:xfrm>
            <a:off x="6586000" y="965600"/>
            <a:ext cx="5116000" cy="4926800"/>
          </a:xfrm>
          <a:prstGeom prst="rect">
            <a:avLst/>
          </a:prstGeom>
          <a:noFill/>
          <a:ln>
            <a:noFill/>
          </a:ln>
        </p:spPr>
        <p:txBody>
          <a:bodyPr spcFirstLastPara="1" wrap="square" lIns="91425" tIns="91425" rIns="91425" bIns="91425" anchor="ctr"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52" name="Google Shape;52;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3215707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_NUMBER">
  <p:cSld name="BIG_NUMBER">
    <p:spTree>
      <p:nvGrpSpPr>
        <p:cNvPr id="1" name="Shape 53"/>
        <p:cNvGrpSpPr/>
        <p:nvPr/>
      </p:nvGrpSpPr>
      <p:grpSpPr>
        <a:xfrm>
          <a:off x="0" y="0"/>
          <a:ext cx="0" cy="0"/>
          <a:chOff x="0" y="0"/>
          <a:chExt cx="0" cy="0"/>
        </a:xfrm>
      </p:grpSpPr>
      <p:sp>
        <p:nvSpPr>
          <p:cNvPr id="54" name="Google Shape;54;p12"/>
          <p:cNvSpPr/>
          <p:nvPr/>
        </p:nvSpPr>
        <p:spPr>
          <a:xfrm>
            <a:off x="200" y="6769100"/>
            <a:ext cx="12191600" cy="888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Arial"/>
              <a:ea typeface="Arial"/>
              <a:cs typeface="Arial"/>
              <a:sym typeface="Arial"/>
            </a:endParaRPr>
          </a:p>
        </p:txBody>
      </p:sp>
      <p:sp>
        <p:nvSpPr>
          <p:cNvPr id="55" name="Google Shape;55;p12"/>
          <p:cNvSpPr txBox="1">
            <a:spLocks noGrp="1"/>
          </p:cNvSpPr>
          <p:nvPr>
            <p:ph type="title" hasCustomPrompt="1"/>
          </p:nvPr>
        </p:nvSpPr>
        <p:spPr>
          <a:xfrm>
            <a:off x="517200" y="1536600"/>
            <a:ext cx="11157600" cy="205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13000"/>
              <a:buNone/>
              <a:defRPr sz="17333">
                <a:solidFill>
                  <a:schemeClr val="accent5"/>
                </a:solidFill>
              </a:defRPr>
            </a:lvl1pPr>
            <a:lvl2pPr lvl="1" algn="ctr">
              <a:lnSpc>
                <a:spcPct val="100000"/>
              </a:lnSpc>
              <a:spcBef>
                <a:spcPts val="0"/>
              </a:spcBef>
              <a:spcAft>
                <a:spcPts val="0"/>
              </a:spcAft>
              <a:buClr>
                <a:schemeClr val="accent5"/>
              </a:buClr>
              <a:buSzPts val="13000"/>
              <a:buNone/>
              <a:defRPr sz="17333">
                <a:solidFill>
                  <a:schemeClr val="accent5"/>
                </a:solidFill>
              </a:defRPr>
            </a:lvl2pPr>
            <a:lvl3pPr lvl="2" algn="ctr">
              <a:lnSpc>
                <a:spcPct val="100000"/>
              </a:lnSpc>
              <a:spcBef>
                <a:spcPts val="0"/>
              </a:spcBef>
              <a:spcAft>
                <a:spcPts val="0"/>
              </a:spcAft>
              <a:buClr>
                <a:schemeClr val="accent5"/>
              </a:buClr>
              <a:buSzPts val="13000"/>
              <a:buNone/>
              <a:defRPr sz="17333">
                <a:solidFill>
                  <a:schemeClr val="accent5"/>
                </a:solidFill>
              </a:defRPr>
            </a:lvl3pPr>
            <a:lvl4pPr lvl="3" algn="ctr">
              <a:lnSpc>
                <a:spcPct val="100000"/>
              </a:lnSpc>
              <a:spcBef>
                <a:spcPts val="0"/>
              </a:spcBef>
              <a:spcAft>
                <a:spcPts val="0"/>
              </a:spcAft>
              <a:buClr>
                <a:schemeClr val="accent5"/>
              </a:buClr>
              <a:buSzPts val="13000"/>
              <a:buNone/>
              <a:defRPr sz="17333">
                <a:solidFill>
                  <a:schemeClr val="accent5"/>
                </a:solidFill>
              </a:defRPr>
            </a:lvl4pPr>
            <a:lvl5pPr lvl="4" algn="ctr">
              <a:lnSpc>
                <a:spcPct val="100000"/>
              </a:lnSpc>
              <a:spcBef>
                <a:spcPts val="0"/>
              </a:spcBef>
              <a:spcAft>
                <a:spcPts val="0"/>
              </a:spcAft>
              <a:buClr>
                <a:schemeClr val="accent5"/>
              </a:buClr>
              <a:buSzPts val="13000"/>
              <a:buNone/>
              <a:defRPr sz="17333">
                <a:solidFill>
                  <a:schemeClr val="accent5"/>
                </a:solidFill>
              </a:defRPr>
            </a:lvl5pPr>
            <a:lvl6pPr lvl="5" algn="ctr">
              <a:lnSpc>
                <a:spcPct val="100000"/>
              </a:lnSpc>
              <a:spcBef>
                <a:spcPts val="0"/>
              </a:spcBef>
              <a:spcAft>
                <a:spcPts val="0"/>
              </a:spcAft>
              <a:buClr>
                <a:schemeClr val="accent5"/>
              </a:buClr>
              <a:buSzPts val="13000"/>
              <a:buNone/>
              <a:defRPr sz="17333">
                <a:solidFill>
                  <a:schemeClr val="accent5"/>
                </a:solidFill>
              </a:defRPr>
            </a:lvl6pPr>
            <a:lvl7pPr lvl="6" algn="ctr">
              <a:lnSpc>
                <a:spcPct val="100000"/>
              </a:lnSpc>
              <a:spcBef>
                <a:spcPts val="0"/>
              </a:spcBef>
              <a:spcAft>
                <a:spcPts val="0"/>
              </a:spcAft>
              <a:buClr>
                <a:schemeClr val="accent5"/>
              </a:buClr>
              <a:buSzPts val="13000"/>
              <a:buNone/>
              <a:defRPr sz="17333">
                <a:solidFill>
                  <a:schemeClr val="accent5"/>
                </a:solidFill>
              </a:defRPr>
            </a:lvl7pPr>
            <a:lvl8pPr lvl="7" algn="ctr">
              <a:lnSpc>
                <a:spcPct val="100000"/>
              </a:lnSpc>
              <a:spcBef>
                <a:spcPts val="0"/>
              </a:spcBef>
              <a:spcAft>
                <a:spcPts val="0"/>
              </a:spcAft>
              <a:buClr>
                <a:schemeClr val="accent5"/>
              </a:buClr>
              <a:buSzPts val="13000"/>
              <a:buNone/>
              <a:defRPr sz="17333">
                <a:solidFill>
                  <a:schemeClr val="accent5"/>
                </a:solidFill>
              </a:defRPr>
            </a:lvl8pPr>
            <a:lvl9pPr lvl="8" algn="ctr">
              <a:lnSpc>
                <a:spcPct val="100000"/>
              </a:lnSpc>
              <a:spcBef>
                <a:spcPts val="0"/>
              </a:spcBef>
              <a:spcAft>
                <a:spcPts val="0"/>
              </a:spcAft>
              <a:buClr>
                <a:schemeClr val="accent5"/>
              </a:buClr>
              <a:buSzPts val="13000"/>
              <a:buNone/>
              <a:defRPr sz="17333">
                <a:solidFill>
                  <a:schemeClr val="accent5"/>
                </a:solidFill>
              </a:defRPr>
            </a:lvl9pPr>
          </a:lstStyle>
          <a:p>
            <a:r>
              <a:t>xx%</a:t>
            </a:r>
          </a:p>
        </p:txBody>
      </p:sp>
      <p:sp>
        <p:nvSpPr>
          <p:cNvPr id="56" name="Google Shape;56;p12"/>
          <p:cNvSpPr txBox="1">
            <a:spLocks noGrp="1"/>
          </p:cNvSpPr>
          <p:nvPr>
            <p:ph type="body" idx="1"/>
          </p:nvPr>
        </p:nvSpPr>
        <p:spPr>
          <a:xfrm>
            <a:off x="517200" y="3892600"/>
            <a:ext cx="11157600" cy="14288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
        <p:nvSpPr>
          <p:cNvPr id="57" name="Google Shape;57;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049412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C7A73-5F70-4C1A-A3D0-090598F5DA6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E9A207-8C95-4366-A8E7-146372AE98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BD374D-6BCA-41C7-BB5E-8359C7B4CF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ED62C61-EF67-4BCE-8888-495A306E83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3C10AA-D243-4807-8DB8-609F46117C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A2D7123-C953-40EE-8772-D9F947B448D6}"/>
              </a:ext>
            </a:extLst>
          </p:cNvPr>
          <p:cNvSpPr>
            <a:spLocks noGrp="1"/>
          </p:cNvSpPr>
          <p:nvPr>
            <p:ph type="dt" sz="half" idx="10"/>
          </p:nvPr>
        </p:nvSpPr>
        <p:spPr/>
        <p:txBody>
          <a:bodyPr/>
          <a:lstStyle/>
          <a:p>
            <a:fld id="{3BC177AC-5A65-4163-BEBE-2988902B3F67}" type="datetimeFigureOut">
              <a:rPr lang="en-GB" smtClean="0"/>
              <a:t>18/09/2020</a:t>
            </a:fld>
            <a:endParaRPr lang="en-GB"/>
          </a:p>
        </p:txBody>
      </p:sp>
      <p:sp>
        <p:nvSpPr>
          <p:cNvPr id="8" name="Footer Placeholder 7">
            <a:extLst>
              <a:ext uri="{FF2B5EF4-FFF2-40B4-BE49-F238E27FC236}">
                <a16:creationId xmlns:a16="http://schemas.microsoft.com/office/drawing/2014/main" id="{9FF44726-F7BC-40D2-B699-5AAA1DB597C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7840EF-0495-44EE-AA7F-10FF29D2593A}"/>
              </a:ext>
            </a:extLst>
          </p:cNvPr>
          <p:cNvSpPr>
            <a:spLocks noGrp="1"/>
          </p:cNvSpPr>
          <p:nvPr>
            <p:ph type="sldNum" sz="quarter" idx="12"/>
          </p:nvPr>
        </p:nvSpPr>
        <p:spPr/>
        <p:txBody>
          <a:bodyPr/>
          <a:lstStyle/>
          <a:p>
            <a:fld id="{0CFD341B-D40B-480C-B4EA-ED8ED71BB017}" type="slidenum">
              <a:rPr lang="en-GB" smtClean="0"/>
              <a:t>‹#›</a:t>
            </a:fld>
            <a:endParaRPr lang="en-GB"/>
          </a:p>
        </p:txBody>
      </p:sp>
    </p:spTree>
    <p:extLst>
      <p:ext uri="{BB962C8B-B14F-4D97-AF65-F5344CB8AC3E}">
        <p14:creationId xmlns:p14="http://schemas.microsoft.com/office/powerpoint/2010/main" val="388638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E1A4-E5FC-422C-992A-A57A9A28C6F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95CF3B-215D-4B81-AE3A-8C83A9CBF58C}"/>
              </a:ext>
            </a:extLst>
          </p:cNvPr>
          <p:cNvSpPr>
            <a:spLocks noGrp="1"/>
          </p:cNvSpPr>
          <p:nvPr>
            <p:ph type="dt" sz="half" idx="10"/>
          </p:nvPr>
        </p:nvSpPr>
        <p:spPr/>
        <p:txBody>
          <a:bodyPr/>
          <a:lstStyle/>
          <a:p>
            <a:fld id="{3BC177AC-5A65-4163-BEBE-2988902B3F67}" type="datetimeFigureOut">
              <a:rPr lang="en-GB" smtClean="0"/>
              <a:t>18/09/2020</a:t>
            </a:fld>
            <a:endParaRPr lang="en-GB"/>
          </a:p>
        </p:txBody>
      </p:sp>
      <p:sp>
        <p:nvSpPr>
          <p:cNvPr id="4" name="Footer Placeholder 3">
            <a:extLst>
              <a:ext uri="{FF2B5EF4-FFF2-40B4-BE49-F238E27FC236}">
                <a16:creationId xmlns:a16="http://schemas.microsoft.com/office/drawing/2014/main" id="{F8D94872-0BF4-49FB-9414-4C4B9599D7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015D6C6-A3AF-4E00-8F6D-82D9C62625B9}"/>
              </a:ext>
            </a:extLst>
          </p:cNvPr>
          <p:cNvSpPr>
            <a:spLocks noGrp="1"/>
          </p:cNvSpPr>
          <p:nvPr>
            <p:ph type="sldNum" sz="quarter" idx="12"/>
          </p:nvPr>
        </p:nvSpPr>
        <p:spPr/>
        <p:txBody>
          <a:bodyPr/>
          <a:lstStyle/>
          <a:p>
            <a:fld id="{0CFD341B-D40B-480C-B4EA-ED8ED71BB017}" type="slidenum">
              <a:rPr lang="en-GB" smtClean="0"/>
              <a:t>‹#›</a:t>
            </a:fld>
            <a:endParaRPr lang="en-GB"/>
          </a:p>
        </p:txBody>
      </p:sp>
    </p:spTree>
    <p:extLst>
      <p:ext uri="{BB962C8B-B14F-4D97-AF65-F5344CB8AC3E}">
        <p14:creationId xmlns:p14="http://schemas.microsoft.com/office/powerpoint/2010/main" val="1752870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F9358C-9817-4A0E-A399-EFA7911C165D}"/>
              </a:ext>
            </a:extLst>
          </p:cNvPr>
          <p:cNvSpPr>
            <a:spLocks noGrp="1"/>
          </p:cNvSpPr>
          <p:nvPr>
            <p:ph type="dt" sz="half" idx="10"/>
          </p:nvPr>
        </p:nvSpPr>
        <p:spPr/>
        <p:txBody>
          <a:bodyPr/>
          <a:lstStyle/>
          <a:p>
            <a:fld id="{3BC177AC-5A65-4163-BEBE-2988902B3F67}" type="datetimeFigureOut">
              <a:rPr lang="en-GB" smtClean="0"/>
              <a:t>18/09/2020</a:t>
            </a:fld>
            <a:endParaRPr lang="en-GB"/>
          </a:p>
        </p:txBody>
      </p:sp>
      <p:sp>
        <p:nvSpPr>
          <p:cNvPr id="3" name="Footer Placeholder 2">
            <a:extLst>
              <a:ext uri="{FF2B5EF4-FFF2-40B4-BE49-F238E27FC236}">
                <a16:creationId xmlns:a16="http://schemas.microsoft.com/office/drawing/2014/main" id="{4D2B330D-1E41-4AE6-BFB7-F4E8BBF87FB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5E50622-4438-49F2-A257-483E956CC3F6}"/>
              </a:ext>
            </a:extLst>
          </p:cNvPr>
          <p:cNvSpPr>
            <a:spLocks noGrp="1"/>
          </p:cNvSpPr>
          <p:nvPr>
            <p:ph type="sldNum" sz="quarter" idx="12"/>
          </p:nvPr>
        </p:nvSpPr>
        <p:spPr/>
        <p:txBody>
          <a:bodyPr/>
          <a:lstStyle/>
          <a:p>
            <a:fld id="{0CFD341B-D40B-480C-B4EA-ED8ED71BB017}" type="slidenum">
              <a:rPr lang="en-GB" smtClean="0"/>
              <a:t>‹#›</a:t>
            </a:fld>
            <a:endParaRPr lang="en-GB"/>
          </a:p>
        </p:txBody>
      </p:sp>
    </p:spTree>
    <p:extLst>
      <p:ext uri="{BB962C8B-B14F-4D97-AF65-F5344CB8AC3E}">
        <p14:creationId xmlns:p14="http://schemas.microsoft.com/office/powerpoint/2010/main" val="365634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6104E-72DE-470E-8885-052331FF53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271F59-72A7-4BA8-B7BC-C0A1B008DE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0D3DDE5-5583-4DBA-A041-8D64F7463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7733DD-16C9-4435-BEAF-D8645F507C1B}"/>
              </a:ext>
            </a:extLst>
          </p:cNvPr>
          <p:cNvSpPr>
            <a:spLocks noGrp="1"/>
          </p:cNvSpPr>
          <p:nvPr>
            <p:ph type="dt" sz="half" idx="10"/>
          </p:nvPr>
        </p:nvSpPr>
        <p:spPr/>
        <p:txBody>
          <a:bodyPr/>
          <a:lstStyle/>
          <a:p>
            <a:fld id="{3BC177AC-5A65-4163-BEBE-2988902B3F67}" type="datetimeFigureOut">
              <a:rPr lang="en-GB" smtClean="0"/>
              <a:t>18/09/2020</a:t>
            </a:fld>
            <a:endParaRPr lang="en-GB"/>
          </a:p>
        </p:txBody>
      </p:sp>
      <p:sp>
        <p:nvSpPr>
          <p:cNvPr id="6" name="Footer Placeholder 5">
            <a:extLst>
              <a:ext uri="{FF2B5EF4-FFF2-40B4-BE49-F238E27FC236}">
                <a16:creationId xmlns:a16="http://schemas.microsoft.com/office/drawing/2014/main" id="{2F98D365-6979-402F-8064-9F7CDE3A92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CE02F3-9228-498E-BC34-D3147BFBB345}"/>
              </a:ext>
            </a:extLst>
          </p:cNvPr>
          <p:cNvSpPr>
            <a:spLocks noGrp="1"/>
          </p:cNvSpPr>
          <p:nvPr>
            <p:ph type="sldNum" sz="quarter" idx="12"/>
          </p:nvPr>
        </p:nvSpPr>
        <p:spPr/>
        <p:txBody>
          <a:bodyPr/>
          <a:lstStyle/>
          <a:p>
            <a:fld id="{0CFD341B-D40B-480C-B4EA-ED8ED71BB017}" type="slidenum">
              <a:rPr lang="en-GB" smtClean="0"/>
              <a:t>‹#›</a:t>
            </a:fld>
            <a:endParaRPr lang="en-GB"/>
          </a:p>
        </p:txBody>
      </p:sp>
    </p:spTree>
    <p:extLst>
      <p:ext uri="{BB962C8B-B14F-4D97-AF65-F5344CB8AC3E}">
        <p14:creationId xmlns:p14="http://schemas.microsoft.com/office/powerpoint/2010/main" val="2185148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2C024-5F85-42CF-9C75-6FA0A7212F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94B6EA-FDB1-4659-9DE2-8CFE356E64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D4F0169-E904-48E8-BA56-7D9DE499B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004BD0-563D-4AF4-9573-B97423FED064}"/>
              </a:ext>
            </a:extLst>
          </p:cNvPr>
          <p:cNvSpPr>
            <a:spLocks noGrp="1"/>
          </p:cNvSpPr>
          <p:nvPr>
            <p:ph type="dt" sz="half" idx="10"/>
          </p:nvPr>
        </p:nvSpPr>
        <p:spPr/>
        <p:txBody>
          <a:bodyPr/>
          <a:lstStyle/>
          <a:p>
            <a:fld id="{3BC177AC-5A65-4163-BEBE-2988902B3F67}" type="datetimeFigureOut">
              <a:rPr lang="en-GB" smtClean="0"/>
              <a:t>18/09/2020</a:t>
            </a:fld>
            <a:endParaRPr lang="en-GB"/>
          </a:p>
        </p:txBody>
      </p:sp>
      <p:sp>
        <p:nvSpPr>
          <p:cNvPr id="6" name="Footer Placeholder 5">
            <a:extLst>
              <a:ext uri="{FF2B5EF4-FFF2-40B4-BE49-F238E27FC236}">
                <a16:creationId xmlns:a16="http://schemas.microsoft.com/office/drawing/2014/main" id="{32E92D68-BB8A-40E1-8098-B29F5B26CC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2E0B77-3B94-46F0-AA72-E21C6FB668CE}"/>
              </a:ext>
            </a:extLst>
          </p:cNvPr>
          <p:cNvSpPr>
            <a:spLocks noGrp="1"/>
          </p:cNvSpPr>
          <p:nvPr>
            <p:ph type="sldNum" sz="quarter" idx="12"/>
          </p:nvPr>
        </p:nvSpPr>
        <p:spPr/>
        <p:txBody>
          <a:bodyPr/>
          <a:lstStyle/>
          <a:p>
            <a:fld id="{0CFD341B-D40B-480C-B4EA-ED8ED71BB017}" type="slidenum">
              <a:rPr lang="en-GB" smtClean="0"/>
              <a:t>‹#›</a:t>
            </a:fld>
            <a:endParaRPr lang="en-GB"/>
          </a:p>
        </p:txBody>
      </p:sp>
    </p:spTree>
    <p:extLst>
      <p:ext uri="{BB962C8B-B14F-4D97-AF65-F5344CB8AC3E}">
        <p14:creationId xmlns:p14="http://schemas.microsoft.com/office/powerpoint/2010/main" val="1306415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4.xml"/><Relationship Id="rId7"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B5656F-2DDE-4A25-BEA5-2E0C7CF61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778449-037F-4FFF-89AA-541E489D26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88A240-92FA-4D11-8B56-64E2C4228A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177AC-5A65-4163-BEBE-2988902B3F67}" type="datetimeFigureOut">
              <a:rPr lang="en-GB" smtClean="0"/>
              <a:t>18/09/2020</a:t>
            </a:fld>
            <a:endParaRPr lang="en-GB"/>
          </a:p>
        </p:txBody>
      </p:sp>
      <p:sp>
        <p:nvSpPr>
          <p:cNvPr id="5" name="Footer Placeholder 4">
            <a:extLst>
              <a:ext uri="{FF2B5EF4-FFF2-40B4-BE49-F238E27FC236}">
                <a16:creationId xmlns:a16="http://schemas.microsoft.com/office/drawing/2014/main" id="{21335213-C927-4A65-A0B9-5DD592B1F0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28960F-ED47-4ECB-82D3-5C435A2D9A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D341B-D40B-480C-B4EA-ED8ED71BB017}" type="slidenum">
              <a:rPr lang="en-GB" smtClean="0"/>
              <a:t>‹#›</a:t>
            </a:fld>
            <a:endParaRPr lang="en-GB"/>
          </a:p>
        </p:txBody>
      </p:sp>
    </p:spTree>
    <p:extLst>
      <p:ext uri="{BB962C8B-B14F-4D97-AF65-F5344CB8AC3E}">
        <p14:creationId xmlns:p14="http://schemas.microsoft.com/office/powerpoint/2010/main" val="3359870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3517D6F-C625-C346-B49F-D6B7B5736A87}"/>
              </a:ext>
            </a:extLst>
          </p:cNvPr>
          <p:cNvSpPr>
            <a:spLocks noGrp="1"/>
          </p:cNvSpPr>
          <p:nvPr>
            <p:ph type="title"/>
          </p:nvPr>
        </p:nvSpPr>
        <p:spPr bwMode="auto">
          <a:xfrm>
            <a:off x="609600" y="8466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80469C8-2673-7448-BA23-839ABECEBA27}"/>
              </a:ext>
            </a:extLst>
          </p:cNvPr>
          <p:cNvSpPr>
            <a:spLocks noGrp="1"/>
          </p:cNvSpPr>
          <p:nvPr>
            <p:ph type="body" idx="1"/>
          </p:nvPr>
        </p:nvSpPr>
        <p:spPr bwMode="auto">
          <a:xfrm>
            <a:off x="609600" y="2184401"/>
            <a:ext cx="10972800" cy="394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sp>
        <p:nvSpPr>
          <p:cNvPr id="4" name="TextBox 3">
            <a:extLst>
              <a:ext uri="{FF2B5EF4-FFF2-40B4-BE49-F238E27FC236}">
                <a16:creationId xmlns:a16="http://schemas.microsoft.com/office/drawing/2014/main" id="{93F3752D-159E-F344-993E-D1C00B05B7A9}"/>
              </a:ext>
            </a:extLst>
          </p:cNvPr>
          <p:cNvSpPr txBox="1"/>
          <p:nvPr userDrawn="1"/>
        </p:nvSpPr>
        <p:spPr>
          <a:xfrm>
            <a:off x="609601" y="485323"/>
            <a:ext cx="8815039" cy="338554"/>
          </a:xfrm>
          <a:prstGeom prst="rect">
            <a:avLst/>
          </a:prstGeom>
          <a:noFill/>
        </p:spPr>
        <p:txBody>
          <a:bodyPr wrap="square" rtlCol="0">
            <a:spAutoFit/>
          </a:bodyPr>
          <a:lstStyle/>
          <a:p>
            <a:pPr lvl="0"/>
            <a:r>
              <a:rPr lang="en-GB" sz="1600" b="0" i="0" kern="1200" dirty="0">
                <a:solidFill>
                  <a:schemeClr val="tx1"/>
                </a:solidFill>
                <a:effectLst/>
                <a:latin typeface="Arial" panose="020B0604020202020204" pitchFamily="34" charset="0"/>
                <a:ea typeface="+mn-ea"/>
                <a:cs typeface="Arial" panose="020B0604020202020204" pitchFamily="34" charset="0"/>
              </a:rPr>
              <a:t>Aspire Webinar – 18</a:t>
            </a:r>
            <a:r>
              <a:rPr lang="en-GB" sz="1600" b="0" i="0" kern="1200" baseline="30000" dirty="0">
                <a:solidFill>
                  <a:schemeClr val="tx1"/>
                </a:solidFill>
                <a:effectLst/>
                <a:latin typeface="Arial" panose="020B0604020202020204" pitchFamily="34" charset="0"/>
                <a:ea typeface="+mn-ea"/>
                <a:cs typeface="Arial" panose="020B0604020202020204" pitchFamily="34" charset="0"/>
              </a:rPr>
              <a:t>th</a:t>
            </a:r>
            <a:r>
              <a:rPr lang="en-GB" sz="1600" b="0" i="0" kern="1200" dirty="0">
                <a:solidFill>
                  <a:schemeClr val="tx1"/>
                </a:solidFill>
                <a:effectLst/>
                <a:latin typeface="Arial" panose="020B0604020202020204" pitchFamily="34" charset="0"/>
                <a:ea typeface="+mn-ea"/>
                <a:cs typeface="Arial" panose="020B0604020202020204" pitchFamily="34" charset="0"/>
              </a:rPr>
              <a:t> September 2020</a:t>
            </a:r>
            <a:endParaRPr lang="en-US" sz="1600" dirty="0">
              <a:solidFill>
                <a:srgbClr val="005C6E"/>
              </a:solidFill>
              <a:latin typeface="Arial" panose="020B0604020202020204" pitchFamily="34" charset="0"/>
              <a:cs typeface="Arial" panose="020B0604020202020204" pitchFamily="34" charset="0"/>
            </a:endParaRPr>
          </a:p>
        </p:txBody>
      </p:sp>
      <p:pic>
        <p:nvPicPr>
          <p:cNvPr id="5" name="Picture 4" descr="AbilityNet logo">
            <a:extLst>
              <a:ext uri="{FF2B5EF4-FFF2-40B4-BE49-F238E27FC236}">
                <a16:creationId xmlns:a16="http://schemas.microsoft.com/office/drawing/2014/main" id="{0B42C744-98C8-2546-9DC5-E11BFDD9E55D}"/>
              </a:ext>
            </a:extLst>
          </p:cNvPr>
          <p:cNvPicPr>
            <a:picLocks noChangeAspect="1"/>
          </p:cNvPicPr>
          <p:nvPr userDrawn="1"/>
        </p:nvPicPr>
        <p:blipFill rotWithShape="1">
          <a:blip r:embed="rId7"/>
          <a:srcRect t="19447" b="19172"/>
          <a:stretch/>
        </p:blipFill>
        <p:spPr>
          <a:xfrm>
            <a:off x="9229751" y="547462"/>
            <a:ext cx="2650872" cy="793145"/>
          </a:xfrm>
          <a:prstGeom prst="rect">
            <a:avLst/>
          </a:prstGeom>
        </p:spPr>
      </p:pic>
    </p:spTree>
    <p:extLst>
      <p:ext uri="{BB962C8B-B14F-4D97-AF65-F5344CB8AC3E}">
        <p14:creationId xmlns:p14="http://schemas.microsoft.com/office/powerpoint/2010/main" val="2669814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l" defTabSz="609585" rtl="0" eaLnBrk="1" fontAlgn="base" hangingPunct="1">
        <a:spcBef>
          <a:spcPct val="0"/>
        </a:spcBef>
        <a:spcAft>
          <a:spcPct val="0"/>
        </a:spcAft>
        <a:defRPr sz="3200" kern="1200">
          <a:solidFill>
            <a:srgbClr val="005C6E"/>
          </a:solidFill>
          <a:latin typeface="Arial"/>
          <a:ea typeface="+mj-ea"/>
          <a:cs typeface="Arial"/>
        </a:defRPr>
      </a:lvl1pPr>
      <a:lvl2pPr algn="l" defTabSz="609585" rtl="0" eaLnBrk="1" fontAlgn="base" hangingPunct="1">
        <a:spcBef>
          <a:spcPct val="0"/>
        </a:spcBef>
        <a:spcAft>
          <a:spcPct val="0"/>
        </a:spcAft>
        <a:defRPr sz="3733">
          <a:solidFill>
            <a:schemeClr val="tx1"/>
          </a:solidFill>
          <a:latin typeface="Arial" panose="020B0604020202020204" pitchFamily="34" charset="0"/>
          <a:cs typeface="Arial" panose="020B0604020202020204" pitchFamily="34" charset="0"/>
        </a:defRPr>
      </a:lvl2pPr>
      <a:lvl3pPr algn="l" defTabSz="609585" rtl="0" eaLnBrk="1" fontAlgn="base" hangingPunct="1">
        <a:spcBef>
          <a:spcPct val="0"/>
        </a:spcBef>
        <a:spcAft>
          <a:spcPct val="0"/>
        </a:spcAft>
        <a:defRPr sz="3733">
          <a:solidFill>
            <a:schemeClr val="tx1"/>
          </a:solidFill>
          <a:latin typeface="Arial" panose="020B0604020202020204" pitchFamily="34" charset="0"/>
          <a:cs typeface="Arial" panose="020B0604020202020204" pitchFamily="34" charset="0"/>
        </a:defRPr>
      </a:lvl3pPr>
      <a:lvl4pPr algn="l" defTabSz="609585" rtl="0" eaLnBrk="1" fontAlgn="base" hangingPunct="1">
        <a:spcBef>
          <a:spcPct val="0"/>
        </a:spcBef>
        <a:spcAft>
          <a:spcPct val="0"/>
        </a:spcAft>
        <a:defRPr sz="3733">
          <a:solidFill>
            <a:schemeClr val="tx1"/>
          </a:solidFill>
          <a:latin typeface="Arial" panose="020B0604020202020204" pitchFamily="34" charset="0"/>
          <a:cs typeface="Arial" panose="020B0604020202020204" pitchFamily="34" charset="0"/>
        </a:defRPr>
      </a:lvl4pPr>
      <a:lvl5pPr algn="l" defTabSz="609585" rtl="0" eaLnBrk="1" fontAlgn="base" hangingPunct="1">
        <a:spcBef>
          <a:spcPct val="0"/>
        </a:spcBef>
        <a:spcAft>
          <a:spcPct val="0"/>
        </a:spcAft>
        <a:defRPr sz="3733">
          <a:solidFill>
            <a:schemeClr val="tx1"/>
          </a:solidFill>
          <a:latin typeface="Arial" panose="020B0604020202020204" pitchFamily="34" charset="0"/>
          <a:cs typeface="Arial" panose="020B0604020202020204" pitchFamily="34" charset="0"/>
        </a:defRPr>
      </a:lvl5pPr>
      <a:lvl6pPr marL="609585" algn="l" defTabSz="609585" rtl="0" eaLnBrk="1" fontAlgn="base" hangingPunct="1">
        <a:spcBef>
          <a:spcPct val="0"/>
        </a:spcBef>
        <a:spcAft>
          <a:spcPct val="0"/>
        </a:spcAft>
        <a:defRPr sz="3733">
          <a:solidFill>
            <a:schemeClr val="tx1"/>
          </a:solidFill>
          <a:latin typeface="Arial" panose="020B0604020202020204" pitchFamily="34" charset="0"/>
          <a:cs typeface="Arial" panose="020B0604020202020204" pitchFamily="34" charset="0"/>
        </a:defRPr>
      </a:lvl6pPr>
      <a:lvl7pPr marL="1219170" algn="l" defTabSz="609585" rtl="0" eaLnBrk="1" fontAlgn="base" hangingPunct="1">
        <a:spcBef>
          <a:spcPct val="0"/>
        </a:spcBef>
        <a:spcAft>
          <a:spcPct val="0"/>
        </a:spcAft>
        <a:defRPr sz="3733">
          <a:solidFill>
            <a:schemeClr val="tx1"/>
          </a:solidFill>
          <a:latin typeface="Arial" panose="020B0604020202020204" pitchFamily="34" charset="0"/>
          <a:cs typeface="Arial" panose="020B0604020202020204" pitchFamily="34" charset="0"/>
        </a:defRPr>
      </a:lvl7pPr>
      <a:lvl8pPr marL="1828754" algn="l" defTabSz="609585" rtl="0" eaLnBrk="1" fontAlgn="base" hangingPunct="1">
        <a:spcBef>
          <a:spcPct val="0"/>
        </a:spcBef>
        <a:spcAft>
          <a:spcPct val="0"/>
        </a:spcAft>
        <a:defRPr sz="3733">
          <a:solidFill>
            <a:schemeClr val="tx1"/>
          </a:solidFill>
          <a:latin typeface="Arial" panose="020B0604020202020204" pitchFamily="34" charset="0"/>
          <a:cs typeface="Arial" panose="020B0604020202020204" pitchFamily="34" charset="0"/>
        </a:defRPr>
      </a:lvl8pPr>
      <a:lvl9pPr marL="2438339" algn="l" defTabSz="609585" rtl="0" eaLnBrk="1" fontAlgn="base" hangingPunct="1">
        <a:spcBef>
          <a:spcPct val="0"/>
        </a:spcBef>
        <a:spcAft>
          <a:spcPct val="0"/>
        </a:spcAft>
        <a:defRPr sz="3733">
          <a:solidFill>
            <a:schemeClr val="tx1"/>
          </a:solidFill>
          <a:latin typeface="Arial" panose="020B0604020202020204" pitchFamily="34" charset="0"/>
          <a:cs typeface="Arial" panose="020B0604020202020204" pitchFamily="34" charset="0"/>
        </a:defRPr>
      </a:lvl9pPr>
    </p:titleStyle>
    <p:bodyStyle>
      <a:lvl1pPr marL="457189" indent="-457189" algn="l" defTabSz="609585" rtl="0" eaLnBrk="1" fontAlgn="base" hangingPunct="1">
        <a:spcBef>
          <a:spcPct val="0"/>
        </a:spcBef>
        <a:spcAft>
          <a:spcPts val="800"/>
        </a:spcAft>
        <a:buFont typeface="Arial" panose="020B0604020202020204" pitchFamily="34" charset="0"/>
        <a:buChar char="•"/>
        <a:defRPr sz="2667" kern="1200">
          <a:solidFill>
            <a:srgbClr val="005C6E"/>
          </a:solidFill>
          <a:latin typeface="Arial"/>
          <a:ea typeface="+mn-ea"/>
          <a:cs typeface="Arial"/>
        </a:defRPr>
      </a:lvl1pPr>
      <a:lvl2pPr marL="935543" indent="-457189" algn="l" defTabSz="609585" rtl="0" eaLnBrk="1" fontAlgn="base" hangingPunct="1">
        <a:spcBef>
          <a:spcPct val="0"/>
        </a:spcBef>
        <a:spcAft>
          <a:spcPts val="800"/>
        </a:spcAft>
        <a:buFont typeface="Arial" panose="020B0604020202020204" pitchFamily="34" charset="0"/>
        <a:buChar char="•"/>
        <a:defRPr sz="2667" kern="1200">
          <a:solidFill>
            <a:srgbClr val="005C6E"/>
          </a:solidFill>
          <a:latin typeface="Arial"/>
          <a:ea typeface="+mn-ea"/>
          <a:cs typeface="Arial"/>
        </a:defRPr>
      </a:lvl2pPr>
      <a:lvl3pPr marL="1416015" indent="-457189" algn="l" defTabSz="609585" rtl="0" eaLnBrk="1" fontAlgn="base" hangingPunct="1">
        <a:spcBef>
          <a:spcPct val="0"/>
        </a:spcBef>
        <a:spcAft>
          <a:spcPts val="800"/>
        </a:spcAft>
        <a:buFont typeface="Arial" panose="020B0604020202020204" pitchFamily="34" charset="0"/>
        <a:buChar char="•"/>
        <a:defRPr sz="2667" kern="1200">
          <a:solidFill>
            <a:srgbClr val="005C6E"/>
          </a:solidFill>
          <a:latin typeface="Arial"/>
          <a:ea typeface="+mn-ea"/>
          <a:cs typeface="Arial"/>
        </a:defRPr>
      </a:lvl3pPr>
      <a:lvl4pPr marL="478355" algn="l" defTabSz="609585" rtl="0" eaLnBrk="1" fontAlgn="base" hangingPunct="1">
        <a:spcBef>
          <a:spcPct val="0"/>
        </a:spcBef>
        <a:spcAft>
          <a:spcPts val="800"/>
        </a:spcAft>
        <a:buFont typeface="Arial" panose="020B0604020202020204" pitchFamily="34" charset="0"/>
        <a:defRPr sz="3200" kern="1200">
          <a:solidFill>
            <a:schemeClr val="tx1"/>
          </a:solidFill>
          <a:latin typeface="Arial"/>
          <a:ea typeface="+mn-ea"/>
          <a:cs typeface="Arial"/>
        </a:defRPr>
      </a:lvl4pPr>
      <a:lvl5pPr algn="l" defTabSz="609585" rtl="0" eaLnBrk="1" fontAlgn="base" hangingPunct="1">
        <a:spcBef>
          <a:spcPct val="20000"/>
        </a:spcBef>
        <a:spcAft>
          <a:spcPct val="0"/>
        </a:spcAft>
        <a:buFont typeface="Arial" panose="020B0604020202020204" pitchFamily="34" charset="0"/>
        <a:defRPr sz="320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D3585-8BF2-804E-BA04-CB7A861560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49125E-A263-A549-B7E6-2BA5E1482F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0F1A2-3BBB-BF4D-A2B4-C9EAC7020F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F2DA87-1AA4-894D-8DFF-A4B367AF728E}" type="datetimeFigureOut">
              <a:rPr lang="en-US" smtClean="0"/>
              <a:t>9/18/2020</a:t>
            </a:fld>
            <a:endParaRPr lang="en-US"/>
          </a:p>
        </p:txBody>
      </p:sp>
      <p:sp>
        <p:nvSpPr>
          <p:cNvPr id="5" name="Footer Placeholder 4">
            <a:extLst>
              <a:ext uri="{FF2B5EF4-FFF2-40B4-BE49-F238E27FC236}">
                <a16:creationId xmlns:a16="http://schemas.microsoft.com/office/drawing/2014/main" id="{3086F57C-9279-9146-A6F5-AE2343ED03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504F6C-1DD3-074D-A9C3-0A135DDEE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D4BDE-6ECB-ED4F-90F3-D3D1294F144F}" type="slidenum">
              <a:rPr lang="en-US" smtClean="0"/>
              <a:t>‹#›</a:t>
            </a:fld>
            <a:endParaRPr lang="en-US"/>
          </a:p>
        </p:txBody>
      </p:sp>
    </p:spTree>
    <p:extLst>
      <p:ext uri="{BB962C8B-B14F-4D97-AF65-F5344CB8AC3E}">
        <p14:creationId xmlns:p14="http://schemas.microsoft.com/office/powerpoint/2010/main" val="311300967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C9010F-8205-49FD-9088-550166E585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8B4FAD-B93A-4E15-85BA-0E6EACD6D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36CA45-86DB-4528-BC13-8D66B3AA5E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DB63C-5609-4233-80DA-21C9B9EBED0F}" type="datetimeFigureOut">
              <a:rPr lang="en-GB" smtClean="0"/>
              <a:t>18/09/2020</a:t>
            </a:fld>
            <a:endParaRPr lang="en-GB"/>
          </a:p>
        </p:txBody>
      </p:sp>
      <p:sp>
        <p:nvSpPr>
          <p:cNvPr id="5" name="Footer Placeholder 4">
            <a:extLst>
              <a:ext uri="{FF2B5EF4-FFF2-40B4-BE49-F238E27FC236}">
                <a16:creationId xmlns:a16="http://schemas.microsoft.com/office/drawing/2014/main" id="{96AC41C1-C447-434C-BD76-78B6852A28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B8B8490-0B47-4FE5-AC30-3086B270FA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F401A-9766-42FD-99AD-868751D5AC97}" type="slidenum">
              <a:rPr lang="en-GB" smtClean="0"/>
              <a:t>‹#›</a:t>
            </a:fld>
            <a:endParaRPr lang="en-GB"/>
          </a:p>
        </p:txBody>
      </p:sp>
    </p:spTree>
    <p:extLst>
      <p:ext uri="{BB962C8B-B14F-4D97-AF65-F5344CB8AC3E}">
        <p14:creationId xmlns:p14="http://schemas.microsoft.com/office/powerpoint/2010/main" val="299083842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7200" y="610700"/>
            <a:ext cx="11157600" cy="914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2pPr>
            <a:lvl3pPr marR="0" lvl="2"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3pPr>
            <a:lvl4pPr marR="0" lvl="3"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4pPr>
            <a:lvl5pPr marR="0" lvl="4"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5pPr>
            <a:lvl6pPr marR="0" lvl="5"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6pPr>
            <a:lvl7pPr marR="0" lvl="6"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7pPr>
            <a:lvl8pPr marR="0" lvl="7"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8pPr>
            <a:lvl9pPr marR="0" lvl="8"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517200" y="1986432"/>
            <a:ext cx="11157600" cy="410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22755371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sldNum="0"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https://abilitynet.org.uk/training"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29.emf"/><Relationship Id="rId4" Type="http://schemas.openxmlformats.org/officeDocument/2006/relationships/hyperlink" Target="mailto:cminfo@codemantra.com"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32.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3.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gov.uk/government/publications/sample-accessibility-statement/sample-accessibility-statement-for-a-fictional-public-sector-website" TargetMode="External"/><Relationship Id="rId2" Type="http://schemas.openxmlformats.org/officeDocument/2006/relationships/hyperlink" Target="https://www.gov.uk/guidance/make-your-website-or-app-accessible-and-publish-an-accessibility-statement?utm_source=CampaignPage&amp;utm_campaign=access_regs#decide-how-to-check-your-website-or-app-for-accessibility-problems"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legislation.gov.uk/eudn/2018/1523/2020-12-31" TargetMode="External"/><Relationship Id="rId4" Type="http://schemas.openxmlformats.org/officeDocument/2006/relationships/hyperlink" Target="https://www.legislation.gov.uk/uksi/2018/952/mad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edf-feph.org/events/online-discussion-web-accessibility-directive" TargetMode="External"/><Relationship Id="rId2" Type="http://schemas.openxmlformats.org/officeDocument/2006/relationships/hyperlink" Target="https://www.allable.co.uk/research/accessibility-statements-v3"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4.jp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allable.co.uk/service-catalogue/accessibility-audit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8.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8.pn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8385-0376-490A-9268-EFDF2E2C72BA}"/>
              </a:ext>
            </a:extLst>
          </p:cNvPr>
          <p:cNvSpPr>
            <a:spLocks noGrp="1"/>
          </p:cNvSpPr>
          <p:nvPr>
            <p:ph type="ctrTitle"/>
          </p:nvPr>
        </p:nvSpPr>
        <p:spPr>
          <a:xfrm>
            <a:off x="0" y="0"/>
            <a:ext cx="12192000" cy="3778141"/>
          </a:xfrm>
        </p:spPr>
        <p:txBody>
          <a:bodyPr>
            <a:noAutofit/>
          </a:bodyPr>
          <a:lstStyle/>
          <a:p>
            <a:pPr algn="l"/>
            <a:r>
              <a:rPr lang="en-GB" sz="14000" dirty="0">
                <a:solidFill>
                  <a:srgbClr val="554E4E"/>
                </a:solidFill>
                <a:latin typeface="Verdana Pro Light" panose="020B0304030504040204" pitchFamily="34" charset="0"/>
              </a:rPr>
              <a:t>accessibility.</a:t>
            </a:r>
            <a:br>
              <a:rPr lang="en-GB" sz="14000" dirty="0">
                <a:latin typeface="Verdana Pro Light" panose="020B0304030504040204" pitchFamily="34" charset="0"/>
              </a:rPr>
            </a:br>
            <a:r>
              <a:rPr lang="en-GB" sz="14000" dirty="0">
                <a:solidFill>
                  <a:srgbClr val="6A6F66"/>
                </a:solidFill>
                <a:latin typeface="Verdana Pro Light" panose="020B0304030504040204" pitchFamily="34" charset="0"/>
              </a:rPr>
              <a:t>answered.</a:t>
            </a:r>
          </a:p>
        </p:txBody>
      </p:sp>
      <p:sp>
        <p:nvSpPr>
          <p:cNvPr id="3" name="Subtitle 2">
            <a:extLst>
              <a:ext uri="{FF2B5EF4-FFF2-40B4-BE49-F238E27FC236}">
                <a16:creationId xmlns:a16="http://schemas.microsoft.com/office/drawing/2014/main" id="{F99911AF-136A-4027-AFFE-89274B73545D}"/>
              </a:ext>
            </a:extLst>
          </p:cNvPr>
          <p:cNvSpPr>
            <a:spLocks noGrp="1"/>
          </p:cNvSpPr>
          <p:nvPr>
            <p:ph type="subTitle" idx="1"/>
          </p:nvPr>
        </p:nvSpPr>
        <p:spPr>
          <a:xfrm>
            <a:off x="142240" y="3614768"/>
            <a:ext cx="12192000" cy="550793"/>
          </a:xfrm>
        </p:spPr>
        <p:txBody>
          <a:bodyPr>
            <a:noAutofit/>
          </a:bodyPr>
          <a:lstStyle/>
          <a:p>
            <a:pPr algn="l"/>
            <a:r>
              <a:rPr lang="en-GB" sz="4800" dirty="0">
                <a:solidFill>
                  <a:srgbClr val="554E4E"/>
                </a:solidFill>
                <a:latin typeface="Verdana Pro Light" panose="020B0304030504040204" pitchFamily="34" charset="0"/>
              </a:rPr>
              <a:t>addressing your accessibility questions</a:t>
            </a:r>
          </a:p>
        </p:txBody>
      </p:sp>
      <p:pic>
        <p:nvPicPr>
          <p:cNvPr id="5" name="Picture 4" descr="The Abilitynet logo.">
            <a:extLst>
              <a:ext uri="{FF2B5EF4-FFF2-40B4-BE49-F238E27FC236}">
                <a16:creationId xmlns:a16="http://schemas.microsoft.com/office/drawing/2014/main" id="{C6585D6D-6237-44DE-A05C-246012AEF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 y="5754113"/>
            <a:ext cx="2304724" cy="7983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All Able logo.">
            <a:extLst>
              <a:ext uri="{FF2B5EF4-FFF2-40B4-BE49-F238E27FC236}">
                <a16:creationId xmlns:a16="http://schemas.microsoft.com/office/drawing/2014/main" id="{16445FFF-6E7F-4029-B881-59E0B9CFE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5037" y="5731778"/>
            <a:ext cx="2192964" cy="820680"/>
          </a:xfrm>
          <a:prstGeom prst="rect">
            <a:avLst/>
          </a:prstGeom>
        </p:spPr>
      </p:pic>
      <p:pic>
        <p:nvPicPr>
          <p:cNvPr id="9" name="Picture 4" descr="The Brickfield Education Labs logo.">
            <a:extLst>
              <a:ext uri="{FF2B5EF4-FFF2-40B4-BE49-F238E27FC236}">
                <a16:creationId xmlns:a16="http://schemas.microsoft.com/office/drawing/2014/main" id="{2782FC5F-F3D9-4F13-8F8C-DFB675DAC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5030" y="5866722"/>
            <a:ext cx="2414227" cy="5507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he codemantra logo.">
            <a:extLst>
              <a:ext uri="{FF2B5EF4-FFF2-40B4-BE49-F238E27FC236}">
                <a16:creationId xmlns:a16="http://schemas.microsoft.com/office/drawing/2014/main" id="{72997DFE-FF4F-4D18-B029-9CF0041F67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9133" y="5877888"/>
            <a:ext cx="2414227" cy="5507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he ASPIRE education logo.">
            <a:extLst>
              <a:ext uri="{FF2B5EF4-FFF2-40B4-BE49-F238E27FC236}">
                <a16:creationId xmlns:a16="http://schemas.microsoft.com/office/drawing/2014/main" id="{3DA1507D-E127-48D2-AA8A-C19A9D383E82}"/>
              </a:ext>
            </a:extLst>
          </p:cNvPr>
          <p:cNvPicPr>
            <a:picLocks noChangeAspect="1"/>
          </p:cNvPicPr>
          <p:nvPr/>
        </p:nvPicPr>
        <p:blipFill>
          <a:blip r:embed="rId6"/>
          <a:stretch>
            <a:fillRect/>
          </a:stretch>
        </p:blipFill>
        <p:spPr>
          <a:xfrm>
            <a:off x="5892800" y="4740036"/>
            <a:ext cx="5896194" cy="552211"/>
          </a:xfrm>
          <a:prstGeom prst="rect">
            <a:avLst/>
          </a:prstGeom>
        </p:spPr>
      </p:pic>
      <p:sp>
        <p:nvSpPr>
          <p:cNvPr id="15" name="TextBox 14">
            <a:extLst>
              <a:ext uri="{FF2B5EF4-FFF2-40B4-BE49-F238E27FC236}">
                <a16:creationId xmlns:a16="http://schemas.microsoft.com/office/drawing/2014/main" id="{F0B93D70-3C15-4934-B85B-9A1D22BF689B}"/>
              </a:ext>
            </a:extLst>
          </p:cNvPr>
          <p:cNvSpPr txBox="1"/>
          <p:nvPr/>
        </p:nvSpPr>
        <p:spPr>
          <a:xfrm>
            <a:off x="8585201" y="5215781"/>
            <a:ext cx="3434080" cy="477054"/>
          </a:xfrm>
          <a:prstGeom prst="rect">
            <a:avLst/>
          </a:prstGeom>
          <a:noFill/>
        </p:spPr>
        <p:txBody>
          <a:bodyPr wrap="square" rtlCol="0">
            <a:spAutoFit/>
          </a:bodyPr>
          <a:lstStyle/>
          <a:p>
            <a:pPr algn="ctr"/>
            <a:r>
              <a:rPr lang="en-GB" sz="2400" dirty="0">
                <a:solidFill>
                  <a:srgbClr val="6A6F66"/>
                </a:solidFill>
                <a:latin typeface="Gotham" panose="02000504020000020004" pitchFamily="2" charset="0"/>
              </a:rPr>
              <a:t>with special guests</a:t>
            </a:r>
          </a:p>
        </p:txBody>
      </p:sp>
    </p:spTree>
    <p:extLst>
      <p:ext uri="{BB962C8B-B14F-4D97-AF65-F5344CB8AC3E}">
        <p14:creationId xmlns:p14="http://schemas.microsoft.com/office/powerpoint/2010/main" val="735636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2730790-482F-8546-AC94-C9719D521CA3}"/>
              </a:ext>
            </a:extLst>
          </p:cNvPr>
          <p:cNvSpPr>
            <a:spLocks noGrp="1"/>
          </p:cNvSpPr>
          <p:nvPr>
            <p:ph idx="1"/>
          </p:nvPr>
        </p:nvSpPr>
        <p:spPr>
          <a:xfrm>
            <a:off x="609600" y="2184400"/>
            <a:ext cx="9822873" cy="3941763"/>
          </a:xfrm>
        </p:spPr>
        <p:txBody>
          <a:bodyPr/>
          <a:lstStyle/>
          <a:p>
            <a:pPr lvl="1">
              <a:buAutoNum type="arabicParenR"/>
            </a:pPr>
            <a:r>
              <a:rPr lang="en-GB" sz="2400" b="1" dirty="0"/>
              <a:t>How do I decide what to study? – </a:t>
            </a:r>
            <a:r>
              <a:rPr lang="en-GB" sz="2400" dirty="0"/>
              <a:t>postcode lottery, some ways you can start to weigh up options</a:t>
            </a:r>
            <a:endParaRPr lang="en-GB" sz="2400" b="1" dirty="0"/>
          </a:p>
          <a:p>
            <a:pPr lvl="1">
              <a:buAutoNum type="arabicParenR"/>
            </a:pPr>
            <a:r>
              <a:rPr lang="en-GB" sz="2400" b="1" dirty="0"/>
              <a:t>Will my needs be considered? </a:t>
            </a:r>
            <a:r>
              <a:rPr lang="en-GB" sz="2400" dirty="0"/>
              <a:t>– some signals you can look for and questions to ask</a:t>
            </a:r>
            <a:endParaRPr lang="en-GB" sz="2400" b="1" dirty="0"/>
          </a:p>
          <a:p>
            <a:pPr lvl="1">
              <a:buAutoNum type="arabicParenR"/>
            </a:pPr>
            <a:r>
              <a:rPr lang="en-GB" sz="2400" b="1" dirty="0"/>
              <a:t>What can I refer to </a:t>
            </a:r>
            <a:r>
              <a:rPr lang="en-GB" sz="2400" b="1" dirty="0" err="1"/>
              <a:t>to</a:t>
            </a:r>
            <a:r>
              <a:rPr lang="en-GB" sz="2400" b="1" dirty="0"/>
              <a:t> provide guidance to my child / student in my care about their study choices? – </a:t>
            </a:r>
            <a:r>
              <a:rPr lang="en-GB" sz="2400" dirty="0"/>
              <a:t>as above</a:t>
            </a:r>
          </a:p>
          <a:p>
            <a:pPr lvl="1">
              <a:buAutoNum type="arabicParenR"/>
            </a:pPr>
            <a:endParaRPr lang="en-GB" sz="2400" b="1" dirty="0"/>
          </a:p>
          <a:p>
            <a:pPr marL="478355" lvl="1" indent="0">
              <a:buNone/>
            </a:pPr>
            <a:r>
              <a:rPr lang="en-GB" sz="2400" b="1" dirty="0"/>
              <a:t>Isn’t there a simpler way??</a:t>
            </a:r>
          </a:p>
          <a:p>
            <a:endParaRPr lang="en-GB" sz="2400" dirty="0">
              <a:solidFill>
                <a:srgbClr val="1D5A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A5FE2C7-7588-9A4D-A557-BF3AA2BC2892}"/>
              </a:ext>
            </a:extLst>
          </p:cNvPr>
          <p:cNvSpPr>
            <a:spLocks noGrp="1"/>
          </p:cNvSpPr>
          <p:nvPr>
            <p:ph type="title"/>
          </p:nvPr>
        </p:nvSpPr>
        <p:spPr/>
        <p:txBody>
          <a:bodyPr/>
          <a:lstStyle/>
          <a:p>
            <a:r>
              <a:rPr lang="en-US" dirty="0"/>
              <a:t>Advice – Students &amp; parents/advisors</a:t>
            </a:r>
          </a:p>
        </p:txBody>
      </p:sp>
    </p:spTree>
    <p:extLst>
      <p:ext uri="{BB962C8B-B14F-4D97-AF65-F5344CB8AC3E}">
        <p14:creationId xmlns:p14="http://schemas.microsoft.com/office/powerpoint/2010/main" val="493782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2730790-482F-8546-AC94-C9719D521CA3}"/>
              </a:ext>
            </a:extLst>
          </p:cNvPr>
          <p:cNvSpPr>
            <a:spLocks noGrp="1"/>
          </p:cNvSpPr>
          <p:nvPr>
            <p:ph idx="1"/>
          </p:nvPr>
        </p:nvSpPr>
        <p:spPr>
          <a:xfrm>
            <a:off x="609599" y="2184400"/>
            <a:ext cx="7190511" cy="3941763"/>
          </a:xfrm>
        </p:spPr>
        <p:txBody>
          <a:bodyPr/>
          <a:lstStyle/>
          <a:p>
            <a:pPr lvl="1">
              <a:buAutoNum type="arabicParenR"/>
            </a:pPr>
            <a:r>
              <a:rPr lang="en-GB" sz="2400" b="1" dirty="0"/>
              <a:t>Digital Accessibility Inclusion Bundle :</a:t>
            </a:r>
          </a:p>
          <a:p>
            <a:pPr lvl="2"/>
            <a:r>
              <a:rPr lang="en-GB" sz="2400" dirty="0"/>
              <a:t>Inclusion overview</a:t>
            </a:r>
          </a:p>
          <a:p>
            <a:pPr lvl="2"/>
            <a:r>
              <a:rPr lang="en-GB" sz="2400" dirty="0"/>
              <a:t>Accessibility review</a:t>
            </a:r>
          </a:p>
          <a:p>
            <a:pPr lvl="2"/>
            <a:r>
              <a:rPr lang="en-GB" sz="2400" dirty="0"/>
              <a:t>Statement mapping session (FACTS)</a:t>
            </a:r>
          </a:p>
          <a:p>
            <a:pPr lvl="1">
              <a:buAutoNum type="arabicParenR"/>
            </a:pPr>
            <a:r>
              <a:rPr lang="en-GB" sz="2400" b="1" dirty="0"/>
              <a:t>Audits and headline reviews – </a:t>
            </a:r>
            <a:r>
              <a:rPr lang="en-GB" sz="2400" dirty="0"/>
              <a:t>cover a wide range of sites to prioritise work</a:t>
            </a:r>
            <a:endParaRPr lang="en-GB" sz="2400" b="1" dirty="0"/>
          </a:p>
          <a:p>
            <a:endParaRPr lang="en-GB" sz="2400" dirty="0">
              <a:solidFill>
                <a:srgbClr val="1D5A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A5FE2C7-7588-9A4D-A557-BF3AA2BC2892}"/>
              </a:ext>
            </a:extLst>
          </p:cNvPr>
          <p:cNvSpPr>
            <a:spLocks noGrp="1"/>
          </p:cNvSpPr>
          <p:nvPr>
            <p:ph type="title"/>
          </p:nvPr>
        </p:nvSpPr>
        <p:spPr/>
        <p:txBody>
          <a:bodyPr/>
          <a:lstStyle/>
          <a:p>
            <a:r>
              <a:rPr lang="en-US" dirty="0"/>
              <a:t>Services that can help – Technical and student journey</a:t>
            </a:r>
          </a:p>
        </p:txBody>
      </p:sp>
      <p:pic>
        <p:nvPicPr>
          <p:cNvPr id="1026" name="Picture 2">
            <a:extLst>
              <a:ext uri="{FF2B5EF4-FFF2-40B4-BE49-F238E27FC236}">
                <a16:creationId xmlns:a16="http://schemas.microsoft.com/office/drawing/2014/main" id="{9632270C-26CB-49F8-A8AB-5E6E247A74E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718"/>
          <a:stretch/>
        </p:blipFill>
        <p:spPr bwMode="auto">
          <a:xfrm>
            <a:off x="7924800" y="2316664"/>
            <a:ext cx="3297381" cy="3335989"/>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171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2730790-482F-8546-AC94-C9719D521CA3}"/>
              </a:ext>
            </a:extLst>
          </p:cNvPr>
          <p:cNvSpPr>
            <a:spLocks noGrp="1"/>
          </p:cNvSpPr>
          <p:nvPr>
            <p:ph idx="1"/>
          </p:nvPr>
        </p:nvSpPr>
        <p:spPr>
          <a:xfrm>
            <a:off x="609600" y="2184400"/>
            <a:ext cx="7467601" cy="3941763"/>
          </a:xfrm>
        </p:spPr>
        <p:txBody>
          <a:bodyPr/>
          <a:lstStyle/>
          <a:p>
            <a:pPr lvl="1">
              <a:buAutoNum type="arabicParenR"/>
            </a:pPr>
            <a:r>
              <a:rPr lang="en-GB" sz="2400" b="1" dirty="0"/>
              <a:t>Accessibility Maturity planning </a:t>
            </a:r>
            <a:r>
              <a:rPr lang="en-GB" sz="2400" dirty="0"/>
              <a:t>– frameworks to evaluate institutional cultural and structural accessibility as well as module level </a:t>
            </a:r>
          </a:p>
          <a:p>
            <a:pPr lvl="1">
              <a:buAutoNum type="arabicParenR"/>
            </a:pPr>
            <a:r>
              <a:rPr lang="en-GB" sz="2400" b="1" dirty="0"/>
              <a:t>Institution and module level badging –</a:t>
            </a:r>
            <a:r>
              <a:rPr lang="en-GB" sz="2400" dirty="0"/>
              <a:t> guidance to staff to help them maintain standards and improve and information and reassurance to existing and prospective students that their needs are supported</a:t>
            </a:r>
            <a:endParaRPr lang="en-GB" sz="2400" b="1" dirty="0"/>
          </a:p>
          <a:p>
            <a:endParaRPr lang="en-GB" sz="2400" dirty="0">
              <a:solidFill>
                <a:srgbClr val="1D5A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A5FE2C7-7588-9A4D-A557-BF3AA2BC2892}"/>
              </a:ext>
            </a:extLst>
          </p:cNvPr>
          <p:cNvSpPr>
            <a:spLocks noGrp="1"/>
          </p:cNvSpPr>
          <p:nvPr>
            <p:ph type="title"/>
          </p:nvPr>
        </p:nvSpPr>
        <p:spPr/>
        <p:txBody>
          <a:bodyPr/>
          <a:lstStyle/>
          <a:p>
            <a:r>
              <a:rPr lang="en-US" dirty="0"/>
              <a:t>Services that can help - frameworks</a:t>
            </a:r>
          </a:p>
        </p:txBody>
      </p:sp>
      <p:pic>
        <p:nvPicPr>
          <p:cNvPr id="2" name="Picture 1">
            <a:extLst>
              <a:ext uri="{FF2B5EF4-FFF2-40B4-BE49-F238E27FC236}">
                <a16:creationId xmlns:a16="http://schemas.microsoft.com/office/drawing/2014/main" id="{37D0145D-BA48-4BA5-80A3-3AD9ED4193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77200" y="2275592"/>
            <a:ext cx="3352800" cy="34529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72984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2730790-482F-8546-AC94-C9719D521CA3}"/>
              </a:ext>
            </a:extLst>
          </p:cNvPr>
          <p:cNvSpPr>
            <a:spLocks noGrp="1"/>
          </p:cNvSpPr>
          <p:nvPr>
            <p:ph idx="1"/>
          </p:nvPr>
        </p:nvSpPr>
        <p:spPr>
          <a:xfrm>
            <a:off x="609600" y="2184400"/>
            <a:ext cx="7190509" cy="3941763"/>
          </a:xfrm>
        </p:spPr>
        <p:txBody>
          <a:bodyPr/>
          <a:lstStyle/>
          <a:p>
            <a:pPr lvl="1">
              <a:buAutoNum type="arabicParenR"/>
            </a:pPr>
            <a:r>
              <a:rPr lang="en-GB" sz="2400" b="1" dirty="0"/>
              <a:t>Ad Hoc consultancy – </a:t>
            </a:r>
            <a:r>
              <a:rPr lang="en-GB" sz="2400" dirty="0"/>
              <a:t>help and support solving challenges</a:t>
            </a:r>
            <a:endParaRPr lang="en-GB" sz="2400" b="1" dirty="0"/>
          </a:p>
          <a:p>
            <a:pPr lvl="1">
              <a:buAutoNum type="arabicParenR"/>
            </a:pPr>
            <a:r>
              <a:rPr lang="en-GB" sz="2400" b="1" dirty="0"/>
              <a:t>Training – </a:t>
            </a:r>
            <a:r>
              <a:rPr lang="en-GB" sz="2400" dirty="0"/>
              <a:t>technical, cultural, lived experience and pedagogical</a:t>
            </a:r>
          </a:p>
          <a:p>
            <a:endParaRPr lang="en-GB" sz="2400" dirty="0">
              <a:solidFill>
                <a:srgbClr val="1D5A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A5FE2C7-7588-9A4D-A557-BF3AA2BC2892}"/>
              </a:ext>
            </a:extLst>
          </p:cNvPr>
          <p:cNvSpPr>
            <a:spLocks noGrp="1"/>
          </p:cNvSpPr>
          <p:nvPr>
            <p:ph type="title"/>
          </p:nvPr>
        </p:nvSpPr>
        <p:spPr/>
        <p:txBody>
          <a:bodyPr/>
          <a:lstStyle/>
          <a:p>
            <a:r>
              <a:rPr lang="en-US" dirty="0"/>
              <a:t>Services that can help – knowledge and training</a:t>
            </a:r>
          </a:p>
        </p:txBody>
      </p:sp>
      <p:pic>
        <p:nvPicPr>
          <p:cNvPr id="2050" name="Picture 2">
            <a:extLst>
              <a:ext uri="{FF2B5EF4-FFF2-40B4-BE49-F238E27FC236}">
                <a16:creationId xmlns:a16="http://schemas.microsoft.com/office/drawing/2014/main" id="{492158CC-B1C4-466E-B36E-16722DE88A7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38" t="6567" r="39120" b="2388"/>
          <a:stretch/>
        </p:blipFill>
        <p:spPr bwMode="auto">
          <a:xfrm>
            <a:off x="8174182" y="2461491"/>
            <a:ext cx="2951017" cy="3172547"/>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174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36012-D043-4AFF-8BBE-F9079D5ED0FD}"/>
              </a:ext>
            </a:extLst>
          </p:cNvPr>
          <p:cNvSpPr>
            <a:spLocks noGrp="1"/>
          </p:cNvSpPr>
          <p:nvPr>
            <p:ph idx="1"/>
          </p:nvPr>
        </p:nvSpPr>
        <p:spPr/>
        <p:txBody>
          <a:bodyPr/>
          <a:lstStyle/>
          <a:p>
            <a:pPr marL="0" indent="0">
              <a:spcBef>
                <a:spcPts val="844"/>
              </a:spcBef>
              <a:spcAft>
                <a:spcPts val="400"/>
              </a:spcAft>
              <a:buNone/>
            </a:pPr>
            <a:r>
              <a:rPr lang="en-GB" dirty="0"/>
              <a:t>24</a:t>
            </a:r>
            <a:r>
              <a:rPr lang="en-GB" baseline="30000" dirty="0"/>
              <a:t>th</a:t>
            </a:r>
            <a:r>
              <a:rPr lang="en-GB" dirty="0"/>
              <a:t> Sept: 	Accessibility testing in mobile apps</a:t>
            </a:r>
          </a:p>
          <a:p>
            <a:pPr marL="0" indent="0">
              <a:spcBef>
                <a:spcPts val="844"/>
              </a:spcBef>
              <a:spcAft>
                <a:spcPts val="400"/>
              </a:spcAft>
              <a:buNone/>
            </a:pPr>
            <a:r>
              <a:rPr lang="en-GB" dirty="0"/>
              <a:t>1</a:t>
            </a:r>
            <a:r>
              <a:rPr lang="en-GB" baseline="30000" dirty="0"/>
              <a:t>st</a:t>
            </a:r>
            <a:r>
              <a:rPr lang="en-GB" dirty="0"/>
              <a:t> Oct: 		How to create accessible document and presentations</a:t>
            </a:r>
          </a:p>
          <a:p>
            <a:pPr marL="0" indent="0">
              <a:spcBef>
                <a:spcPts val="844"/>
              </a:spcBef>
              <a:spcAft>
                <a:spcPts val="400"/>
              </a:spcAft>
              <a:buNone/>
            </a:pPr>
            <a:r>
              <a:rPr lang="en-GB" dirty="0"/>
              <a:t>8</a:t>
            </a:r>
            <a:r>
              <a:rPr lang="en-GB" baseline="30000" dirty="0"/>
              <a:t>th</a:t>
            </a:r>
            <a:r>
              <a:rPr lang="en-GB" dirty="0"/>
              <a:t> Oct: 		Creating accessible graphics and social content</a:t>
            </a:r>
          </a:p>
          <a:p>
            <a:pPr marL="0" indent="0">
              <a:spcAft>
                <a:spcPts val="400"/>
              </a:spcAft>
              <a:buNone/>
            </a:pPr>
            <a:endParaRPr lang="en-GB" sz="1867" dirty="0"/>
          </a:p>
          <a:p>
            <a:pPr marL="0" indent="0">
              <a:spcAft>
                <a:spcPts val="400"/>
              </a:spcAft>
              <a:buNone/>
            </a:pPr>
            <a:r>
              <a:rPr lang="en-GB" b="1" dirty="0"/>
              <a:t>Get 10% off any of our future online training courses this year using discount code </a:t>
            </a:r>
            <a:r>
              <a:rPr lang="en-GB" b="1" u="sng" dirty="0"/>
              <a:t>ASPIRE10</a:t>
            </a:r>
            <a:r>
              <a:rPr lang="en-GB" b="1" dirty="0"/>
              <a:t> at </a:t>
            </a:r>
            <a:r>
              <a:rPr lang="en-GB" b="1" u="sng" dirty="0">
                <a:hlinkClick r:id="rId2">
                  <a:extLst>
                    <a:ext uri="{A12FA001-AC4F-418D-AE19-62706E023703}">
                      <ahyp:hlinkClr xmlns:ahyp="http://schemas.microsoft.com/office/drawing/2018/hyperlinkcolor" val="tx"/>
                    </a:ext>
                  </a:extLst>
                </a:hlinkClick>
              </a:rPr>
              <a:t>abilitynet.org.uk/training</a:t>
            </a:r>
            <a:endParaRPr lang="en-GB" sz="2400" b="1" dirty="0"/>
          </a:p>
          <a:p>
            <a:endParaRPr lang="en-GB" dirty="0"/>
          </a:p>
        </p:txBody>
      </p:sp>
      <p:sp>
        <p:nvSpPr>
          <p:cNvPr id="3" name="Title 2">
            <a:extLst>
              <a:ext uri="{FF2B5EF4-FFF2-40B4-BE49-F238E27FC236}">
                <a16:creationId xmlns:a16="http://schemas.microsoft.com/office/drawing/2014/main" id="{96927F7E-A28B-4D25-95E4-631D97CF8E4A}"/>
              </a:ext>
            </a:extLst>
          </p:cNvPr>
          <p:cNvSpPr>
            <a:spLocks noGrp="1"/>
          </p:cNvSpPr>
          <p:nvPr>
            <p:ph type="title"/>
          </p:nvPr>
        </p:nvSpPr>
        <p:spPr/>
        <p:txBody>
          <a:bodyPr/>
          <a:lstStyle/>
          <a:p>
            <a:r>
              <a:rPr lang="en-GB" dirty="0"/>
              <a:t>AbilityNet Online Training Series</a:t>
            </a:r>
          </a:p>
        </p:txBody>
      </p:sp>
    </p:spTree>
    <p:extLst>
      <p:ext uri="{BB962C8B-B14F-4D97-AF65-F5344CB8AC3E}">
        <p14:creationId xmlns:p14="http://schemas.microsoft.com/office/powerpoint/2010/main" val="3928675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B620-3396-4BD3-99F9-61761FC8AFFE}"/>
              </a:ext>
            </a:extLst>
          </p:cNvPr>
          <p:cNvSpPr>
            <a:spLocks noGrp="1"/>
          </p:cNvSpPr>
          <p:nvPr>
            <p:ph type="title"/>
          </p:nvPr>
        </p:nvSpPr>
        <p:spPr>
          <a:xfrm>
            <a:off x="0" y="1"/>
            <a:ext cx="12192000" cy="1690688"/>
          </a:xfrm>
        </p:spPr>
        <p:txBody>
          <a:bodyPr>
            <a:noAutofit/>
          </a:bodyPr>
          <a:lstStyle/>
          <a:p>
            <a:r>
              <a:rPr lang="en-GB" sz="10000" dirty="0" err="1">
                <a:solidFill>
                  <a:srgbClr val="554E4E"/>
                </a:solidFill>
                <a:latin typeface="Verdana Pro Light" panose="020B0304030504040204" pitchFamily="34" charset="0"/>
              </a:rPr>
              <a:t>codemantra</a:t>
            </a:r>
            <a:endParaRPr lang="en-GB" sz="10000" dirty="0">
              <a:solidFill>
                <a:srgbClr val="554E4E"/>
              </a:solidFill>
              <a:latin typeface="Verdana Pro Light" panose="020B0304030504040204" pitchFamily="34" charset="0"/>
            </a:endParaRPr>
          </a:p>
        </p:txBody>
      </p:sp>
      <p:sp>
        <p:nvSpPr>
          <p:cNvPr id="3" name="Content Placeholder 2">
            <a:extLst>
              <a:ext uri="{FF2B5EF4-FFF2-40B4-BE49-F238E27FC236}">
                <a16:creationId xmlns:a16="http://schemas.microsoft.com/office/drawing/2014/main" id="{CE72F1A5-D3A2-4B35-AD9B-09581586FF8E}"/>
              </a:ext>
            </a:extLst>
          </p:cNvPr>
          <p:cNvSpPr>
            <a:spLocks noGrp="1"/>
          </p:cNvSpPr>
          <p:nvPr>
            <p:ph idx="1"/>
          </p:nvPr>
        </p:nvSpPr>
        <p:spPr>
          <a:xfrm>
            <a:off x="0" y="1808479"/>
            <a:ext cx="12192000" cy="2301065"/>
          </a:xfrm>
        </p:spPr>
        <p:txBody>
          <a:bodyPr>
            <a:normAutofit/>
          </a:bodyPr>
          <a:lstStyle/>
          <a:p>
            <a:pPr marL="0" indent="0" algn="l">
              <a:buNone/>
            </a:pPr>
            <a:r>
              <a:rPr lang="en-US" sz="4800" b="0" i="0" dirty="0">
                <a:solidFill>
                  <a:srgbClr val="554E4E"/>
                </a:solidFill>
                <a:effectLst/>
                <a:latin typeface="Verdana Pro Light" panose="020B0304030504040204" pitchFamily="34" charset="0"/>
              </a:rPr>
              <a:t>The challenges of PDF bulk auditing and bulk conversion. </a:t>
            </a:r>
          </a:p>
          <a:p>
            <a:pPr marL="0" indent="0" algn="l">
              <a:buNone/>
            </a:pPr>
            <a:r>
              <a:rPr lang="en-US" b="0" i="0" dirty="0">
                <a:solidFill>
                  <a:srgbClr val="554E4E"/>
                </a:solidFill>
                <a:effectLst/>
                <a:latin typeface="Verdana Pro Light" panose="020B0304030504040204" pitchFamily="34" charset="0"/>
              </a:rPr>
              <a:t>Mark McCallum + Ian Smith</a:t>
            </a:r>
            <a:endParaRPr lang="en-GB" dirty="0"/>
          </a:p>
        </p:txBody>
      </p:sp>
      <p:pic>
        <p:nvPicPr>
          <p:cNvPr id="7" name="Picture 2" descr="The codemantra logo.">
            <a:extLst>
              <a:ext uri="{FF2B5EF4-FFF2-40B4-BE49-F238E27FC236}">
                <a16:creationId xmlns:a16="http://schemas.microsoft.com/office/drawing/2014/main" id="{081FC304-D68A-4DF4-956E-EBF691B5D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6671" y="5445760"/>
            <a:ext cx="5020849" cy="114548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9DB3BFFA-77D9-44F9-A82F-BABB9AD44356}"/>
              </a:ext>
            </a:extLst>
          </p:cNvPr>
          <p:cNvSpPr txBox="1">
            <a:spLocks/>
          </p:cNvSpPr>
          <p:nvPr/>
        </p:nvSpPr>
        <p:spPr>
          <a:xfrm>
            <a:off x="0" y="5378116"/>
            <a:ext cx="12192000" cy="1106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554E4E"/>
                </a:solidFill>
                <a:latin typeface="Verdana Pro Light" panose="020B0304030504040204" pitchFamily="34" charset="0"/>
              </a:rPr>
              <a:t>Twitter: @codemantra</a:t>
            </a:r>
          </a:p>
          <a:p>
            <a:pPr marL="0" indent="0">
              <a:buFont typeface="Arial" panose="020B0604020202020204" pitchFamily="34" charset="0"/>
              <a:buNone/>
            </a:pPr>
            <a:r>
              <a:rPr lang="en-US" dirty="0">
                <a:solidFill>
                  <a:srgbClr val="554E4E"/>
                </a:solidFill>
                <a:latin typeface="Verdana Pro Light" panose="020B0304030504040204" pitchFamily="34" charset="0"/>
              </a:rPr>
              <a:t>Web: codemantra.com</a:t>
            </a:r>
            <a:endParaRPr lang="en-GB" dirty="0"/>
          </a:p>
        </p:txBody>
      </p:sp>
      <p:cxnSp>
        <p:nvCxnSpPr>
          <p:cNvPr id="10" name="Straight Connector 9">
            <a:extLst>
              <a:ext uri="{FF2B5EF4-FFF2-40B4-BE49-F238E27FC236}">
                <a16:creationId xmlns:a16="http://schemas.microsoft.com/office/drawing/2014/main" id="{6607B825-C4B9-4777-8B34-F451F0C37AD6}"/>
              </a:ext>
            </a:extLst>
          </p:cNvPr>
          <p:cNvCxnSpPr>
            <a:cxnSpLocks/>
          </p:cNvCxnSpPr>
          <p:nvPr/>
        </p:nvCxnSpPr>
        <p:spPr>
          <a:xfrm>
            <a:off x="132348" y="1526787"/>
            <a:ext cx="8775032" cy="0"/>
          </a:xfrm>
          <a:prstGeom prst="line">
            <a:avLst/>
          </a:prstGeom>
          <a:ln w="63500">
            <a:solidFill>
              <a:srgbClr val="0F61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591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77B9-79FD-2349-951A-F2E29C4E12BB}"/>
              </a:ext>
            </a:extLst>
          </p:cNvPr>
          <p:cNvSpPr>
            <a:spLocks noGrp="1"/>
          </p:cNvSpPr>
          <p:nvPr>
            <p:ph type="title" idx="4294967295"/>
          </p:nvPr>
        </p:nvSpPr>
        <p:spPr>
          <a:xfrm>
            <a:off x="838200" y="365126"/>
            <a:ext cx="8620432" cy="373556"/>
          </a:xfrm>
        </p:spPr>
        <p:txBody>
          <a:bodyPr>
            <a:normAutofit fontScale="90000"/>
          </a:bodyPr>
          <a:lstStyle/>
          <a:p>
            <a:r>
              <a:rPr lang="en-US" dirty="0">
                <a:solidFill>
                  <a:schemeClr val="bg1"/>
                </a:solidFill>
              </a:rPr>
              <a:t>Our Experience</a:t>
            </a:r>
          </a:p>
        </p:txBody>
      </p:sp>
      <p:sp>
        <p:nvSpPr>
          <p:cNvPr id="4" name="TextBox 3">
            <a:extLst>
              <a:ext uri="{FF2B5EF4-FFF2-40B4-BE49-F238E27FC236}">
                <a16:creationId xmlns:a16="http://schemas.microsoft.com/office/drawing/2014/main" id="{5D7C0F0C-89EB-4E1A-B1AD-826AF6305B94}"/>
              </a:ext>
              <a:ext uri="{C183D7F6-B498-43B3-948B-1728B52AA6E4}">
                <adec:decorative xmlns:adec="http://schemas.microsoft.com/office/drawing/2017/decorative" val="1"/>
              </a:ext>
            </a:extLst>
          </p:cNvPr>
          <p:cNvSpPr txBox="1"/>
          <p:nvPr/>
        </p:nvSpPr>
        <p:spPr>
          <a:xfrm>
            <a:off x="206478" y="294967"/>
            <a:ext cx="1212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Client</a:t>
            </a:r>
            <a:endParaRPr kumimoji="0" lang="en-IN" sz="28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311" name="Freeform 5">
            <a:extLst>
              <a:ext uri="{FF2B5EF4-FFF2-40B4-BE49-F238E27FC236}">
                <a16:creationId xmlns:a16="http://schemas.microsoft.com/office/drawing/2014/main" id="{6EEA3298-2E0A-48A5-87B3-C2EC48D3B4B2}"/>
              </a:ext>
              <a:ext uri="{C183D7F6-B498-43B3-948B-1728B52AA6E4}">
                <adec:decorative xmlns:adec="http://schemas.microsoft.com/office/drawing/2017/decorative" val="1"/>
              </a:ext>
            </a:extLst>
          </p:cNvPr>
          <p:cNvSpPr>
            <a:spLocks noEditPoints="1"/>
          </p:cNvSpPr>
          <p:nvPr/>
        </p:nvSpPr>
        <p:spPr bwMode="auto">
          <a:xfrm>
            <a:off x="2977894" y="269111"/>
            <a:ext cx="571551" cy="574932"/>
          </a:xfrm>
          <a:custGeom>
            <a:avLst/>
            <a:gdLst>
              <a:gd name="T0" fmla="*/ 36 w 530"/>
              <a:gd name="T1" fmla="*/ 575 h 576"/>
              <a:gd name="T2" fmla="*/ 3 w 530"/>
              <a:gd name="T3" fmla="*/ 545 h 576"/>
              <a:gd name="T4" fmla="*/ 1 w 530"/>
              <a:gd name="T5" fmla="*/ 527 h 576"/>
              <a:gd name="T6" fmla="*/ 29 w 530"/>
              <a:gd name="T7" fmla="*/ 434 h 576"/>
              <a:gd name="T8" fmla="*/ 39 w 530"/>
              <a:gd name="T9" fmla="*/ 418 h 576"/>
              <a:gd name="T10" fmla="*/ 84 w 530"/>
              <a:gd name="T11" fmla="*/ 395 h 576"/>
              <a:gd name="T12" fmla="*/ 115 w 530"/>
              <a:gd name="T13" fmla="*/ 382 h 576"/>
              <a:gd name="T14" fmla="*/ 173 w 530"/>
              <a:gd name="T15" fmla="*/ 360 h 576"/>
              <a:gd name="T16" fmla="*/ 181 w 530"/>
              <a:gd name="T17" fmla="*/ 357 h 576"/>
              <a:gd name="T18" fmla="*/ 182 w 530"/>
              <a:gd name="T19" fmla="*/ 362 h 576"/>
              <a:gd name="T20" fmla="*/ 231 w 530"/>
              <a:gd name="T21" fmla="*/ 506 h 576"/>
              <a:gd name="T22" fmla="*/ 232 w 530"/>
              <a:gd name="T23" fmla="*/ 505 h 576"/>
              <a:gd name="T24" fmla="*/ 234 w 530"/>
              <a:gd name="T25" fmla="*/ 451 h 576"/>
              <a:gd name="T26" fmla="*/ 236 w 530"/>
              <a:gd name="T27" fmla="*/ 399 h 576"/>
              <a:gd name="T28" fmla="*/ 226 w 530"/>
              <a:gd name="T29" fmla="*/ 379 h 576"/>
              <a:gd name="T30" fmla="*/ 216 w 530"/>
              <a:gd name="T31" fmla="*/ 360 h 576"/>
              <a:gd name="T32" fmla="*/ 221 w 530"/>
              <a:gd name="T33" fmla="*/ 362 h 576"/>
              <a:gd name="T34" fmla="*/ 261 w 530"/>
              <a:gd name="T35" fmla="*/ 374 h 576"/>
              <a:gd name="T36" fmla="*/ 307 w 530"/>
              <a:gd name="T37" fmla="*/ 362 h 576"/>
              <a:gd name="T38" fmla="*/ 315 w 530"/>
              <a:gd name="T39" fmla="*/ 360 h 576"/>
              <a:gd name="T40" fmla="*/ 303 w 530"/>
              <a:gd name="T41" fmla="*/ 379 h 576"/>
              <a:gd name="T42" fmla="*/ 292 w 530"/>
              <a:gd name="T43" fmla="*/ 399 h 576"/>
              <a:gd name="T44" fmla="*/ 295 w 530"/>
              <a:gd name="T45" fmla="*/ 453 h 576"/>
              <a:gd name="T46" fmla="*/ 298 w 530"/>
              <a:gd name="T47" fmla="*/ 506 h 576"/>
              <a:gd name="T48" fmla="*/ 347 w 530"/>
              <a:gd name="T49" fmla="*/ 362 h 576"/>
              <a:gd name="T50" fmla="*/ 348 w 530"/>
              <a:gd name="T51" fmla="*/ 357 h 576"/>
              <a:gd name="T52" fmla="*/ 368 w 530"/>
              <a:gd name="T53" fmla="*/ 364 h 576"/>
              <a:gd name="T54" fmla="*/ 414 w 530"/>
              <a:gd name="T55" fmla="*/ 382 h 576"/>
              <a:gd name="T56" fmla="*/ 488 w 530"/>
              <a:gd name="T57" fmla="*/ 417 h 576"/>
              <a:gd name="T58" fmla="*/ 498 w 530"/>
              <a:gd name="T59" fmla="*/ 430 h 576"/>
              <a:gd name="T60" fmla="*/ 503 w 530"/>
              <a:gd name="T61" fmla="*/ 445 h 576"/>
              <a:gd name="T62" fmla="*/ 527 w 530"/>
              <a:gd name="T63" fmla="*/ 527 h 576"/>
              <a:gd name="T64" fmla="*/ 512 w 530"/>
              <a:gd name="T65" fmla="*/ 566 h 576"/>
              <a:gd name="T66" fmla="*/ 495 w 530"/>
              <a:gd name="T67" fmla="*/ 575 h 576"/>
              <a:gd name="T68" fmla="*/ 266 w 530"/>
              <a:gd name="T69" fmla="*/ 576 h 576"/>
              <a:gd name="T70" fmla="*/ 36 w 530"/>
              <a:gd name="T71" fmla="*/ 575 h 576"/>
              <a:gd name="T72" fmla="*/ 256 w 530"/>
              <a:gd name="T73" fmla="*/ 336 h 576"/>
              <a:gd name="T74" fmla="*/ 184 w 530"/>
              <a:gd name="T75" fmla="*/ 287 h 576"/>
              <a:gd name="T76" fmla="*/ 158 w 530"/>
              <a:gd name="T77" fmla="*/ 236 h 576"/>
              <a:gd name="T78" fmla="*/ 156 w 530"/>
              <a:gd name="T79" fmla="*/ 232 h 576"/>
              <a:gd name="T80" fmla="*/ 146 w 530"/>
              <a:gd name="T81" fmla="*/ 231 h 576"/>
              <a:gd name="T82" fmla="*/ 127 w 530"/>
              <a:gd name="T83" fmla="*/ 188 h 576"/>
              <a:gd name="T84" fmla="*/ 132 w 530"/>
              <a:gd name="T85" fmla="*/ 161 h 576"/>
              <a:gd name="T86" fmla="*/ 146 w 530"/>
              <a:gd name="T87" fmla="*/ 157 h 576"/>
              <a:gd name="T88" fmla="*/ 152 w 530"/>
              <a:gd name="T89" fmla="*/ 157 h 576"/>
              <a:gd name="T90" fmla="*/ 151 w 530"/>
              <a:gd name="T91" fmla="*/ 147 h 576"/>
              <a:gd name="T92" fmla="*/ 152 w 530"/>
              <a:gd name="T93" fmla="*/ 94 h 576"/>
              <a:gd name="T94" fmla="*/ 249 w 530"/>
              <a:gd name="T95" fmla="*/ 4 h 576"/>
              <a:gd name="T96" fmla="*/ 340 w 530"/>
              <a:gd name="T97" fmla="*/ 31 h 576"/>
              <a:gd name="T98" fmla="*/ 376 w 530"/>
              <a:gd name="T99" fmla="*/ 91 h 576"/>
              <a:gd name="T100" fmla="*/ 378 w 530"/>
              <a:gd name="T101" fmla="*/ 131 h 576"/>
              <a:gd name="T102" fmla="*/ 377 w 530"/>
              <a:gd name="T103" fmla="*/ 153 h 576"/>
              <a:gd name="T104" fmla="*/ 377 w 530"/>
              <a:gd name="T105" fmla="*/ 157 h 576"/>
              <a:gd name="T106" fmla="*/ 383 w 530"/>
              <a:gd name="T107" fmla="*/ 157 h 576"/>
              <a:gd name="T108" fmla="*/ 399 w 530"/>
              <a:gd name="T109" fmla="*/ 165 h 576"/>
              <a:gd name="T110" fmla="*/ 400 w 530"/>
              <a:gd name="T111" fmla="*/ 195 h 576"/>
              <a:gd name="T112" fmla="*/ 375 w 530"/>
              <a:gd name="T113" fmla="*/ 233 h 576"/>
              <a:gd name="T114" fmla="*/ 372 w 530"/>
              <a:gd name="T115" fmla="*/ 232 h 576"/>
              <a:gd name="T116" fmla="*/ 369 w 530"/>
              <a:gd name="T117" fmla="*/ 239 h 576"/>
              <a:gd name="T118" fmla="*/ 310 w 530"/>
              <a:gd name="T119" fmla="*/ 320 h 576"/>
              <a:gd name="T120" fmla="*/ 284 w 530"/>
              <a:gd name="T121" fmla="*/ 333 h 576"/>
              <a:gd name="T122" fmla="*/ 256 w 530"/>
              <a:gd name="T123" fmla="*/ 3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 h="576">
                <a:moveTo>
                  <a:pt x="36" y="575"/>
                </a:moveTo>
                <a:cubicBezTo>
                  <a:pt x="20" y="572"/>
                  <a:pt x="7" y="561"/>
                  <a:pt x="3" y="545"/>
                </a:cubicBezTo>
                <a:cubicBezTo>
                  <a:pt x="1" y="540"/>
                  <a:pt x="0" y="532"/>
                  <a:pt x="1" y="527"/>
                </a:cubicBezTo>
                <a:cubicBezTo>
                  <a:pt x="3" y="518"/>
                  <a:pt x="16" y="473"/>
                  <a:pt x="29" y="434"/>
                </a:cubicBezTo>
                <a:cubicBezTo>
                  <a:pt x="32" y="428"/>
                  <a:pt x="34" y="423"/>
                  <a:pt x="39" y="418"/>
                </a:cubicBezTo>
                <a:cubicBezTo>
                  <a:pt x="45" y="411"/>
                  <a:pt x="49" y="409"/>
                  <a:pt x="84" y="395"/>
                </a:cubicBezTo>
                <a:cubicBezTo>
                  <a:pt x="96" y="390"/>
                  <a:pt x="110" y="384"/>
                  <a:pt x="115" y="382"/>
                </a:cubicBezTo>
                <a:cubicBezTo>
                  <a:pt x="132" y="375"/>
                  <a:pt x="152" y="367"/>
                  <a:pt x="173" y="360"/>
                </a:cubicBezTo>
                <a:cubicBezTo>
                  <a:pt x="181" y="357"/>
                  <a:pt x="181" y="357"/>
                  <a:pt x="181" y="357"/>
                </a:cubicBezTo>
                <a:cubicBezTo>
                  <a:pt x="182" y="362"/>
                  <a:pt x="182" y="362"/>
                  <a:pt x="182" y="362"/>
                </a:cubicBezTo>
                <a:cubicBezTo>
                  <a:pt x="189" y="386"/>
                  <a:pt x="229" y="504"/>
                  <a:pt x="231" y="506"/>
                </a:cubicBezTo>
                <a:cubicBezTo>
                  <a:pt x="231" y="507"/>
                  <a:pt x="232" y="506"/>
                  <a:pt x="232" y="505"/>
                </a:cubicBezTo>
                <a:cubicBezTo>
                  <a:pt x="232" y="503"/>
                  <a:pt x="233" y="479"/>
                  <a:pt x="234" y="451"/>
                </a:cubicBezTo>
                <a:cubicBezTo>
                  <a:pt x="236" y="399"/>
                  <a:pt x="236" y="399"/>
                  <a:pt x="236" y="399"/>
                </a:cubicBezTo>
                <a:cubicBezTo>
                  <a:pt x="226" y="379"/>
                  <a:pt x="226" y="379"/>
                  <a:pt x="226" y="379"/>
                </a:cubicBezTo>
                <a:cubicBezTo>
                  <a:pt x="222" y="373"/>
                  <a:pt x="214" y="362"/>
                  <a:pt x="216" y="360"/>
                </a:cubicBezTo>
                <a:cubicBezTo>
                  <a:pt x="217" y="359"/>
                  <a:pt x="219" y="361"/>
                  <a:pt x="221" y="362"/>
                </a:cubicBezTo>
                <a:cubicBezTo>
                  <a:pt x="232" y="368"/>
                  <a:pt x="245" y="373"/>
                  <a:pt x="261" y="374"/>
                </a:cubicBezTo>
                <a:cubicBezTo>
                  <a:pt x="278" y="374"/>
                  <a:pt x="292" y="369"/>
                  <a:pt x="307" y="362"/>
                </a:cubicBezTo>
                <a:cubicBezTo>
                  <a:pt x="310" y="361"/>
                  <a:pt x="313" y="359"/>
                  <a:pt x="315" y="360"/>
                </a:cubicBezTo>
                <a:cubicBezTo>
                  <a:pt x="316" y="362"/>
                  <a:pt x="303" y="379"/>
                  <a:pt x="303" y="379"/>
                </a:cubicBezTo>
                <a:cubicBezTo>
                  <a:pt x="292" y="399"/>
                  <a:pt x="292" y="399"/>
                  <a:pt x="292" y="399"/>
                </a:cubicBezTo>
                <a:cubicBezTo>
                  <a:pt x="295" y="453"/>
                  <a:pt x="295" y="453"/>
                  <a:pt x="295" y="453"/>
                </a:cubicBezTo>
                <a:cubicBezTo>
                  <a:pt x="296" y="482"/>
                  <a:pt x="297" y="506"/>
                  <a:pt x="298" y="506"/>
                </a:cubicBezTo>
                <a:cubicBezTo>
                  <a:pt x="299" y="505"/>
                  <a:pt x="341" y="382"/>
                  <a:pt x="347" y="362"/>
                </a:cubicBezTo>
                <a:cubicBezTo>
                  <a:pt x="348" y="357"/>
                  <a:pt x="348" y="357"/>
                  <a:pt x="348" y="357"/>
                </a:cubicBezTo>
                <a:cubicBezTo>
                  <a:pt x="368" y="364"/>
                  <a:pt x="368" y="364"/>
                  <a:pt x="368" y="364"/>
                </a:cubicBezTo>
                <a:cubicBezTo>
                  <a:pt x="391" y="373"/>
                  <a:pt x="393" y="374"/>
                  <a:pt x="414" y="382"/>
                </a:cubicBezTo>
                <a:cubicBezTo>
                  <a:pt x="480" y="409"/>
                  <a:pt x="481" y="410"/>
                  <a:pt x="488" y="417"/>
                </a:cubicBezTo>
                <a:cubicBezTo>
                  <a:pt x="492" y="420"/>
                  <a:pt x="496" y="426"/>
                  <a:pt x="498" y="430"/>
                </a:cubicBezTo>
                <a:cubicBezTo>
                  <a:pt x="498" y="431"/>
                  <a:pt x="500" y="438"/>
                  <a:pt x="503" y="445"/>
                </a:cubicBezTo>
                <a:cubicBezTo>
                  <a:pt x="518" y="491"/>
                  <a:pt x="526" y="520"/>
                  <a:pt x="527" y="527"/>
                </a:cubicBezTo>
                <a:cubicBezTo>
                  <a:pt x="530" y="541"/>
                  <a:pt x="523" y="557"/>
                  <a:pt x="512" y="566"/>
                </a:cubicBezTo>
                <a:cubicBezTo>
                  <a:pt x="508" y="570"/>
                  <a:pt x="501" y="573"/>
                  <a:pt x="495" y="575"/>
                </a:cubicBezTo>
                <a:cubicBezTo>
                  <a:pt x="492" y="576"/>
                  <a:pt x="480" y="576"/>
                  <a:pt x="266" y="576"/>
                </a:cubicBezTo>
                <a:cubicBezTo>
                  <a:pt x="83" y="576"/>
                  <a:pt x="39" y="576"/>
                  <a:pt x="36" y="575"/>
                </a:cubicBezTo>
                <a:close/>
                <a:moveTo>
                  <a:pt x="256" y="336"/>
                </a:moveTo>
                <a:cubicBezTo>
                  <a:pt x="229" y="330"/>
                  <a:pt x="203" y="313"/>
                  <a:pt x="184" y="287"/>
                </a:cubicBezTo>
                <a:cubicBezTo>
                  <a:pt x="174" y="273"/>
                  <a:pt x="164" y="253"/>
                  <a:pt x="158" y="236"/>
                </a:cubicBezTo>
                <a:cubicBezTo>
                  <a:pt x="157" y="232"/>
                  <a:pt x="157" y="232"/>
                  <a:pt x="156" y="232"/>
                </a:cubicBezTo>
                <a:cubicBezTo>
                  <a:pt x="153" y="233"/>
                  <a:pt x="148" y="233"/>
                  <a:pt x="146" y="231"/>
                </a:cubicBezTo>
                <a:cubicBezTo>
                  <a:pt x="137" y="227"/>
                  <a:pt x="130" y="212"/>
                  <a:pt x="127" y="188"/>
                </a:cubicBezTo>
                <a:cubicBezTo>
                  <a:pt x="125" y="173"/>
                  <a:pt x="127" y="165"/>
                  <a:pt x="132" y="161"/>
                </a:cubicBezTo>
                <a:cubicBezTo>
                  <a:pt x="136" y="158"/>
                  <a:pt x="139" y="157"/>
                  <a:pt x="146" y="157"/>
                </a:cubicBezTo>
                <a:cubicBezTo>
                  <a:pt x="152" y="157"/>
                  <a:pt x="152" y="157"/>
                  <a:pt x="152" y="157"/>
                </a:cubicBezTo>
                <a:cubicBezTo>
                  <a:pt x="151" y="147"/>
                  <a:pt x="151" y="147"/>
                  <a:pt x="151" y="147"/>
                </a:cubicBezTo>
                <a:cubicBezTo>
                  <a:pt x="150" y="114"/>
                  <a:pt x="150" y="105"/>
                  <a:pt x="152" y="94"/>
                </a:cubicBezTo>
                <a:cubicBezTo>
                  <a:pt x="161" y="46"/>
                  <a:pt x="201" y="10"/>
                  <a:pt x="249" y="4"/>
                </a:cubicBezTo>
                <a:cubicBezTo>
                  <a:pt x="284" y="0"/>
                  <a:pt x="315" y="9"/>
                  <a:pt x="340" y="31"/>
                </a:cubicBezTo>
                <a:cubicBezTo>
                  <a:pt x="357" y="45"/>
                  <a:pt x="371" y="68"/>
                  <a:pt x="376" y="91"/>
                </a:cubicBezTo>
                <a:cubicBezTo>
                  <a:pt x="378" y="102"/>
                  <a:pt x="379" y="109"/>
                  <a:pt x="378" y="131"/>
                </a:cubicBezTo>
                <a:cubicBezTo>
                  <a:pt x="377" y="142"/>
                  <a:pt x="377" y="152"/>
                  <a:pt x="377" y="153"/>
                </a:cubicBezTo>
                <a:cubicBezTo>
                  <a:pt x="377" y="157"/>
                  <a:pt x="377" y="157"/>
                  <a:pt x="377" y="157"/>
                </a:cubicBezTo>
                <a:cubicBezTo>
                  <a:pt x="383" y="157"/>
                  <a:pt x="383" y="157"/>
                  <a:pt x="383" y="157"/>
                </a:cubicBezTo>
                <a:cubicBezTo>
                  <a:pt x="392" y="157"/>
                  <a:pt x="396" y="159"/>
                  <a:pt x="399" y="165"/>
                </a:cubicBezTo>
                <a:cubicBezTo>
                  <a:pt x="403" y="170"/>
                  <a:pt x="403" y="178"/>
                  <a:pt x="400" y="195"/>
                </a:cubicBezTo>
                <a:cubicBezTo>
                  <a:pt x="396" y="220"/>
                  <a:pt x="386" y="235"/>
                  <a:pt x="375" y="233"/>
                </a:cubicBezTo>
                <a:cubicBezTo>
                  <a:pt x="373" y="233"/>
                  <a:pt x="372" y="232"/>
                  <a:pt x="372" y="232"/>
                </a:cubicBezTo>
                <a:cubicBezTo>
                  <a:pt x="371" y="232"/>
                  <a:pt x="370" y="235"/>
                  <a:pt x="369" y="239"/>
                </a:cubicBezTo>
                <a:cubicBezTo>
                  <a:pt x="357" y="274"/>
                  <a:pt x="336" y="302"/>
                  <a:pt x="310" y="320"/>
                </a:cubicBezTo>
                <a:cubicBezTo>
                  <a:pt x="303" y="324"/>
                  <a:pt x="292" y="330"/>
                  <a:pt x="284" y="333"/>
                </a:cubicBezTo>
                <a:cubicBezTo>
                  <a:pt x="272" y="337"/>
                  <a:pt x="264" y="338"/>
                  <a:pt x="256" y="336"/>
                </a:cubicBezTo>
                <a:close/>
              </a:path>
            </a:pathLst>
          </a:custGeom>
          <a:noFill/>
          <a:ln w="254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D1E015A-7A62-3D40-9E72-9A9A50DF5F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54215" y="7037151"/>
            <a:ext cx="279241" cy="279241"/>
          </a:xfrm>
          <a:prstGeom prst="rect">
            <a:avLst/>
          </a:prstGeom>
        </p:spPr>
      </p:pic>
      <p:sp>
        <p:nvSpPr>
          <p:cNvPr id="3" name="TextBox 2">
            <a:extLst>
              <a:ext uri="{FF2B5EF4-FFF2-40B4-BE49-F238E27FC236}">
                <a16:creationId xmlns:a16="http://schemas.microsoft.com/office/drawing/2014/main" id="{03B238C7-5711-7946-BF5F-65F460AAC3A5}"/>
              </a:ext>
            </a:extLst>
          </p:cNvPr>
          <p:cNvSpPr txBox="1"/>
          <p:nvPr/>
        </p:nvSpPr>
        <p:spPr>
          <a:xfrm>
            <a:off x="1531620" y="2697480"/>
            <a:ext cx="6535892" cy="22775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PDFs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challenges of bulk audits and bulk remediation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Ian Smith &amp; Mark McCallum</a:t>
            </a:r>
          </a:p>
        </p:txBody>
      </p:sp>
    </p:spTree>
    <p:extLst>
      <p:ext uri="{BB962C8B-B14F-4D97-AF65-F5344CB8AC3E}">
        <p14:creationId xmlns:p14="http://schemas.microsoft.com/office/powerpoint/2010/main" val="3331221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77B9-79FD-2349-951A-F2E29C4E12BB}"/>
              </a:ext>
            </a:extLst>
          </p:cNvPr>
          <p:cNvSpPr>
            <a:spLocks noGrp="1"/>
          </p:cNvSpPr>
          <p:nvPr>
            <p:ph type="title" idx="4294967295"/>
          </p:nvPr>
        </p:nvSpPr>
        <p:spPr>
          <a:xfrm>
            <a:off x="838200" y="365126"/>
            <a:ext cx="8620432" cy="373556"/>
          </a:xfrm>
        </p:spPr>
        <p:txBody>
          <a:bodyPr>
            <a:normAutofit fontScale="90000"/>
          </a:bodyPr>
          <a:lstStyle/>
          <a:p>
            <a:r>
              <a:rPr lang="en-US" dirty="0">
                <a:solidFill>
                  <a:schemeClr val="bg1"/>
                </a:solidFill>
              </a:rPr>
              <a:t>Our Experience</a:t>
            </a:r>
          </a:p>
        </p:txBody>
      </p:sp>
      <p:sp>
        <p:nvSpPr>
          <p:cNvPr id="4" name="TextBox 3">
            <a:extLst>
              <a:ext uri="{FF2B5EF4-FFF2-40B4-BE49-F238E27FC236}">
                <a16:creationId xmlns:a16="http://schemas.microsoft.com/office/drawing/2014/main" id="{5D7C0F0C-89EB-4E1A-B1AD-826AF6305B94}"/>
              </a:ext>
              <a:ext uri="{C183D7F6-B498-43B3-948B-1728B52AA6E4}">
                <adec:decorative xmlns:adec="http://schemas.microsoft.com/office/drawing/2017/decorative" val="1"/>
              </a:ext>
            </a:extLst>
          </p:cNvPr>
          <p:cNvSpPr txBox="1"/>
          <p:nvPr/>
        </p:nvSpPr>
        <p:spPr>
          <a:xfrm>
            <a:off x="206478" y="294967"/>
            <a:ext cx="1212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Client</a:t>
            </a:r>
            <a:endParaRPr kumimoji="0" lang="en-IN" sz="28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311" name="Freeform 5">
            <a:extLst>
              <a:ext uri="{FF2B5EF4-FFF2-40B4-BE49-F238E27FC236}">
                <a16:creationId xmlns:a16="http://schemas.microsoft.com/office/drawing/2014/main" id="{6EEA3298-2E0A-48A5-87B3-C2EC48D3B4B2}"/>
              </a:ext>
              <a:ext uri="{C183D7F6-B498-43B3-948B-1728B52AA6E4}">
                <adec:decorative xmlns:adec="http://schemas.microsoft.com/office/drawing/2017/decorative" val="1"/>
              </a:ext>
            </a:extLst>
          </p:cNvPr>
          <p:cNvSpPr>
            <a:spLocks noEditPoints="1"/>
          </p:cNvSpPr>
          <p:nvPr/>
        </p:nvSpPr>
        <p:spPr bwMode="auto">
          <a:xfrm>
            <a:off x="2977894" y="269111"/>
            <a:ext cx="571551" cy="574932"/>
          </a:xfrm>
          <a:custGeom>
            <a:avLst/>
            <a:gdLst>
              <a:gd name="T0" fmla="*/ 36 w 530"/>
              <a:gd name="T1" fmla="*/ 575 h 576"/>
              <a:gd name="T2" fmla="*/ 3 w 530"/>
              <a:gd name="T3" fmla="*/ 545 h 576"/>
              <a:gd name="T4" fmla="*/ 1 w 530"/>
              <a:gd name="T5" fmla="*/ 527 h 576"/>
              <a:gd name="T6" fmla="*/ 29 w 530"/>
              <a:gd name="T7" fmla="*/ 434 h 576"/>
              <a:gd name="T8" fmla="*/ 39 w 530"/>
              <a:gd name="T9" fmla="*/ 418 h 576"/>
              <a:gd name="T10" fmla="*/ 84 w 530"/>
              <a:gd name="T11" fmla="*/ 395 h 576"/>
              <a:gd name="T12" fmla="*/ 115 w 530"/>
              <a:gd name="T13" fmla="*/ 382 h 576"/>
              <a:gd name="T14" fmla="*/ 173 w 530"/>
              <a:gd name="T15" fmla="*/ 360 h 576"/>
              <a:gd name="T16" fmla="*/ 181 w 530"/>
              <a:gd name="T17" fmla="*/ 357 h 576"/>
              <a:gd name="T18" fmla="*/ 182 w 530"/>
              <a:gd name="T19" fmla="*/ 362 h 576"/>
              <a:gd name="T20" fmla="*/ 231 w 530"/>
              <a:gd name="T21" fmla="*/ 506 h 576"/>
              <a:gd name="T22" fmla="*/ 232 w 530"/>
              <a:gd name="T23" fmla="*/ 505 h 576"/>
              <a:gd name="T24" fmla="*/ 234 w 530"/>
              <a:gd name="T25" fmla="*/ 451 h 576"/>
              <a:gd name="T26" fmla="*/ 236 w 530"/>
              <a:gd name="T27" fmla="*/ 399 h 576"/>
              <a:gd name="T28" fmla="*/ 226 w 530"/>
              <a:gd name="T29" fmla="*/ 379 h 576"/>
              <a:gd name="T30" fmla="*/ 216 w 530"/>
              <a:gd name="T31" fmla="*/ 360 h 576"/>
              <a:gd name="T32" fmla="*/ 221 w 530"/>
              <a:gd name="T33" fmla="*/ 362 h 576"/>
              <a:gd name="T34" fmla="*/ 261 w 530"/>
              <a:gd name="T35" fmla="*/ 374 h 576"/>
              <a:gd name="T36" fmla="*/ 307 w 530"/>
              <a:gd name="T37" fmla="*/ 362 h 576"/>
              <a:gd name="T38" fmla="*/ 315 w 530"/>
              <a:gd name="T39" fmla="*/ 360 h 576"/>
              <a:gd name="T40" fmla="*/ 303 w 530"/>
              <a:gd name="T41" fmla="*/ 379 h 576"/>
              <a:gd name="T42" fmla="*/ 292 w 530"/>
              <a:gd name="T43" fmla="*/ 399 h 576"/>
              <a:gd name="T44" fmla="*/ 295 w 530"/>
              <a:gd name="T45" fmla="*/ 453 h 576"/>
              <a:gd name="T46" fmla="*/ 298 w 530"/>
              <a:gd name="T47" fmla="*/ 506 h 576"/>
              <a:gd name="T48" fmla="*/ 347 w 530"/>
              <a:gd name="T49" fmla="*/ 362 h 576"/>
              <a:gd name="T50" fmla="*/ 348 w 530"/>
              <a:gd name="T51" fmla="*/ 357 h 576"/>
              <a:gd name="T52" fmla="*/ 368 w 530"/>
              <a:gd name="T53" fmla="*/ 364 h 576"/>
              <a:gd name="T54" fmla="*/ 414 w 530"/>
              <a:gd name="T55" fmla="*/ 382 h 576"/>
              <a:gd name="T56" fmla="*/ 488 w 530"/>
              <a:gd name="T57" fmla="*/ 417 h 576"/>
              <a:gd name="T58" fmla="*/ 498 w 530"/>
              <a:gd name="T59" fmla="*/ 430 h 576"/>
              <a:gd name="T60" fmla="*/ 503 w 530"/>
              <a:gd name="T61" fmla="*/ 445 h 576"/>
              <a:gd name="T62" fmla="*/ 527 w 530"/>
              <a:gd name="T63" fmla="*/ 527 h 576"/>
              <a:gd name="T64" fmla="*/ 512 w 530"/>
              <a:gd name="T65" fmla="*/ 566 h 576"/>
              <a:gd name="T66" fmla="*/ 495 w 530"/>
              <a:gd name="T67" fmla="*/ 575 h 576"/>
              <a:gd name="T68" fmla="*/ 266 w 530"/>
              <a:gd name="T69" fmla="*/ 576 h 576"/>
              <a:gd name="T70" fmla="*/ 36 w 530"/>
              <a:gd name="T71" fmla="*/ 575 h 576"/>
              <a:gd name="T72" fmla="*/ 256 w 530"/>
              <a:gd name="T73" fmla="*/ 336 h 576"/>
              <a:gd name="T74" fmla="*/ 184 w 530"/>
              <a:gd name="T75" fmla="*/ 287 h 576"/>
              <a:gd name="T76" fmla="*/ 158 w 530"/>
              <a:gd name="T77" fmla="*/ 236 h 576"/>
              <a:gd name="T78" fmla="*/ 156 w 530"/>
              <a:gd name="T79" fmla="*/ 232 h 576"/>
              <a:gd name="T80" fmla="*/ 146 w 530"/>
              <a:gd name="T81" fmla="*/ 231 h 576"/>
              <a:gd name="T82" fmla="*/ 127 w 530"/>
              <a:gd name="T83" fmla="*/ 188 h 576"/>
              <a:gd name="T84" fmla="*/ 132 w 530"/>
              <a:gd name="T85" fmla="*/ 161 h 576"/>
              <a:gd name="T86" fmla="*/ 146 w 530"/>
              <a:gd name="T87" fmla="*/ 157 h 576"/>
              <a:gd name="T88" fmla="*/ 152 w 530"/>
              <a:gd name="T89" fmla="*/ 157 h 576"/>
              <a:gd name="T90" fmla="*/ 151 w 530"/>
              <a:gd name="T91" fmla="*/ 147 h 576"/>
              <a:gd name="T92" fmla="*/ 152 w 530"/>
              <a:gd name="T93" fmla="*/ 94 h 576"/>
              <a:gd name="T94" fmla="*/ 249 w 530"/>
              <a:gd name="T95" fmla="*/ 4 h 576"/>
              <a:gd name="T96" fmla="*/ 340 w 530"/>
              <a:gd name="T97" fmla="*/ 31 h 576"/>
              <a:gd name="T98" fmla="*/ 376 w 530"/>
              <a:gd name="T99" fmla="*/ 91 h 576"/>
              <a:gd name="T100" fmla="*/ 378 w 530"/>
              <a:gd name="T101" fmla="*/ 131 h 576"/>
              <a:gd name="T102" fmla="*/ 377 w 530"/>
              <a:gd name="T103" fmla="*/ 153 h 576"/>
              <a:gd name="T104" fmla="*/ 377 w 530"/>
              <a:gd name="T105" fmla="*/ 157 h 576"/>
              <a:gd name="T106" fmla="*/ 383 w 530"/>
              <a:gd name="T107" fmla="*/ 157 h 576"/>
              <a:gd name="T108" fmla="*/ 399 w 530"/>
              <a:gd name="T109" fmla="*/ 165 h 576"/>
              <a:gd name="T110" fmla="*/ 400 w 530"/>
              <a:gd name="T111" fmla="*/ 195 h 576"/>
              <a:gd name="T112" fmla="*/ 375 w 530"/>
              <a:gd name="T113" fmla="*/ 233 h 576"/>
              <a:gd name="T114" fmla="*/ 372 w 530"/>
              <a:gd name="T115" fmla="*/ 232 h 576"/>
              <a:gd name="T116" fmla="*/ 369 w 530"/>
              <a:gd name="T117" fmla="*/ 239 h 576"/>
              <a:gd name="T118" fmla="*/ 310 w 530"/>
              <a:gd name="T119" fmla="*/ 320 h 576"/>
              <a:gd name="T120" fmla="*/ 284 w 530"/>
              <a:gd name="T121" fmla="*/ 333 h 576"/>
              <a:gd name="T122" fmla="*/ 256 w 530"/>
              <a:gd name="T123" fmla="*/ 3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 h="576">
                <a:moveTo>
                  <a:pt x="36" y="575"/>
                </a:moveTo>
                <a:cubicBezTo>
                  <a:pt x="20" y="572"/>
                  <a:pt x="7" y="561"/>
                  <a:pt x="3" y="545"/>
                </a:cubicBezTo>
                <a:cubicBezTo>
                  <a:pt x="1" y="540"/>
                  <a:pt x="0" y="532"/>
                  <a:pt x="1" y="527"/>
                </a:cubicBezTo>
                <a:cubicBezTo>
                  <a:pt x="3" y="518"/>
                  <a:pt x="16" y="473"/>
                  <a:pt x="29" y="434"/>
                </a:cubicBezTo>
                <a:cubicBezTo>
                  <a:pt x="32" y="428"/>
                  <a:pt x="34" y="423"/>
                  <a:pt x="39" y="418"/>
                </a:cubicBezTo>
                <a:cubicBezTo>
                  <a:pt x="45" y="411"/>
                  <a:pt x="49" y="409"/>
                  <a:pt x="84" y="395"/>
                </a:cubicBezTo>
                <a:cubicBezTo>
                  <a:pt x="96" y="390"/>
                  <a:pt x="110" y="384"/>
                  <a:pt x="115" y="382"/>
                </a:cubicBezTo>
                <a:cubicBezTo>
                  <a:pt x="132" y="375"/>
                  <a:pt x="152" y="367"/>
                  <a:pt x="173" y="360"/>
                </a:cubicBezTo>
                <a:cubicBezTo>
                  <a:pt x="181" y="357"/>
                  <a:pt x="181" y="357"/>
                  <a:pt x="181" y="357"/>
                </a:cubicBezTo>
                <a:cubicBezTo>
                  <a:pt x="182" y="362"/>
                  <a:pt x="182" y="362"/>
                  <a:pt x="182" y="362"/>
                </a:cubicBezTo>
                <a:cubicBezTo>
                  <a:pt x="189" y="386"/>
                  <a:pt x="229" y="504"/>
                  <a:pt x="231" y="506"/>
                </a:cubicBezTo>
                <a:cubicBezTo>
                  <a:pt x="231" y="507"/>
                  <a:pt x="232" y="506"/>
                  <a:pt x="232" y="505"/>
                </a:cubicBezTo>
                <a:cubicBezTo>
                  <a:pt x="232" y="503"/>
                  <a:pt x="233" y="479"/>
                  <a:pt x="234" y="451"/>
                </a:cubicBezTo>
                <a:cubicBezTo>
                  <a:pt x="236" y="399"/>
                  <a:pt x="236" y="399"/>
                  <a:pt x="236" y="399"/>
                </a:cubicBezTo>
                <a:cubicBezTo>
                  <a:pt x="226" y="379"/>
                  <a:pt x="226" y="379"/>
                  <a:pt x="226" y="379"/>
                </a:cubicBezTo>
                <a:cubicBezTo>
                  <a:pt x="222" y="373"/>
                  <a:pt x="214" y="362"/>
                  <a:pt x="216" y="360"/>
                </a:cubicBezTo>
                <a:cubicBezTo>
                  <a:pt x="217" y="359"/>
                  <a:pt x="219" y="361"/>
                  <a:pt x="221" y="362"/>
                </a:cubicBezTo>
                <a:cubicBezTo>
                  <a:pt x="232" y="368"/>
                  <a:pt x="245" y="373"/>
                  <a:pt x="261" y="374"/>
                </a:cubicBezTo>
                <a:cubicBezTo>
                  <a:pt x="278" y="374"/>
                  <a:pt x="292" y="369"/>
                  <a:pt x="307" y="362"/>
                </a:cubicBezTo>
                <a:cubicBezTo>
                  <a:pt x="310" y="361"/>
                  <a:pt x="313" y="359"/>
                  <a:pt x="315" y="360"/>
                </a:cubicBezTo>
                <a:cubicBezTo>
                  <a:pt x="316" y="362"/>
                  <a:pt x="303" y="379"/>
                  <a:pt x="303" y="379"/>
                </a:cubicBezTo>
                <a:cubicBezTo>
                  <a:pt x="292" y="399"/>
                  <a:pt x="292" y="399"/>
                  <a:pt x="292" y="399"/>
                </a:cubicBezTo>
                <a:cubicBezTo>
                  <a:pt x="295" y="453"/>
                  <a:pt x="295" y="453"/>
                  <a:pt x="295" y="453"/>
                </a:cubicBezTo>
                <a:cubicBezTo>
                  <a:pt x="296" y="482"/>
                  <a:pt x="297" y="506"/>
                  <a:pt x="298" y="506"/>
                </a:cubicBezTo>
                <a:cubicBezTo>
                  <a:pt x="299" y="505"/>
                  <a:pt x="341" y="382"/>
                  <a:pt x="347" y="362"/>
                </a:cubicBezTo>
                <a:cubicBezTo>
                  <a:pt x="348" y="357"/>
                  <a:pt x="348" y="357"/>
                  <a:pt x="348" y="357"/>
                </a:cubicBezTo>
                <a:cubicBezTo>
                  <a:pt x="368" y="364"/>
                  <a:pt x="368" y="364"/>
                  <a:pt x="368" y="364"/>
                </a:cubicBezTo>
                <a:cubicBezTo>
                  <a:pt x="391" y="373"/>
                  <a:pt x="393" y="374"/>
                  <a:pt x="414" y="382"/>
                </a:cubicBezTo>
                <a:cubicBezTo>
                  <a:pt x="480" y="409"/>
                  <a:pt x="481" y="410"/>
                  <a:pt x="488" y="417"/>
                </a:cubicBezTo>
                <a:cubicBezTo>
                  <a:pt x="492" y="420"/>
                  <a:pt x="496" y="426"/>
                  <a:pt x="498" y="430"/>
                </a:cubicBezTo>
                <a:cubicBezTo>
                  <a:pt x="498" y="431"/>
                  <a:pt x="500" y="438"/>
                  <a:pt x="503" y="445"/>
                </a:cubicBezTo>
                <a:cubicBezTo>
                  <a:pt x="518" y="491"/>
                  <a:pt x="526" y="520"/>
                  <a:pt x="527" y="527"/>
                </a:cubicBezTo>
                <a:cubicBezTo>
                  <a:pt x="530" y="541"/>
                  <a:pt x="523" y="557"/>
                  <a:pt x="512" y="566"/>
                </a:cubicBezTo>
                <a:cubicBezTo>
                  <a:pt x="508" y="570"/>
                  <a:pt x="501" y="573"/>
                  <a:pt x="495" y="575"/>
                </a:cubicBezTo>
                <a:cubicBezTo>
                  <a:pt x="492" y="576"/>
                  <a:pt x="480" y="576"/>
                  <a:pt x="266" y="576"/>
                </a:cubicBezTo>
                <a:cubicBezTo>
                  <a:pt x="83" y="576"/>
                  <a:pt x="39" y="576"/>
                  <a:pt x="36" y="575"/>
                </a:cubicBezTo>
                <a:close/>
                <a:moveTo>
                  <a:pt x="256" y="336"/>
                </a:moveTo>
                <a:cubicBezTo>
                  <a:pt x="229" y="330"/>
                  <a:pt x="203" y="313"/>
                  <a:pt x="184" y="287"/>
                </a:cubicBezTo>
                <a:cubicBezTo>
                  <a:pt x="174" y="273"/>
                  <a:pt x="164" y="253"/>
                  <a:pt x="158" y="236"/>
                </a:cubicBezTo>
                <a:cubicBezTo>
                  <a:pt x="157" y="232"/>
                  <a:pt x="157" y="232"/>
                  <a:pt x="156" y="232"/>
                </a:cubicBezTo>
                <a:cubicBezTo>
                  <a:pt x="153" y="233"/>
                  <a:pt x="148" y="233"/>
                  <a:pt x="146" y="231"/>
                </a:cubicBezTo>
                <a:cubicBezTo>
                  <a:pt x="137" y="227"/>
                  <a:pt x="130" y="212"/>
                  <a:pt x="127" y="188"/>
                </a:cubicBezTo>
                <a:cubicBezTo>
                  <a:pt x="125" y="173"/>
                  <a:pt x="127" y="165"/>
                  <a:pt x="132" y="161"/>
                </a:cubicBezTo>
                <a:cubicBezTo>
                  <a:pt x="136" y="158"/>
                  <a:pt x="139" y="157"/>
                  <a:pt x="146" y="157"/>
                </a:cubicBezTo>
                <a:cubicBezTo>
                  <a:pt x="152" y="157"/>
                  <a:pt x="152" y="157"/>
                  <a:pt x="152" y="157"/>
                </a:cubicBezTo>
                <a:cubicBezTo>
                  <a:pt x="151" y="147"/>
                  <a:pt x="151" y="147"/>
                  <a:pt x="151" y="147"/>
                </a:cubicBezTo>
                <a:cubicBezTo>
                  <a:pt x="150" y="114"/>
                  <a:pt x="150" y="105"/>
                  <a:pt x="152" y="94"/>
                </a:cubicBezTo>
                <a:cubicBezTo>
                  <a:pt x="161" y="46"/>
                  <a:pt x="201" y="10"/>
                  <a:pt x="249" y="4"/>
                </a:cubicBezTo>
                <a:cubicBezTo>
                  <a:pt x="284" y="0"/>
                  <a:pt x="315" y="9"/>
                  <a:pt x="340" y="31"/>
                </a:cubicBezTo>
                <a:cubicBezTo>
                  <a:pt x="357" y="45"/>
                  <a:pt x="371" y="68"/>
                  <a:pt x="376" y="91"/>
                </a:cubicBezTo>
                <a:cubicBezTo>
                  <a:pt x="378" y="102"/>
                  <a:pt x="379" y="109"/>
                  <a:pt x="378" y="131"/>
                </a:cubicBezTo>
                <a:cubicBezTo>
                  <a:pt x="377" y="142"/>
                  <a:pt x="377" y="152"/>
                  <a:pt x="377" y="153"/>
                </a:cubicBezTo>
                <a:cubicBezTo>
                  <a:pt x="377" y="157"/>
                  <a:pt x="377" y="157"/>
                  <a:pt x="377" y="157"/>
                </a:cubicBezTo>
                <a:cubicBezTo>
                  <a:pt x="383" y="157"/>
                  <a:pt x="383" y="157"/>
                  <a:pt x="383" y="157"/>
                </a:cubicBezTo>
                <a:cubicBezTo>
                  <a:pt x="392" y="157"/>
                  <a:pt x="396" y="159"/>
                  <a:pt x="399" y="165"/>
                </a:cubicBezTo>
                <a:cubicBezTo>
                  <a:pt x="403" y="170"/>
                  <a:pt x="403" y="178"/>
                  <a:pt x="400" y="195"/>
                </a:cubicBezTo>
                <a:cubicBezTo>
                  <a:pt x="396" y="220"/>
                  <a:pt x="386" y="235"/>
                  <a:pt x="375" y="233"/>
                </a:cubicBezTo>
                <a:cubicBezTo>
                  <a:pt x="373" y="233"/>
                  <a:pt x="372" y="232"/>
                  <a:pt x="372" y="232"/>
                </a:cubicBezTo>
                <a:cubicBezTo>
                  <a:pt x="371" y="232"/>
                  <a:pt x="370" y="235"/>
                  <a:pt x="369" y="239"/>
                </a:cubicBezTo>
                <a:cubicBezTo>
                  <a:pt x="357" y="274"/>
                  <a:pt x="336" y="302"/>
                  <a:pt x="310" y="320"/>
                </a:cubicBezTo>
                <a:cubicBezTo>
                  <a:pt x="303" y="324"/>
                  <a:pt x="292" y="330"/>
                  <a:pt x="284" y="333"/>
                </a:cubicBezTo>
                <a:cubicBezTo>
                  <a:pt x="272" y="337"/>
                  <a:pt x="264" y="338"/>
                  <a:pt x="256" y="336"/>
                </a:cubicBezTo>
                <a:close/>
              </a:path>
            </a:pathLst>
          </a:custGeom>
          <a:noFill/>
          <a:ln w="254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TextBox 194">
            <a:extLst>
              <a:ext uri="{FF2B5EF4-FFF2-40B4-BE49-F238E27FC236}">
                <a16:creationId xmlns:a16="http://schemas.microsoft.com/office/drawing/2014/main" id="{1297247B-24BF-974E-88D7-9CE44BB19C17}"/>
              </a:ext>
              <a:ext uri="{C183D7F6-B498-43B3-948B-1728B52AA6E4}">
                <adec:decorative xmlns:adec="http://schemas.microsoft.com/office/drawing/2017/decorative" val="1"/>
              </a:ext>
            </a:extLst>
          </p:cNvPr>
          <p:cNvSpPr txBox="1"/>
          <p:nvPr/>
        </p:nvSpPr>
        <p:spPr>
          <a:xfrm>
            <a:off x="278356" y="209111"/>
            <a:ext cx="53290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Digital document accessibility audit</a:t>
            </a:r>
          </a:p>
        </p:txBody>
      </p:sp>
      <p:pic>
        <p:nvPicPr>
          <p:cNvPr id="5" name="Picture 4">
            <a:extLst>
              <a:ext uri="{FF2B5EF4-FFF2-40B4-BE49-F238E27FC236}">
                <a16:creationId xmlns:a16="http://schemas.microsoft.com/office/drawing/2014/main" id="{4D1E015A-7A62-3D40-9E72-9A9A50DF5FD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754215" y="7037151"/>
            <a:ext cx="279241" cy="279241"/>
          </a:xfrm>
          <a:prstGeom prst="rect">
            <a:avLst/>
          </a:prstGeom>
        </p:spPr>
      </p:pic>
      <p:pic>
        <p:nvPicPr>
          <p:cNvPr id="3" name="Bulk Auditing.mov" descr="Bulk Auditing.mov">
            <a:hlinkClick r:id="" action="ppaction://media"/>
            <a:extLst>
              <a:ext uri="{FF2B5EF4-FFF2-40B4-BE49-F238E27FC236}">
                <a16:creationId xmlns:a16="http://schemas.microsoft.com/office/drawing/2014/main" id="{B7A2E9CD-2D76-544C-BAEA-7FBA7E3560C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0999" y="1181689"/>
            <a:ext cx="9950001" cy="5068282"/>
          </a:xfrm>
          <a:prstGeom prst="rect">
            <a:avLst/>
          </a:prstGeom>
        </p:spPr>
      </p:pic>
    </p:spTree>
    <p:extLst>
      <p:ext uri="{BB962C8B-B14F-4D97-AF65-F5344CB8AC3E}">
        <p14:creationId xmlns:p14="http://schemas.microsoft.com/office/powerpoint/2010/main" val="398478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77B9-79FD-2349-951A-F2E29C4E12BB}"/>
              </a:ext>
            </a:extLst>
          </p:cNvPr>
          <p:cNvSpPr>
            <a:spLocks noGrp="1"/>
          </p:cNvSpPr>
          <p:nvPr>
            <p:ph type="title" idx="4294967295"/>
          </p:nvPr>
        </p:nvSpPr>
        <p:spPr>
          <a:xfrm>
            <a:off x="838200" y="365126"/>
            <a:ext cx="8620432" cy="373556"/>
          </a:xfrm>
        </p:spPr>
        <p:txBody>
          <a:bodyPr>
            <a:normAutofit fontScale="90000"/>
          </a:bodyPr>
          <a:lstStyle/>
          <a:p>
            <a:r>
              <a:rPr lang="en-US" dirty="0">
                <a:solidFill>
                  <a:schemeClr val="bg1"/>
                </a:solidFill>
              </a:rPr>
              <a:t>Our Experience</a:t>
            </a:r>
          </a:p>
        </p:txBody>
      </p:sp>
      <p:sp>
        <p:nvSpPr>
          <p:cNvPr id="4" name="TextBox 3">
            <a:extLst>
              <a:ext uri="{FF2B5EF4-FFF2-40B4-BE49-F238E27FC236}">
                <a16:creationId xmlns:a16="http://schemas.microsoft.com/office/drawing/2014/main" id="{5D7C0F0C-89EB-4E1A-B1AD-826AF6305B94}"/>
              </a:ext>
              <a:ext uri="{C183D7F6-B498-43B3-948B-1728B52AA6E4}">
                <adec:decorative xmlns:adec="http://schemas.microsoft.com/office/drawing/2017/decorative" val="1"/>
              </a:ext>
            </a:extLst>
          </p:cNvPr>
          <p:cNvSpPr txBox="1"/>
          <p:nvPr/>
        </p:nvSpPr>
        <p:spPr>
          <a:xfrm>
            <a:off x="206478" y="294967"/>
            <a:ext cx="1212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Client</a:t>
            </a:r>
            <a:endParaRPr kumimoji="0" lang="en-IN" sz="28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311" name="Freeform 5">
            <a:extLst>
              <a:ext uri="{FF2B5EF4-FFF2-40B4-BE49-F238E27FC236}">
                <a16:creationId xmlns:a16="http://schemas.microsoft.com/office/drawing/2014/main" id="{6EEA3298-2E0A-48A5-87B3-C2EC48D3B4B2}"/>
              </a:ext>
              <a:ext uri="{C183D7F6-B498-43B3-948B-1728B52AA6E4}">
                <adec:decorative xmlns:adec="http://schemas.microsoft.com/office/drawing/2017/decorative" val="1"/>
              </a:ext>
            </a:extLst>
          </p:cNvPr>
          <p:cNvSpPr>
            <a:spLocks noEditPoints="1"/>
          </p:cNvSpPr>
          <p:nvPr/>
        </p:nvSpPr>
        <p:spPr bwMode="auto">
          <a:xfrm>
            <a:off x="2977894" y="269111"/>
            <a:ext cx="571551" cy="574932"/>
          </a:xfrm>
          <a:custGeom>
            <a:avLst/>
            <a:gdLst>
              <a:gd name="T0" fmla="*/ 36 w 530"/>
              <a:gd name="T1" fmla="*/ 575 h 576"/>
              <a:gd name="T2" fmla="*/ 3 w 530"/>
              <a:gd name="T3" fmla="*/ 545 h 576"/>
              <a:gd name="T4" fmla="*/ 1 w 530"/>
              <a:gd name="T5" fmla="*/ 527 h 576"/>
              <a:gd name="T6" fmla="*/ 29 w 530"/>
              <a:gd name="T7" fmla="*/ 434 h 576"/>
              <a:gd name="T8" fmla="*/ 39 w 530"/>
              <a:gd name="T9" fmla="*/ 418 h 576"/>
              <a:gd name="T10" fmla="*/ 84 w 530"/>
              <a:gd name="T11" fmla="*/ 395 h 576"/>
              <a:gd name="T12" fmla="*/ 115 w 530"/>
              <a:gd name="T13" fmla="*/ 382 h 576"/>
              <a:gd name="T14" fmla="*/ 173 w 530"/>
              <a:gd name="T15" fmla="*/ 360 h 576"/>
              <a:gd name="T16" fmla="*/ 181 w 530"/>
              <a:gd name="T17" fmla="*/ 357 h 576"/>
              <a:gd name="T18" fmla="*/ 182 w 530"/>
              <a:gd name="T19" fmla="*/ 362 h 576"/>
              <a:gd name="T20" fmla="*/ 231 w 530"/>
              <a:gd name="T21" fmla="*/ 506 h 576"/>
              <a:gd name="T22" fmla="*/ 232 w 530"/>
              <a:gd name="T23" fmla="*/ 505 h 576"/>
              <a:gd name="T24" fmla="*/ 234 w 530"/>
              <a:gd name="T25" fmla="*/ 451 h 576"/>
              <a:gd name="T26" fmla="*/ 236 w 530"/>
              <a:gd name="T27" fmla="*/ 399 h 576"/>
              <a:gd name="T28" fmla="*/ 226 w 530"/>
              <a:gd name="T29" fmla="*/ 379 h 576"/>
              <a:gd name="T30" fmla="*/ 216 w 530"/>
              <a:gd name="T31" fmla="*/ 360 h 576"/>
              <a:gd name="T32" fmla="*/ 221 w 530"/>
              <a:gd name="T33" fmla="*/ 362 h 576"/>
              <a:gd name="T34" fmla="*/ 261 w 530"/>
              <a:gd name="T35" fmla="*/ 374 h 576"/>
              <a:gd name="T36" fmla="*/ 307 w 530"/>
              <a:gd name="T37" fmla="*/ 362 h 576"/>
              <a:gd name="T38" fmla="*/ 315 w 530"/>
              <a:gd name="T39" fmla="*/ 360 h 576"/>
              <a:gd name="T40" fmla="*/ 303 w 530"/>
              <a:gd name="T41" fmla="*/ 379 h 576"/>
              <a:gd name="T42" fmla="*/ 292 w 530"/>
              <a:gd name="T43" fmla="*/ 399 h 576"/>
              <a:gd name="T44" fmla="*/ 295 w 530"/>
              <a:gd name="T45" fmla="*/ 453 h 576"/>
              <a:gd name="T46" fmla="*/ 298 w 530"/>
              <a:gd name="T47" fmla="*/ 506 h 576"/>
              <a:gd name="T48" fmla="*/ 347 w 530"/>
              <a:gd name="T49" fmla="*/ 362 h 576"/>
              <a:gd name="T50" fmla="*/ 348 w 530"/>
              <a:gd name="T51" fmla="*/ 357 h 576"/>
              <a:gd name="T52" fmla="*/ 368 w 530"/>
              <a:gd name="T53" fmla="*/ 364 h 576"/>
              <a:gd name="T54" fmla="*/ 414 w 530"/>
              <a:gd name="T55" fmla="*/ 382 h 576"/>
              <a:gd name="T56" fmla="*/ 488 w 530"/>
              <a:gd name="T57" fmla="*/ 417 h 576"/>
              <a:gd name="T58" fmla="*/ 498 w 530"/>
              <a:gd name="T59" fmla="*/ 430 h 576"/>
              <a:gd name="T60" fmla="*/ 503 w 530"/>
              <a:gd name="T61" fmla="*/ 445 h 576"/>
              <a:gd name="T62" fmla="*/ 527 w 530"/>
              <a:gd name="T63" fmla="*/ 527 h 576"/>
              <a:gd name="T64" fmla="*/ 512 w 530"/>
              <a:gd name="T65" fmla="*/ 566 h 576"/>
              <a:gd name="T66" fmla="*/ 495 w 530"/>
              <a:gd name="T67" fmla="*/ 575 h 576"/>
              <a:gd name="T68" fmla="*/ 266 w 530"/>
              <a:gd name="T69" fmla="*/ 576 h 576"/>
              <a:gd name="T70" fmla="*/ 36 w 530"/>
              <a:gd name="T71" fmla="*/ 575 h 576"/>
              <a:gd name="T72" fmla="*/ 256 w 530"/>
              <a:gd name="T73" fmla="*/ 336 h 576"/>
              <a:gd name="T74" fmla="*/ 184 w 530"/>
              <a:gd name="T75" fmla="*/ 287 h 576"/>
              <a:gd name="T76" fmla="*/ 158 w 530"/>
              <a:gd name="T77" fmla="*/ 236 h 576"/>
              <a:gd name="T78" fmla="*/ 156 w 530"/>
              <a:gd name="T79" fmla="*/ 232 h 576"/>
              <a:gd name="T80" fmla="*/ 146 w 530"/>
              <a:gd name="T81" fmla="*/ 231 h 576"/>
              <a:gd name="T82" fmla="*/ 127 w 530"/>
              <a:gd name="T83" fmla="*/ 188 h 576"/>
              <a:gd name="T84" fmla="*/ 132 w 530"/>
              <a:gd name="T85" fmla="*/ 161 h 576"/>
              <a:gd name="T86" fmla="*/ 146 w 530"/>
              <a:gd name="T87" fmla="*/ 157 h 576"/>
              <a:gd name="T88" fmla="*/ 152 w 530"/>
              <a:gd name="T89" fmla="*/ 157 h 576"/>
              <a:gd name="T90" fmla="*/ 151 w 530"/>
              <a:gd name="T91" fmla="*/ 147 h 576"/>
              <a:gd name="T92" fmla="*/ 152 w 530"/>
              <a:gd name="T93" fmla="*/ 94 h 576"/>
              <a:gd name="T94" fmla="*/ 249 w 530"/>
              <a:gd name="T95" fmla="*/ 4 h 576"/>
              <a:gd name="T96" fmla="*/ 340 w 530"/>
              <a:gd name="T97" fmla="*/ 31 h 576"/>
              <a:gd name="T98" fmla="*/ 376 w 530"/>
              <a:gd name="T99" fmla="*/ 91 h 576"/>
              <a:gd name="T100" fmla="*/ 378 w 530"/>
              <a:gd name="T101" fmla="*/ 131 h 576"/>
              <a:gd name="T102" fmla="*/ 377 w 530"/>
              <a:gd name="T103" fmla="*/ 153 h 576"/>
              <a:gd name="T104" fmla="*/ 377 w 530"/>
              <a:gd name="T105" fmla="*/ 157 h 576"/>
              <a:gd name="T106" fmla="*/ 383 w 530"/>
              <a:gd name="T107" fmla="*/ 157 h 576"/>
              <a:gd name="T108" fmla="*/ 399 w 530"/>
              <a:gd name="T109" fmla="*/ 165 h 576"/>
              <a:gd name="T110" fmla="*/ 400 w 530"/>
              <a:gd name="T111" fmla="*/ 195 h 576"/>
              <a:gd name="T112" fmla="*/ 375 w 530"/>
              <a:gd name="T113" fmla="*/ 233 h 576"/>
              <a:gd name="T114" fmla="*/ 372 w 530"/>
              <a:gd name="T115" fmla="*/ 232 h 576"/>
              <a:gd name="T116" fmla="*/ 369 w 530"/>
              <a:gd name="T117" fmla="*/ 239 h 576"/>
              <a:gd name="T118" fmla="*/ 310 w 530"/>
              <a:gd name="T119" fmla="*/ 320 h 576"/>
              <a:gd name="T120" fmla="*/ 284 w 530"/>
              <a:gd name="T121" fmla="*/ 333 h 576"/>
              <a:gd name="T122" fmla="*/ 256 w 530"/>
              <a:gd name="T123" fmla="*/ 3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 h="576">
                <a:moveTo>
                  <a:pt x="36" y="575"/>
                </a:moveTo>
                <a:cubicBezTo>
                  <a:pt x="20" y="572"/>
                  <a:pt x="7" y="561"/>
                  <a:pt x="3" y="545"/>
                </a:cubicBezTo>
                <a:cubicBezTo>
                  <a:pt x="1" y="540"/>
                  <a:pt x="0" y="532"/>
                  <a:pt x="1" y="527"/>
                </a:cubicBezTo>
                <a:cubicBezTo>
                  <a:pt x="3" y="518"/>
                  <a:pt x="16" y="473"/>
                  <a:pt x="29" y="434"/>
                </a:cubicBezTo>
                <a:cubicBezTo>
                  <a:pt x="32" y="428"/>
                  <a:pt x="34" y="423"/>
                  <a:pt x="39" y="418"/>
                </a:cubicBezTo>
                <a:cubicBezTo>
                  <a:pt x="45" y="411"/>
                  <a:pt x="49" y="409"/>
                  <a:pt x="84" y="395"/>
                </a:cubicBezTo>
                <a:cubicBezTo>
                  <a:pt x="96" y="390"/>
                  <a:pt x="110" y="384"/>
                  <a:pt x="115" y="382"/>
                </a:cubicBezTo>
                <a:cubicBezTo>
                  <a:pt x="132" y="375"/>
                  <a:pt x="152" y="367"/>
                  <a:pt x="173" y="360"/>
                </a:cubicBezTo>
                <a:cubicBezTo>
                  <a:pt x="181" y="357"/>
                  <a:pt x="181" y="357"/>
                  <a:pt x="181" y="357"/>
                </a:cubicBezTo>
                <a:cubicBezTo>
                  <a:pt x="182" y="362"/>
                  <a:pt x="182" y="362"/>
                  <a:pt x="182" y="362"/>
                </a:cubicBezTo>
                <a:cubicBezTo>
                  <a:pt x="189" y="386"/>
                  <a:pt x="229" y="504"/>
                  <a:pt x="231" y="506"/>
                </a:cubicBezTo>
                <a:cubicBezTo>
                  <a:pt x="231" y="507"/>
                  <a:pt x="232" y="506"/>
                  <a:pt x="232" y="505"/>
                </a:cubicBezTo>
                <a:cubicBezTo>
                  <a:pt x="232" y="503"/>
                  <a:pt x="233" y="479"/>
                  <a:pt x="234" y="451"/>
                </a:cubicBezTo>
                <a:cubicBezTo>
                  <a:pt x="236" y="399"/>
                  <a:pt x="236" y="399"/>
                  <a:pt x="236" y="399"/>
                </a:cubicBezTo>
                <a:cubicBezTo>
                  <a:pt x="226" y="379"/>
                  <a:pt x="226" y="379"/>
                  <a:pt x="226" y="379"/>
                </a:cubicBezTo>
                <a:cubicBezTo>
                  <a:pt x="222" y="373"/>
                  <a:pt x="214" y="362"/>
                  <a:pt x="216" y="360"/>
                </a:cubicBezTo>
                <a:cubicBezTo>
                  <a:pt x="217" y="359"/>
                  <a:pt x="219" y="361"/>
                  <a:pt x="221" y="362"/>
                </a:cubicBezTo>
                <a:cubicBezTo>
                  <a:pt x="232" y="368"/>
                  <a:pt x="245" y="373"/>
                  <a:pt x="261" y="374"/>
                </a:cubicBezTo>
                <a:cubicBezTo>
                  <a:pt x="278" y="374"/>
                  <a:pt x="292" y="369"/>
                  <a:pt x="307" y="362"/>
                </a:cubicBezTo>
                <a:cubicBezTo>
                  <a:pt x="310" y="361"/>
                  <a:pt x="313" y="359"/>
                  <a:pt x="315" y="360"/>
                </a:cubicBezTo>
                <a:cubicBezTo>
                  <a:pt x="316" y="362"/>
                  <a:pt x="303" y="379"/>
                  <a:pt x="303" y="379"/>
                </a:cubicBezTo>
                <a:cubicBezTo>
                  <a:pt x="292" y="399"/>
                  <a:pt x="292" y="399"/>
                  <a:pt x="292" y="399"/>
                </a:cubicBezTo>
                <a:cubicBezTo>
                  <a:pt x="295" y="453"/>
                  <a:pt x="295" y="453"/>
                  <a:pt x="295" y="453"/>
                </a:cubicBezTo>
                <a:cubicBezTo>
                  <a:pt x="296" y="482"/>
                  <a:pt x="297" y="506"/>
                  <a:pt x="298" y="506"/>
                </a:cubicBezTo>
                <a:cubicBezTo>
                  <a:pt x="299" y="505"/>
                  <a:pt x="341" y="382"/>
                  <a:pt x="347" y="362"/>
                </a:cubicBezTo>
                <a:cubicBezTo>
                  <a:pt x="348" y="357"/>
                  <a:pt x="348" y="357"/>
                  <a:pt x="348" y="357"/>
                </a:cubicBezTo>
                <a:cubicBezTo>
                  <a:pt x="368" y="364"/>
                  <a:pt x="368" y="364"/>
                  <a:pt x="368" y="364"/>
                </a:cubicBezTo>
                <a:cubicBezTo>
                  <a:pt x="391" y="373"/>
                  <a:pt x="393" y="374"/>
                  <a:pt x="414" y="382"/>
                </a:cubicBezTo>
                <a:cubicBezTo>
                  <a:pt x="480" y="409"/>
                  <a:pt x="481" y="410"/>
                  <a:pt x="488" y="417"/>
                </a:cubicBezTo>
                <a:cubicBezTo>
                  <a:pt x="492" y="420"/>
                  <a:pt x="496" y="426"/>
                  <a:pt x="498" y="430"/>
                </a:cubicBezTo>
                <a:cubicBezTo>
                  <a:pt x="498" y="431"/>
                  <a:pt x="500" y="438"/>
                  <a:pt x="503" y="445"/>
                </a:cubicBezTo>
                <a:cubicBezTo>
                  <a:pt x="518" y="491"/>
                  <a:pt x="526" y="520"/>
                  <a:pt x="527" y="527"/>
                </a:cubicBezTo>
                <a:cubicBezTo>
                  <a:pt x="530" y="541"/>
                  <a:pt x="523" y="557"/>
                  <a:pt x="512" y="566"/>
                </a:cubicBezTo>
                <a:cubicBezTo>
                  <a:pt x="508" y="570"/>
                  <a:pt x="501" y="573"/>
                  <a:pt x="495" y="575"/>
                </a:cubicBezTo>
                <a:cubicBezTo>
                  <a:pt x="492" y="576"/>
                  <a:pt x="480" y="576"/>
                  <a:pt x="266" y="576"/>
                </a:cubicBezTo>
                <a:cubicBezTo>
                  <a:pt x="83" y="576"/>
                  <a:pt x="39" y="576"/>
                  <a:pt x="36" y="575"/>
                </a:cubicBezTo>
                <a:close/>
                <a:moveTo>
                  <a:pt x="256" y="336"/>
                </a:moveTo>
                <a:cubicBezTo>
                  <a:pt x="229" y="330"/>
                  <a:pt x="203" y="313"/>
                  <a:pt x="184" y="287"/>
                </a:cubicBezTo>
                <a:cubicBezTo>
                  <a:pt x="174" y="273"/>
                  <a:pt x="164" y="253"/>
                  <a:pt x="158" y="236"/>
                </a:cubicBezTo>
                <a:cubicBezTo>
                  <a:pt x="157" y="232"/>
                  <a:pt x="157" y="232"/>
                  <a:pt x="156" y="232"/>
                </a:cubicBezTo>
                <a:cubicBezTo>
                  <a:pt x="153" y="233"/>
                  <a:pt x="148" y="233"/>
                  <a:pt x="146" y="231"/>
                </a:cubicBezTo>
                <a:cubicBezTo>
                  <a:pt x="137" y="227"/>
                  <a:pt x="130" y="212"/>
                  <a:pt x="127" y="188"/>
                </a:cubicBezTo>
                <a:cubicBezTo>
                  <a:pt x="125" y="173"/>
                  <a:pt x="127" y="165"/>
                  <a:pt x="132" y="161"/>
                </a:cubicBezTo>
                <a:cubicBezTo>
                  <a:pt x="136" y="158"/>
                  <a:pt x="139" y="157"/>
                  <a:pt x="146" y="157"/>
                </a:cubicBezTo>
                <a:cubicBezTo>
                  <a:pt x="152" y="157"/>
                  <a:pt x="152" y="157"/>
                  <a:pt x="152" y="157"/>
                </a:cubicBezTo>
                <a:cubicBezTo>
                  <a:pt x="151" y="147"/>
                  <a:pt x="151" y="147"/>
                  <a:pt x="151" y="147"/>
                </a:cubicBezTo>
                <a:cubicBezTo>
                  <a:pt x="150" y="114"/>
                  <a:pt x="150" y="105"/>
                  <a:pt x="152" y="94"/>
                </a:cubicBezTo>
                <a:cubicBezTo>
                  <a:pt x="161" y="46"/>
                  <a:pt x="201" y="10"/>
                  <a:pt x="249" y="4"/>
                </a:cubicBezTo>
                <a:cubicBezTo>
                  <a:pt x="284" y="0"/>
                  <a:pt x="315" y="9"/>
                  <a:pt x="340" y="31"/>
                </a:cubicBezTo>
                <a:cubicBezTo>
                  <a:pt x="357" y="45"/>
                  <a:pt x="371" y="68"/>
                  <a:pt x="376" y="91"/>
                </a:cubicBezTo>
                <a:cubicBezTo>
                  <a:pt x="378" y="102"/>
                  <a:pt x="379" y="109"/>
                  <a:pt x="378" y="131"/>
                </a:cubicBezTo>
                <a:cubicBezTo>
                  <a:pt x="377" y="142"/>
                  <a:pt x="377" y="152"/>
                  <a:pt x="377" y="153"/>
                </a:cubicBezTo>
                <a:cubicBezTo>
                  <a:pt x="377" y="157"/>
                  <a:pt x="377" y="157"/>
                  <a:pt x="377" y="157"/>
                </a:cubicBezTo>
                <a:cubicBezTo>
                  <a:pt x="383" y="157"/>
                  <a:pt x="383" y="157"/>
                  <a:pt x="383" y="157"/>
                </a:cubicBezTo>
                <a:cubicBezTo>
                  <a:pt x="392" y="157"/>
                  <a:pt x="396" y="159"/>
                  <a:pt x="399" y="165"/>
                </a:cubicBezTo>
                <a:cubicBezTo>
                  <a:pt x="403" y="170"/>
                  <a:pt x="403" y="178"/>
                  <a:pt x="400" y="195"/>
                </a:cubicBezTo>
                <a:cubicBezTo>
                  <a:pt x="396" y="220"/>
                  <a:pt x="386" y="235"/>
                  <a:pt x="375" y="233"/>
                </a:cubicBezTo>
                <a:cubicBezTo>
                  <a:pt x="373" y="233"/>
                  <a:pt x="372" y="232"/>
                  <a:pt x="372" y="232"/>
                </a:cubicBezTo>
                <a:cubicBezTo>
                  <a:pt x="371" y="232"/>
                  <a:pt x="370" y="235"/>
                  <a:pt x="369" y="239"/>
                </a:cubicBezTo>
                <a:cubicBezTo>
                  <a:pt x="357" y="274"/>
                  <a:pt x="336" y="302"/>
                  <a:pt x="310" y="320"/>
                </a:cubicBezTo>
                <a:cubicBezTo>
                  <a:pt x="303" y="324"/>
                  <a:pt x="292" y="330"/>
                  <a:pt x="284" y="333"/>
                </a:cubicBezTo>
                <a:cubicBezTo>
                  <a:pt x="272" y="337"/>
                  <a:pt x="264" y="338"/>
                  <a:pt x="256" y="336"/>
                </a:cubicBezTo>
                <a:close/>
              </a:path>
            </a:pathLst>
          </a:custGeom>
          <a:noFill/>
          <a:ln w="254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TextBox 194">
            <a:extLst>
              <a:ext uri="{FF2B5EF4-FFF2-40B4-BE49-F238E27FC236}">
                <a16:creationId xmlns:a16="http://schemas.microsoft.com/office/drawing/2014/main" id="{1297247B-24BF-974E-88D7-9CE44BB19C17}"/>
              </a:ext>
              <a:ext uri="{C183D7F6-B498-43B3-948B-1728B52AA6E4}">
                <adec:decorative xmlns:adec="http://schemas.microsoft.com/office/drawing/2017/decorative" val="1"/>
              </a:ext>
            </a:extLst>
          </p:cNvPr>
          <p:cNvSpPr txBox="1"/>
          <p:nvPr/>
        </p:nvSpPr>
        <p:spPr>
          <a:xfrm>
            <a:off x="278356" y="209111"/>
            <a:ext cx="53290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Digital document accessibility audit</a:t>
            </a:r>
          </a:p>
        </p:txBody>
      </p:sp>
      <p:pic>
        <p:nvPicPr>
          <p:cNvPr id="5" name="Picture 4">
            <a:extLst>
              <a:ext uri="{FF2B5EF4-FFF2-40B4-BE49-F238E27FC236}">
                <a16:creationId xmlns:a16="http://schemas.microsoft.com/office/drawing/2014/main" id="{4D1E015A-7A62-3D40-9E72-9A9A50DF5F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54215" y="7037151"/>
            <a:ext cx="279241" cy="279241"/>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F3532575-D751-C942-BBB4-4E30C7A530CF}"/>
              </a:ext>
            </a:extLst>
          </p:cNvPr>
          <p:cNvPicPr>
            <a:picLocks noChangeAspect="1"/>
          </p:cNvPicPr>
          <p:nvPr/>
        </p:nvPicPr>
        <p:blipFill>
          <a:blip r:embed="rId4"/>
          <a:stretch>
            <a:fillRect/>
          </a:stretch>
        </p:blipFill>
        <p:spPr>
          <a:xfrm>
            <a:off x="1372949" y="979486"/>
            <a:ext cx="9466470" cy="5592763"/>
          </a:xfrm>
          <a:prstGeom prst="rect">
            <a:avLst/>
          </a:prstGeom>
        </p:spPr>
      </p:pic>
    </p:spTree>
    <p:extLst>
      <p:ext uri="{BB962C8B-B14F-4D97-AF65-F5344CB8AC3E}">
        <p14:creationId xmlns:p14="http://schemas.microsoft.com/office/powerpoint/2010/main" val="1227370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77B9-79FD-2349-951A-F2E29C4E12BB}"/>
              </a:ext>
            </a:extLst>
          </p:cNvPr>
          <p:cNvSpPr>
            <a:spLocks noGrp="1"/>
          </p:cNvSpPr>
          <p:nvPr>
            <p:ph type="title" idx="4294967295"/>
          </p:nvPr>
        </p:nvSpPr>
        <p:spPr>
          <a:xfrm>
            <a:off x="838200" y="365126"/>
            <a:ext cx="8620432" cy="373556"/>
          </a:xfrm>
        </p:spPr>
        <p:txBody>
          <a:bodyPr>
            <a:normAutofit fontScale="90000"/>
          </a:bodyPr>
          <a:lstStyle/>
          <a:p>
            <a:r>
              <a:rPr lang="en-US" dirty="0">
                <a:solidFill>
                  <a:schemeClr val="bg1"/>
                </a:solidFill>
              </a:rPr>
              <a:t>Our Experience</a:t>
            </a:r>
          </a:p>
        </p:txBody>
      </p:sp>
      <p:sp>
        <p:nvSpPr>
          <p:cNvPr id="4" name="TextBox 3">
            <a:extLst>
              <a:ext uri="{FF2B5EF4-FFF2-40B4-BE49-F238E27FC236}">
                <a16:creationId xmlns:a16="http://schemas.microsoft.com/office/drawing/2014/main" id="{5D7C0F0C-89EB-4E1A-B1AD-826AF6305B94}"/>
              </a:ext>
              <a:ext uri="{C183D7F6-B498-43B3-948B-1728B52AA6E4}">
                <adec:decorative xmlns:adec="http://schemas.microsoft.com/office/drawing/2017/decorative" val="1"/>
              </a:ext>
            </a:extLst>
          </p:cNvPr>
          <p:cNvSpPr txBox="1"/>
          <p:nvPr/>
        </p:nvSpPr>
        <p:spPr>
          <a:xfrm>
            <a:off x="206478" y="294967"/>
            <a:ext cx="1212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Client</a:t>
            </a:r>
            <a:endParaRPr kumimoji="0" lang="en-IN" sz="28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311" name="Freeform 5">
            <a:extLst>
              <a:ext uri="{FF2B5EF4-FFF2-40B4-BE49-F238E27FC236}">
                <a16:creationId xmlns:a16="http://schemas.microsoft.com/office/drawing/2014/main" id="{6EEA3298-2E0A-48A5-87B3-C2EC48D3B4B2}"/>
              </a:ext>
              <a:ext uri="{C183D7F6-B498-43B3-948B-1728B52AA6E4}">
                <adec:decorative xmlns:adec="http://schemas.microsoft.com/office/drawing/2017/decorative" val="1"/>
              </a:ext>
            </a:extLst>
          </p:cNvPr>
          <p:cNvSpPr>
            <a:spLocks noEditPoints="1"/>
          </p:cNvSpPr>
          <p:nvPr/>
        </p:nvSpPr>
        <p:spPr bwMode="auto">
          <a:xfrm>
            <a:off x="2977894" y="269111"/>
            <a:ext cx="571551" cy="574932"/>
          </a:xfrm>
          <a:custGeom>
            <a:avLst/>
            <a:gdLst>
              <a:gd name="T0" fmla="*/ 36 w 530"/>
              <a:gd name="T1" fmla="*/ 575 h 576"/>
              <a:gd name="T2" fmla="*/ 3 w 530"/>
              <a:gd name="T3" fmla="*/ 545 h 576"/>
              <a:gd name="T4" fmla="*/ 1 w 530"/>
              <a:gd name="T5" fmla="*/ 527 h 576"/>
              <a:gd name="T6" fmla="*/ 29 w 530"/>
              <a:gd name="T7" fmla="*/ 434 h 576"/>
              <a:gd name="T8" fmla="*/ 39 w 530"/>
              <a:gd name="T9" fmla="*/ 418 h 576"/>
              <a:gd name="T10" fmla="*/ 84 w 530"/>
              <a:gd name="T11" fmla="*/ 395 h 576"/>
              <a:gd name="T12" fmla="*/ 115 w 530"/>
              <a:gd name="T13" fmla="*/ 382 h 576"/>
              <a:gd name="T14" fmla="*/ 173 w 530"/>
              <a:gd name="T15" fmla="*/ 360 h 576"/>
              <a:gd name="T16" fmla="*/ 181 w 530"/>
              <a:gd name="T17" fmla="*/ 357 h 576"/>
              <a:gd name="T18" fmla="*/ 182 w 530"/>
              <a:gd name="T19" fmla="*/ 362 h 576"/>
              <a:gd name="T20" fmla="*/ 231 w 530"/>
              <a:gd name="T21" fmla="*/ 506 h 576"/>
              <a:gd name="T22" fmla="*/ 232 w 530"/>
              <a:gd name="T23" fmla="*/ 505 h 576"/>
              <a:gd name="T24" fmla="*/ 234 w 530"/>
              <a:gd name="T25" fmla="*/ 451 h 576"/>
              <a:gd name="T26" fmla="*/ 236 w 530"/>
              <a:gd name="T27" fmla="*/ 399 h 576"/>
              <a:gd name="T28" fmla="*/ 226 w 530"/>
              <a:gd name="T29" fmla="*/ 379 h 576"/>
              <a:gd name="T30" fmla="*/ 216 w 530"/>
              <a:gd name="T31" fmla="*/ 360 h 576"/>
              <a:gd name="T32" fmla="*/ 221 w 530"/>
              <a:gd name="T33" fmla="*/ 362 h 576"/>
              <a:gd name="T34" fmla="*/ 261 w 530"/>
              <a:gd name="T35" fmla="*/ 374 h 576"/>
              <a:gd name="T36" fmla="*/ 307 w 530"/>
              <a:gd name="T37" fmla="*/ 362 h 576"/>
              <a:gd name="T38" fmla="*/ 315 w 530"/>
              <a:gd name="T39" fmla="*/ 360 h 576"/>
              <a:gd name="T40" fmla="*/ 303 w 530"/>
              <a:gd name="T41" fmla="*/ 379 h 576"/>
              <a:gd name="T42" fmla="*/ 292 w 530"/>
              <a:gd name="T43" fmla="*/ 399 h 576"/>
              <a:gd name="T44" fmla="*/ 295 w 530"/>
              <a:gd name="T45" fmla="*/ 453 h 576"/>
              <a:gd name="T46" fmla="*/ 298 w 530"/>
              <a:gd name="T47" fmla="*/ 506 h 576"/>
              <a:gd name="T48" fmla="*/ 347 w 530"/>
              <a:gd name="T49" fmla="*/ 362 h 576"/>
              <a:gd name="T50" fmla="*/ 348 w 530"/>
              <a:gd name="T51" fmla="*/ 357 h 576"/>
              <a:gd name="T52" fmla="*/ 368 w 530"/>
              <a:gd name="T53" fmla="*/ 364 h 576"/>
              <a:gd name="T54" fmla="*/ 414 w 530"/>
              <a:gd name="T55" fmla="*/ 382 h 576"/>
              <a:gd name="T56" fmla="*/ 488 w 530"/>
              <a:gd name="T57" fmla="*/ 417 h 576"/>
              <a:gd name="T58" fmla="*/ 498 w 530"/>
              <a:gd name="T59" fmla="*/ 430 h 576"/>
              <a:gd name="T60" fmla="*/ 503 w 530"/>
              <a:gd name="T61" fmla="*/ 445 h 576"/>
              <a:gd name="T62" fmla="*/ 527 w 530"/>
              <a:gd name="T63" fmla="*/ 527 h 576"/>
              <a:gd name="T64" fmla="*/ 512 w 530"/>
              <a:gd name="T65" fmla="*/ 566 h 576"/>
              <a:gd name="T66" fmla="*/ 495 w 530"/>
              <a:gd name="T67" fmla="*/ 575 h 576"/>
              <a:gd name="T68" fmla="*/ 266 w 530"/>
              <a:gd name="T69" fmla="*/ 576 h 576"/>
              <a:gd name="T70" fmla="*/ 36 w 530"/>
              <a:gd name="T71" fmla="*/ 575 h 576"/>
              <a:gd name="T72" fmla="*/ 256 w 530"/>
              <a:gd name="T73" fmla="*/ 336 h 576"/>
              <a:gd name="T74" fmla="*/ 184 w 530"/>
              <a:gd name="T75" fmla="*/ 287 h 576"/>
              <a:gd name="T76" fmla="*/ 158 w 530"/>
              <a:gd name="T77" fmla="*/ 236 h 576"/>
              <a:gd name="T78" fmla="*/ 156 w 530"/>
              <a:gd name="T79" fmla="*/ 232 h 576"/>
              <a:gd name="T80" fmla="*/ 146 w 530"/>
              <a:gd name="T81" fmla="*/ 231 h 576"/>
              <a:gd name="T82" fmla="*/ 127 w 530"/>
              <a:gd name="T83" fmla="*/ 188 h 576"/>
              <a:gd name="T84" fmla="*/ 132 w 530"/>
              <a:gd name="T85" fmla="*/ 161 h 576"/>
              <a:gd name="T86" fmla="*/ 146 w 530"/>
              <a:gd name="T87" fmla="*/ 157 h 576"/>
              <a:gd name="T88" fmla="*/ 152 w 530"/>
              <a:gd name="T89" fmla="*/ 157 h 576"/>
              <a:gd name="T90" fmla="*/ 151 w 530"/>
              <a:gd name="T91" fmla="*/ 147 h 576"/>
              <a:gd name="T92" fmla="*/ 152 w 530"/>
              <a:gd name="T93" fmla="*/ 94 h 576"/>
              <a:gd name="T94" fmla="*/ 249 w 530"/>
              <a:gd name="T95" fmla="*/ 4 h 576"/>
              <a:gd name="T96" fmla="*/ 340 w 530"/>
              <a:gd name="T97" fmla="*/ 31 h 576"/>
              <a:gd name="T98" fmla="*/ 376 w 530"/>
              <a:gd name="T99" fmla="*/ 91 h 576"/>
              <a:gd name="T100" fmla="*/ 378 w 530"/>
              <a:gd name="T101" fmla="*/ 131 h 576"/>
              <a:gd name="T102" fmla="*/ 377 w 530"/>
              <a:gd name="T103" fmla="*/ 153 h 576"/>
              <a:gd name="T104" fmla="*/ 377 w 530"/>
              <a:gd name="T105" fmla="*/ 157 h 576"/>
              <a:gd name="T106" fmla="*/ 383 w 530"/>
              <a:gd name="T107" fmla="*/ 157 h 576"/>
              <a:gd name="T108" fmla="*/ 399 w 530"/>
              <a:gd name="T109" fmla="*/ 165 h 576"/>
              <a:gd name="T110" fmla="*/ 400 w 530"/>
              <a:gd name="T111" fmla="*/ 195 h 576"/>
              <a:gd name="T112" fmla="*/ 375 w 530"/>
              <a:gd name="T113" fmla="*/ 233 h 576"/>
              <a:gd name="T114" fmla="*/ 372 w 530"/>
              <a:gd name="T115" fmla="*/ 232 h 576"/>
              <a:gd name="T116" fmla="*/ 369 w 530"/>
              <a:gd name="T117" fmla="*/ 239 h 576"/>
              <a:gd name="T118" fmla="*/ 310 w 530"/>
              <a:gd name="T119" fmla="*/ 320 h 576"/>
              <a:gd name="T120" fmla="*/ 284 w 530"/>
              <a:gd name="T121" fmla="*/ 333 h 576"/>
              <a:gd name="T122" fmla="*/ 256 w 530"/>
              <a:gd name="T123" fmla="*/ 3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 h="576">
                <a:moveTo>
                  <a:pt x="36" y="575"/>
                </a:moveTo>
                <a:cubicBezTo>
                  <a:pt x="20" y="572"/>
                  <a:pt x="7" y="561"/>
                  <a:pt x="3" y="545"/>
                </a:cubicBezTo>
                <a:cubicBezTo>
                  <a:pt x="1" y="540"/>
                  <a:pt x="0" y="532"/>
                  <a:pt x="1" y="527"/>
                </a:cubicBezTo>
                <a:cubicBezTo>
                  <a:pt x="3" y="518"/>
                  <a:pt x="16" y="473"/>
                  <a:pt x="29" y="434"/>
                </a:cubicBezTo>
                <a:cubicBezTo>
                  <a:pt x="32" y="428"/>
                  <a:pt x="34" y="423"/>
                  <a:pt x="39" y="418"/>
                </a:cubicBezTo>
                <a:cubicBezTo>
                  <a:pt x="45" y="411"/>
                  <a:pt x="49" y="409"/>
                  <a:pt x="84" y="395"/>
                </a:cubicBezTo>
                <a:cubicBezTo>
                  <a:pt x="96" y="390"/>
                  <a:pt x="110" y="384"/>
                  <a:pt x="115" y="382"/>
                </a:cubicBezTo>
                <a:cubicBezTo>
                  <a:pt x="132" y="375"/>
                  <a:pt x="152" y="367"/>
                  <a:pt x="173" y="360"/>
                </a:cubicBezTo>
                <a:cubicBezTo>
                  <a:pt x="181" y="357"/>
                  <a:pt x="181" y="357"/>
                  <a:pt x="181" y="357"/>
                </a:cubicBezTo>
                <a:cubicBezTo>
                  <a:pt x="182" y="362"/>
                  <a:pt x="182" y="362"/>
                  <a:pt x="182" y="362"/>
                </a:cubicBezTo>
                <a:cubicBezTo>
                  <a:pt x="189" y="386"/>
                  <a:pt x="229" y="504"/>
                  <a:pt x="231" y="506"/>
                </a:cubicBezTo>
                <a:cubicBezTo>
                  <a:pt x="231" y="507"/>
                  <a:pt x="232" y="506"/>
                  <a:pt x="232" y="505"/>
                </a:cubicBezTo>
                <a:cubicBezTo>
                  <a:pt x="232" y="503"/>
                  <a:pt x="233" y="479"/>
                  <a:pt x="234" y="451"/>
                </a:cubicBezTo>
                <a:cubicBezTo>
                  <a:pt x="236" y="399"/>
                  <a:pt x="236" y="399"/>
                  <a:pt x="236" y="399"/>
                </a:cubicBezTo>
                <a:cubicBezTo>
                  <a:pt x="226" y="379"/>
                  <a:pt x="226" y="379"/>
                  <a:pt x="226" y="379"/>
                </a:cubicBezTo>
                <a:cubicBezTo>
                  <a:pt x="222" y="373"/>
                  <a:pt x="214" y="362"/>
                  <a:pt x="216" y="360"/>
                </a:cubicBezTo>
                <a:cubicBezTo>
                  <a:pt x="217" y="359"/>
                  <a:pt x="219" y="361"/>
                  <a:pt x="221" y="362"/>
                </a:cubicBezTo>
                <a:cubicBezTo>
                  <a:pt x="232" y="368"/>
                  <a:pt x="245" y="373"/>
                  <a:pt x="261" y="374"/>
                </a:cubicBezTo>
                <a:cubicBezTo>
                  <a:pt x="278" y="374"/>
                  <a:pt x="292" y="369"/>
                  <a:pt x="307" y="362"/>
                </a:cubicBezTo>
                <a:cubicBezTo>
                  <a:pt x="310" y="361"/>
                  <a:pt x="313" y="359"/>
                  <a:pt x="315" y="360"/>
                </a:cubicBezTo>
                <a:cubicBezTo>
                  <a:pt x="316" y="362"/>
                  <a:pt x="303" y="379"/>
                  <a:pt x="303" y="379"/>
                </a:cubicBezTo>
                <a:cubicBezTo>
                  <a:pt x="292" y="399"/>
                  <a:pt x="292" y="399"/>
                  <a:pt x="292" y="399"/>
                </a:cubicBezTo>
                <a:cubicBezTo>
                  <a:pt x="295" y="453"/>
                  <a:pt x="295" y="453"/>
                  <a:pt x="295" y="453"/>
                </a:cubicBezTo>
                <a:cubicBezTo>
                  <a:pt x="296" y="482"/>
                  <a:pt x="297" y="506"/>
                  <a:pt x="298" y="506"/>
                </a:cubicBezTo>
                <a:cubicBezTo>
                  <a:pt x="299" y="505"/>
                  <a:pt x="341" y="382"/>
                  <a:pt x="347" y="362"/>
                </a:cubicBezTo>
                <a:cubicBezTo>
                  <a:pt x="348" y="357"/>
                  <a:pt x="348" y="357"/>
                  <a:pt x="348" y="357"/>
                </a:cubicBezTo>
                <a:cubicBezTo>
                  <a:pt x="368" y="364"/>
                  <a:pt x="368" y="364"/>
                  <a:pt x="368" y="364"/>
                </a:cubicBezTo>
                <a:cubicBezTo>
                  <a:pt x="391" y="373"/>
                  <a:pt x="393" y="374"/>
                  <a:pt x="414" y="382"/>
                </a:cubicBezTo>
                <a:cubicBezTo>
                  <a:pt x="480" y="409"/>
                  <a:pt x="481" y="410"/>
                  <a:pt x="488" y="417"/>
                </a:cubicBezTo>
                <a:cubicBezTo>
                  <a:pt x="492" y="420"/>
                  <a:pt x="496" y="426"/>
                  <a:pt x="498" y="430"/>
                </a:cubicBezTo>
                <a:cubicBezTo>
                  <a:pt x="498" y="431"/>
                  <a:pt x="500" y="438"/>
                  <a:pt x="503" y="445"/>
                </a:cubicBezTo>
                <a:cubicBezTo>
                  <a:pt x="518" y="491"/>
                  <a:pt x="526" y="520"/>
                  <a:pt x="527" y="527"/>
                </a:cubicBezTo>
                <a:cubicBezTo>
                  <a:pt x="530" y="541"/>
                  <a:pt x="523" y="557"/>
                  <a:pt x="512" y="566"/>
                </a:cubicBezTo>
                <a:cubicBezTo>
                  <a:pt x="508" y="570"/>
                  <a:pt x="501" y="573"/>
                  <a:pt x="495" y="575"/>
                </a:cubicBezTo>
                <a:cubicBezTo>
                  <a:pt x="492" y="576"/>
                  <a:pt x="480" y="576"/>
                  <a:pt x="266" y="576"/>
                </a:cubicBezTo>
                <a:cubicBezTo>
                  <a:pt x="83" y="576"/>
                  <a:pt x="39" y="576"/>
                  <a:pt x="36" y="575"/>
                </a:cubicBezTo>
                <a:close/>
                <a:moveTo>
                  <a:pt x="256" y="336"/>
                </a:moveTo>
                <a:cubicBezTo>
                  <a:pt x="229" y="330"/>
                  <a:pt x="203" y="313"/>
                  <a:pt x="184" y="287"/>
                </a:cubicBezTo>
                <a:cubicBezTo>
                  <a:pt x="174" y="273"/>
                  <a:pt x="164" y="253"/>
                  <a:pt x="158" y="236"/>
                </a:cubicBezTo>
                <a:cubicBezTo>
                  <a:pt x="157" y="232"/>
                  <a:pt x="157" y="232"/>
                  <a:pt x="156" y="232"/>
                </a:cubicBezTo>
                <a:cubicBezTo>
                  <a:pt x="153" y="233"/>
                  <a:pt x="148" y="233"/>
                  <a:pt x="146" y="231"/>
                </a:cubicBezTo>
                <a:cubicBezTo>
                  <a:pt x="137" y="227"/>
                  <a:pt x="130" y="212"/>
                  <a:pt x="127" y="188"/>
                </a:cubicBezTo>
                <a:cubicBezTo>
                  <a:pt x="125" y="173"/>
                  <a:pt x="127" y="165"/>
                  <a:pt x="132" y="161"/>
                </a:cubicBezTo>
                <a:cubicBezTo>
                  <a:pt x="136" y="158"/>
                  <a:pt x="139" y="157"/>
                  <a:pt x="146" y="157"/>
                </a:cubicBezTo>
                <a:cubicBezTo>
                  <a:pt x="152" y="157"/>
                  <a:pt x="152" y="157"/>
                  <a:pt x="152" y="157"/>
                </a:cubicBezTo>
                <a:cubicBezTo>
                  <a:pt x="151" y="147"/>
                  <a:pt x="151" y="147"/>
                  <a:pt x="151" y="147"/>
                </a:cubicBezTo>
                <a:cubicBezTo>
                  <a:pt x="150" y="114"/>
                  <a:pt x="150" y="105"/>
                  <a:pt x="152" y="94"/>
                </a:cubicBezTo>
                <a:cubicBezTo>
                  <a:pt x="161" y="46"/>
                  <a:pt x="201" y="10"/>
                  <a:pt x="249" y="4"/>
                </a:cubicBezTo>
                <a:cubicBezTo>
                  <a:pt x="284" y="0"/>
                  <a:pt x="315" y="9"/>
                  <a:pt x="340" y="31"/>
                </a:cubicBezTo>
                <a:cubicBezTo>
                  <a:pt x="357" y="45"/>
                  <a:pt x="371" y="68"/>
                  <a:pt x="376" y="91"/>
                </a:cubicBezTo>
                <a:cubicBezTo>
                  <a:pt x="378" y="102"/>
                  <a:pt x="379" y="109"/>
                  <a:pt x="378" y="131"/>
                </a:cubicBezTo>
                <a:cubicBezTo>
                  <a:pt x="377" y="142"/>
                  <a:pt x="377" y="152"/>
                  <a:pt x="377" y="153"/>
                </a:cubicBezTo>
                <a:cubicBezTo>
                  <a:pt x="377" y="157"/>
                  <a:pt x="377" y="157"/>
                  <a:pt x="377" y="157"/>
                </a:cubicBezTo>
                <a:cubicBezTo>
                  <a:pt x="383" y="157"/>
                  <a:pt x="383" y="157"/>
                  <a:pt x="383" y="157"/>
                </a:cubicBezTo>
                <a:cubicBezTo>
                  <a:pt x="392" y="157"/>
                  <a:pt x="396" y="159"/>
                  <a:pt x="399" y="165"/>
                </a:cubicBezTo>
                <a:cubicBezTo>
                  <a:pt x="403" y="170"/>
                  <a:pt x="403" y="178"/>
                  <a:pt x="400" y="195"/>
                </a:cubicBezTo>
                <a:cubicBezTo>
                  <a:pt x="396" y="220"/>
                  <a:pt x="386" y="235"/>
                  <a:pt x="375" y="233"/>
                </a:cubicBezTo>
                <a:cubicBezTo>
                  <a:pt x="373" y="233"/>
                  <a:pt x="372" y="232"/>
                  <a:pt x="372" y="232"/>
                </a:cubicBezTo>
                <a:cubicBezTo>
                  <a:pt x="371" y="232"/>
                  <a:pt x="370" y="235"/>
                  <a:pt x="369" y="239"/>
                </a:cubicBezTo>
                <a:cubicBezTo>
                  <a:pt x="357" y="274"/>
                  <a:pt x="336" y="302"/>
                  <a:pt x="310" y="320"/>
                </a:cubicBezTo>
                <a:cubicBezTo>
                  <a:pt x="303" y="324"/>
                  <a:pt x="292" y="330"/>
                  <a:pt x="284" y="333"/>
                </a:cubicBezTo>
                <a:cubicBezTo>
                  <a:pt x="272" y="337"/>
                  <a:pt x="264" y="338"/>
                  <a:pt x="256" y="336"/>
                </a:cubicBezTo>
                <a:close/>
              </a:path>
            </a:pathLst>
          </a:custGeom>
          <a:noFill/>
          <a:ln w="254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TextBox 194">
            <a:extLst>
              <a:ext uri="{FF2B5EF4-FFF2-40B4-BE49-F238E27FC236}">
                <a16:creationId xmlns:a16="http://schemas.microsoft.com/office/drawing/2014/main" id="{1297247B-24BF-974E-88D7-9CE44BB19C17}"/>
              </a:ext>
              <a:ext uri="{C183D7F6-B498-43B3-948B-1728B52AA6E4}">
                <adec:decorative xmlns:adec="http://schemas.microsoft.com/office/drawing/2017/decorative" val="1"/>
              </a:ext>
            </a:extLst>
          </p:cNvPr>
          <p:cNvSpPr txBox="1"/>
          <p:nvPr/>
        </p:nvSpPr>
        <p:spPr>
          <a:xfrm>
            <a:off x="278356" y="209111"/>
            <a:ext cx="280160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PDF and structure</a:t>
            </a:r>
          </a:p>
        </p:txBody>
      </p:sp>
      <p:pic>
        <p:nvPicPr>
          <p:cNvPr id="5" name="Picture 4">
            <a:extLst>
              <a:ext uri="{FF2B5EF4-FFF2-40B4-BE49-F238E27FC236}">
                <a16:creationId xmlns:a16="http://schemas.microsoft.com/office/drawing/2014/main" id="{4D1E015A-7A62-3D40-9E72-9A9A50DF5F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54215" y="7037151"/>
            <a:ext cx="279241" cy="279241"/>
          </a:xfrm>
          <a:prstGeom prst="rect">
            <a:avLst/>
          </a:prstGeom>
        </p:spPr>
      </p:pic>
      <p:pic>
        <p:nvPicPr>
          <p:cNvPr id="9" name="Content Placeholder 4">
            <a:extLst>
              <a:ext uri="{FF2B5EF4-FFF2-40B4-BE49-F238E27FC236}">
                <a16:creationId xmlns:a16="http://schemas.microsoft.com/office/drawing/2014/main" id="{36E458C6-B687-6144-89CB-C1E3DA2E533C}"/>
              </a:ext>
            </a:extLst>
          </p:cNvPr>
          <p:cNvPicPr>
            <a:picLocks noChangeAspect="1"/>
          </p:cNvPicPr>
          <p:nvPr/>
        </p:nvPicPr>
        <p:blipFill>
          <a:blip r:embed="rId4"/>
          <a:srcRect/>
          <a:stretch/>
        </p:blipFill>
        <p:spPr>
          <a:xfrm>
            <a:off x="6496981" y="963254"/>
            <a:ext cx="4321476" cy="5608996"/>
          </a:xfrm>
          <a:prstGeom prst="rect">
            <a:avLst/>
          </a:prstGeom>
        </p:spPr>
      </p:pic>
      <p:sp>
        <p:nvSpPr>
          <p:cNvPr id="3" name="TextBox 2">
            <a:extLst>
              <a:ext uri="{FF2B5EF4-FFF2-40B4-BE49-F238E27FC236}">
                <a16:creationId xmlns:a16="http://schemas.microsoft.com/office/drawing/2014/main" id="{F5CFE6E2-87CD-6540-AA75-4FD0E6A489E8}"/>
              </a:ext>
            </a:extLst>
          </p:cNvPr>
          <p:cNvSpPr txBox="1"/>
          <p:nvPr/>
        </p:nvSpPr>
        <p:spPr>
          <a:xfrm>
            <a:off x="422910" y="2228850"/>
            <a:ext cx="53721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challenge: replicate visual cues, such as document sections, reading order, context and relationship for an accessible document</a:t>
            </a:r>
          </a:p>
        </p:txBody>
      </p:sp>
    </p:spTree>
    <p:extLst>
      <p:ext uri="{BB962C8B-B14F-4D97-AF65-F5344CB8AC3E}">
        <p14:creationId xmlns:p14="http://schemas.microsoft.com/office/powerpoint/2010/main" val="1128085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B620-3396-4BD3-99F9-61761FC8AFFE}"/>
              </a:ext>
            </a:extLst>
          </p:cNvPr>
          <p:cNvSpPr>
            <a:spLocks noGrp="1"/>
          </p:cNvSpPr>
          <p:nvPr>
            <p:ph type="title"/>
          </p:nvPr>
        </p:nvSpPr>
        <p:spPr>
          <a:xfrm>
            <a:off x="0" y="1"/>
            <a:ext cx="12192000" cy="1690688"/>
          </a:xfrm>
        </p:spPr>
        <p:txBody>
          <a:bodyPr>
            <a:noAutofit/>
          </a:bodyPr>
          <a:lstStyle/>
          <a:p>
            <a:r>
              <a:rPr lang="en-GB" sz="10000" dirty="0">
                <a:solidFill>
                  <a:srgbClr val="554E4E"/>
                </a:solidFill>
                <a:latin typeface="Verdana Pro Light" panose="020B0304030504040204" pitchFamily="34" charset="0"/>
              </a:rPr>
              <a:t>agenda</a:t>
            </a:r>
          </a:p>
        </p:txBody>
      </p:sp>
      <p:sp>
        <p:nvSpPr>
          <p:cNvPr id="3" name="Content Placeholder 2">
            <a:extLst>
              <a:ext uri="{FF2B5EF4-FFF2-40B4-BE49-F238E27FC236}">
                <a16:creationId xmlns:a16="http://schemas.microsoft.com/office/drawing/2014/main" id="{CE72F1A5-D3A2-4B35-AD9B-09581586FF8E}"/>
              </a:ext>
            </a:extLst>
          </p:cNvPr>
          <p:cNvSpPr>
            <a:spLocks noGrp="1"/>
          </p:cNvSpPr>
          <p:nvPr>
            <p:ph idx="1"/>
          </p:nvPr>
        </p:nvSpPr>
        <p:spPr>
          <a:xfrm>
            <a:off x="3332746" y="1945069"/>
            <a:ext cx="8859253" cy="668094"/>
          </a:xfrm>
        </p:spPr>
        <p:txBody>
          <a:bodyPr>
            <a:normAutofit/>
          </a:bodyPr>
          <a:lstStyle/>
          <a:p>
            <a:pPr marL="0" indent="0" algn="l">
              <a:buNone/>
            </a:pPr>
            <a:r>
              <a:rPr lang="en-US" sz="2000" b="0" i="0" dirty="0">
                <a:solidFill>
                  <a:srgbClr val="554E4E"/>
                </a:solidFill>
                <a:effectLst/>
                <a:latin typeface="Verdana Pro Light" panose="020B0304030504040204" pitchFamily="34" charset="0"/>
              </a:rPr>
              <a:t>12.00. Exploring the Accessibility Maturity model + the Digital Inclusion bundle with Amy Low + Helen Wickes</a:t>
            </a:r>
          </a:p>
          <a:p>
            <a:pPr marL="0" indent="0">
              <a:buNone/>
            </a:pPr>
            <a:endParaRPr lang="en-GB" sz="1900" dirty="0">
              <a:solidFill>
                <a:srgbClr val="554E4E"/>
              </a:solidFill>
              <a:latin typeface="Verdana Pro Light" panose="020B0304030504040204" pitchFamily="34" charset="0"/>
            </a:endParaRPr>
          </a:p>
        </p:txBody>
      </p:sp>
      <p:sp>
        <p:nvSpPr>
          <p:cNvPr id="4" name="Star: 6 Points 3" descr="Slides and video will be made available to all attendees.">
            <a:extLst>
              <a:ext uri="{FF2B5EF4-FFF2-40B4-BE49-F238E27FC236}">
                <a16:creationId xmlns:a16="http://schemas.microsoft.com/office/drawing/2014/main" id="{49EB03F5-3131-4730-A20B-C20BCA7F2C03}"/>
              </a:ext>
            </a:extLst>
          </p:cNvPr>
          <p:cNvSpPr/>
          <p:nvPr/>
        </p:nvSpPr>
        <p:spPr>
          <a:xfrm rot="1507223">
            <a:off x="10393966" y="159408"/>
            <a:ext cx="1534160" cy="1584960"/>
          </a:xfrm>
          <a:prstGeom prst="star6">
            <a:avLst/>
          </a:prstGeom>
          <a:solidFill>
            <a:srgbClr val="0F6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Verdana Pro Light" panose="020B0304030504040204" pitchFamily="34" charset="0"/>
              </a:rPr>
              <a:t>SLIDES + VIDEO</a:t>
            </a:r>
          </a:p>
        </p:txBody>
      </p:sp>
      <p:pic>
        <p:nvPicPr>
          <p:cNvPr id="6" name="Picture 5" descr="The Abilitynet logo.">
            <a:extLst>
              <a:ext uri="{FF2B5EF4-FFF2-40B4-BE49-F238E27FC236}">
                <a16:creationId xmlns:a16="http://schemas.microsoft.com/office/drawing/2014/main" id="{8BFFAF7C-4159-49B7-8787-DEFA0A1B1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079" y="1880915"/>
            <a:ext cx="1727208" cy="5982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All Able logo.">
            <a:extLst>
              <a:ext uri="{FF2B5EF4-FFF2-40B4-BE49-F238E27FC236}">
                <a16:creationId xmlns:a16="http://schemas.microsoft.com/office/drawing/2014/main" id="{B95CF34B-4763-4F28-8DC8-339A49858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177" y="4066252"/>
            <a:ext cx="1621110" cy="606674"/>
          </a:xfrm>
          <a:prstGeom prst="rect">
            <a:avLst/>
          </a:prstGeom>
        </p:spPr>
      </p:pic>
      <p:pic>
        <p:nvPicPr>
          <p:cNvPr id="10" name="Picture 4" descr="The Brickfield Education Labs logo.">
            <a:extLst>
              <a:ext uri="{FF2B5EF4-FFF2-40B4-BE49-F238E27FC236}">
                <a16:creationId xmlns:a16="http://schemas.microsoft.com/office/drawing/2014/main" id="{807E06D4-FFE6-4DC7-A602-D3BEE1EF4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179" y="3455507"/>
            <a:ext cx="2173705" cy="4959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e codemantra logo.">
            <a:extLst>
              <a:ext uri="{FF2B5EF4-FFF2-40B4-BE49-F238E27FC236}">
                <a16:creationId xmlns:a16="http://schemas.microsoft.com/office/drawing/2014/main" id="{7E8BF6FA-5109-4C8E-B456-0DABA87D7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81" y="2709559"/>
            <a:ext cx="1950403" cy="4449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702E1E1-C7F1-4321-8030-6BE715B487D8}"/>
              </a:ext>
            </a:extLst>
          </p:cNvPr>
          <p:cNvPicPr>
            <a:picLocks noChangeAspect="1"/>
          </p:cNvPicPr>
          <p:nvPr/>
        </p:nvPicPr>
        <p:blipFill>
          <a:blip r:embed="rId6"/>
          <a:stretch>
            <a:fillRect/>
          </a:stretch>
        </p:blipFill>
        <p:spPr>
          <a:xfrm>
            <a:off x="668501" y="4850325"/>
            <a:ext cx="1864360" cy="585941"/>
          </a:xfrm>
          <a:prstGeom prst="rect">
            <a:avLst/>
          </a:prstGeom>
        </p:spPr>
      </p:pic>
      <p:sp>
        <p:nvSpPr>
          <p:cNvPr id="17" name="Content Placeholder 2">
            <a:extLst>
              <a:ext uri="{FF2B5EF4-FFF2-40B4-BE49-F238E27FC236}">
                <a16:creationId xmlns:a16="http://schemas.microsoft.com/office/drawing/2014/main" id="{C955A896-B9E9-45DB-B983-BF84BC198D9F}"/>
              </a:ext>
            </a:extLst>
          </p:cNvPr>
          <p:cNvSpPr txBox="1">
            <a:spLocks/>
          </p:cNvSpPr>
          <p:nvPr/>
        </p:nvSpPr>
        <p:spPr>
          <a:xfrm>
            <a:off x="3316705" y="2626978"/>
            <a:ext cx="8859253" cy="7130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554E4E"/>
                </a:solidFill>
                <a:latin typeface="Verdana Pro Light" panose="020B0304030504040204" pitchFamily="34" charset="0"/>
              </a:rPr>
              <a:t>12.20. The challenges of bulk audits and bulk remediation </a:t>
            </a:r>
            <a:r>
              <a:rPr lang="en-US" sz="2000" b="0" i="0" dirty="0">
                <a:solidFill>
                  <a:srgbClr val="554E4E"/>
                </a:solidFill>
                <a:effectLst/>
                <a:latin typeface="Verdana Pro Light" panose="020B0304030504040204" pitchFamily="34" charset="0"/>
              </a:rPr>
              <a:t>with Mark McCallum + Ian Smith </a:t>
            </a:r>
            <a:endParaRPr lang="en-GB" sz="2000" dirty="0"/>
          </a:p>
        </p:txBody>
      </p:sp>
      <p:sp>
        <p:nvSpPr>
          <p:cNvPr id="18" name="Content Placeholder 2">
            <a:extLst>
              <a:ext uri="{FF2B5EF4-FFF2-40B4-BE49-F238E27FC236}">
                <a16:creationId xmlns:a16="http://schemas.microsoft.com/office/drawing/2014/main" id="{9BA039C2-FDE6-488E-92D6-9B00156AF4F8}"/>
              </a:ext>
            </a:extLst>
          </p:cNvPr>
          <p:cNvSpPr txBox="1">
            <a:spLocks/>
          </p:cNvSpPr>
          <p:nvPr/>
        </p:nvSpPr>
        <p:spPr>
          <a:xfrm>
            <a:off x="3332747" y="3398158"/>
            <a:ext cx="8859253" cy="668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554E4E"/>
                </a:solidFill>
                <a:latin typeface="Verdana Pro Light" panose="020B0304030504040204" pitchFamily="34" charset="0"/>
              </a:rPr>
              <a:t>12.40. </a:t>
            </a:r>
            <a:r>
              <a:rPr lang="en-US" sz="2000" b="0" i="0" dirty="0">
                <a:solidFill>
                  <a:srgbClr val="554E4E"/>
                </a:solidFill>
                <a:effectLst/>
                <a:latin typeface="Verdana Pro Light" panose="020B0304030504040204" pitchFamily="34" charset="0"/>
              </a:rPr>
              <a:t>Moodle accessibility plugin – Find, Fix and Futureproof with Gavin Henrick</a:t>
            </a:r>
            <a:endParaRPr lang="en-GB" dirty="0"/>
          </a:p>
        </p:txBody>
      </p:sp>
      <p:sp>
        <p:nvSpPr>
          <p:cNvPr id="19" name="Content Placeholder 2">
            <a:extLst>
              <a:ext uri="{FF2B5EF4-FFF2-40B4-BE49-F238E27FC236}">
                <a16:creationId xmlns:a16="http://schemas.microsoft.com/office/drawing/2014/main" id="{CDE4CA26-E911-4444-B5BC-E650DF1060BC}"/>
              </a:ext>
            </a:extLst>
          </p:cNvPr>
          <p:cNvSpPr txBox="1">
            <a:spLocks/>
          </p:cNvSpPr>
          <p:nvPr/>
        </p:nvSpPr>
        <p:spPr>
          <a:xfrm>
            <a:off x="3316705" y="4124422"/>
            <a:ext cx="8859253" cy="668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0" i="0" dirty="0">
                <a:solidFill>
                  <a:srgbClr val="554E4E"/>
                </a:solidFill>
                <a:effectLst/>
                <a:latin typeface="Verdana Pro Light" panose="020B0304030504040204" pitchFamily="34" charset="0"/>
              </a:rPr>
              <a:t>13.00. Accessibility statement audits and support with Ben Watson + George Rhodes from All Able.</a:t>
            </a:r>
          </a:p>
          <a:p>
            <a:pPr marL="0" indent="0">
              <a:buFont typeface="Arial" panose="020B0604020202020204" pitchFamily="34" charset="0"/>
              <a:buNone/>
            </a:pPr>
            <a:endParaRPr lang="en-GB" dirty="0"/>
          </a:p>
        </p:txBody>
      </p:sp>
      <p:sp>
        <p:nvSpPr>
          <p:cNvPr id="20" name="Content Placeholder 2">
            <a:extLst>
              <a:ext uri="{FF2B5EF4-FFF2-40B4-BE49-F238E27FC236}">
                <a16:creationId xmlns:a16="http://schemas.microsoft.com/office/drawing/2014/main" id="{4AC7620E-E4D0-478D-A48D-6C9335376238}"/>
              </a:ext>
            </a:extLst>
          </p:cNvPr>
          <p:cNvSpPr txBox="1">
            <a:spLocks/>
          </p:cNvSpPr>
          <p:nvPr/>
        </p:nvSpPr>
        <p:spPr>
          <a:xfrm>
            <a:off x="3316705" y="4850686"/>
            <a:ext cx="8859253" cy="668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dirty="0">
                <a:solidFill>
                  <a:srgbClr val="554E4E"/>
                </a:solidFill>
                <a:latin typeface="Verdana Pro Light" panose="020B0304030504040204" pitchFamily="34" charset="0"/>
              </a:rPr>
              <a:t>13.20. </a:t>
            </a:r>
            <a:r>
              <a:rPr lang="en-US" sz="2000" b="0" i="0" dirty="0">
                <a:solidFill>
                  <a:srgbClr val="554E4E"/>
                </a:solidFill>
                <a:effectLst/>
                <a:latin typeface="Verdana Pro Light" panose="020B0304030504040204" pitchFamily="34" charset="0"/>
              </a:rPr>
              <a:t>Writing useful statements + more with Alistair McNaught + Huw Alexander from ASPIREeducation.</a:t>
            </a:r>
          </a:p>
          <a:p>
            <a:pPr marL="0" indent="0">
              <a:buFont typeface="Arial" panose="020B0604020202020204" pitchFamily="34" charset="0"/>
              <a:buNone/>
            </a:pPr>
            <a:endParaRPr lang="en-GB" dirty="0"/>
          </a:p>
        </p:txBody>
      </p:sp>
      <p:sp>
        <p:nvSpPr>
          <p:cNvPr id="22" name="Content Placeholder 2">
            <a:extLst>
              <a:ext uri="{FF2B5EF4-FFF2-40B4-BE49-F238E27FC236}">
                <a16:creationId xmlns:a16="http://schemas.microsoft.com/office/drawing/2014/main" id="{CCB5D50A-ED61-4A6E-91E1-02F57F99FA5F}"/>
              </a:ext>
            </a:extLst>
          </p:cNvPr>
          <p:cNvSpPr txBox="1">
            <a:spLocks/>
          </p:cNvSpPr>
          <p:nvPr/>
        </p:nvSpPr>
        <p:spPr>
          <a:xfrm>
            <a:off x="3332745" y="5773721"/>
            <a:ext cx="8859253" cy="668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dirty="0">
                <a:solidFill>
                  <a:srgbClr val="554E4E"/>
                </a:solidFill>
                <a:latin typeface="Verdana Pro Light" panose="020B0304030504040204" pitchFamily="34" charset="0"/>
              </a:rPr>
              <a:t>13.40. </a:t>
            </a:r>
            <a:r>
              <a:rPr lang="en-US" sz="2000" b="0" i="0" dirty="0">
                <a:solidFill>
                  <a:srgbClr val="554E4E"/>
                </a:solidFill>
                <a:effectLst/>
                <a:latin typeface="Verdana Pro Light" panose="020B0304030504040204" pitchFamily="34" charset="0"/>
              </a:rPr>
              <a:t>Panel</a:t>
            </a:r>
          </a:p>
          <a:p>
            <a:pPr marL="0" indent="0">
              <a:buFont typeface="Arial" panose="020B0604020202020204" pitchFamily="34" charset="0"/>
              <a:buNone/>
            </a:pPr>
            <a:endParaRPr lang="en-GB" dirty="0"/>
          </a:p>
        </p:txBody>
      </p:sp>
      <p:pic>
        <p:nvPicPr>
          <p:cNvPr id="23" name="Picture 22">
            <a:extLst>
              <a:ext uri="{FF2B5EF4-FFF2-40B4-BE49-F238E27FC236}">
                <a16:creationId xmlns:a16="http://schemas.microsoft.com/office/drawing/2014/main" id="{2C20E8A0-CED4-4AF0-B8BA-B837B0698155}"/>
              </a:ext>
            </a:extLst>
          </p:cNvPr>
          <p:cNvPicPr>
            <a:picLocks/>
          </p:cNvPicPr>
          <p:nvPr/>
        </p:nvPicPr>
        <p:blipFill>
          <a:blip r:embed="rId7"/>
          <a:stretch>
            <a:fillRect/>
          </a:stretch>
        </p:blipFill>
        <p:spPr>
          <a:xfrm>
            <a:off x="974958" y="5288918"/>
            <a:ext cx="1251445" cy="1313887"/>
          </a:xfrm>
          <a:prstGeom prst="rect">
            <a:avLst/>
          </a:prstGeom>
        </p:spPr>
      </p:pic>
      <p:cxnSp>
        <p:nvCxnSpPr>
          <p:cNvPr id="24" name="Straight Connector 23">
            <a:extLst>
              <a:ext uri="{FF2B5EF4-FFF2-40B4-BE49-F238E27FC236}">
                <a16:creationId xmlns:a16="http://schemas.microsoft.com/office/drawing/2014/main" id="{71794F56-32D3-4B42-903E-5DA5F49355B9}"/>
              </a:ext>
            </a:extLst>
          </p:cNvPr>
          <p:cNvCxnSpPr>
            <a:cxnSpLocks/>
          </p:cNvCxnSpPr>
          <p:nvPr/>
        </p:nvCxnSpPr>
        <p:spPr>
          <a:xfrm>
            <a:off x="0" y="1677434"/>
            <a:ext cx="8775032" cy="0"/>
          </a:xfrm>
          <a:prstGeom prst="line">
            <a:avLst/>
          </a:prstGeom>
          <a:ln w="63500">
            <a:solidFill>
              <a:srgbClr val="0F61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176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77B9-79FD-2349-951A-F2E29C4E12BB}"/>
              </a:ext>
            </a:extLst>
          </p:cNvPr>
          <p:cNvSpPr>
            <a:spLocks noGrp="1"/>
          </p:cNvSpPr>
          <p:nvPr>
            <p:ph type="title" idx="4294967295"/>
          </p:nvPr>
        </p:nvSpPr>
        <p:spPr>
          <a:xfrm>
            <a:off x="838200" y="365126"/>
            <a:ext cx="8620432" cy="373556"/>
          </a:xfrm>
        </p:spPr>
        <p:txBody>
          <a:bodyPr>
            <a:normAutofit fontScale="90000"/>
          </a:bodyPr>
          <a:lstStyle/>
          <a:p>
            <a:r>
              <a:rPr lang="en-US" dirty="0">
                <a:solidFill>
                  <a:schemeClr val="bg1"/>
                </a:solidFill>
              </a:rPr>
              <a:t>Our Experience</a:t>
            </a:r>
          </a:p>
        </p:txBody>
      </p:sp>
      <p:sp>
        <p:nvSpPr>
          <p:cNvPr id="4" name="TextBox 3">
            <a:extLst>
              <a:ext uri="{FF2B5EF4-FFF2-40B4-BE49-F238E27FC236}">
                <a16:creationId xmlns:a16="http://schemas.microsoft.com/office/drawing/2014/main" id="{5D7C0F0C-89EB-4E1A-B1AD-826AF6305B94}"/>
              </a:ext>
              <a:ext uri="{C183D7F6-B498-43B3-948B-1728B52AA6E4}">
                <adec:decorative xmlns:adec="http://schemas.microsoft.com/office/drawing/2017/decorative" val="1"/>
              </a:ext>
            </a:extLst>
          </p:cNvPr>
          <p:cNvSpPr txBox="1"/>
          <p:nvPr/>
        </p:nvSpPr>
        <p:spPr>
          <a:xfrm>
            <a:off x="206478" y="294967"/>
            <a:ext cx="1212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Client</a:t>
            </a:r>
            <a:endParaRPr kumimoji="0" lang="en-IN" sz="28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311" name="Freeform 5">
            <a:extLst>
              <a:ext uri="{FF2B5EF4-FFF2-40B4-BE49-F238E27FC236}">
                <a16:creationId xmlns:a16="http://schemas.microsoft.com/office/drawing/2014/main" id="{6EEA3298-2E0A-48A5-87B3-C2EC48D3B4B2}"/>
              </a:ext>
              <a:ext uri="{C183D7F6-B498-43B3-948B-1728B52AA6E4}">
                <adec:decorative xmlns:adec="http://schemas.microsoft.com/office/drawing/2017/decorative" val="1"/>
              </a:ext>
            </a:extLst>
          </p:cNvPr>
          <p:cNvSpPr>
            <a:spLocks noEditPoints="1"/>
          </p:cNvSpPr>
          <p:nvPr/>
        </p:nvSpPr>
        <p:spPr bwMode="auto">
          <a:xfrm>
            <a:off x="2977894" y="269111"/>
            <a:ext cx="571551" cy="574932"/>
          </a:xfrm>
          <a:custGeom>
            <a:avLst/>
            <a:gdLst>
              <a:gd name="T0" fmla="*/ 36 w 530"/>
              <a:gd name="T1" fmla="*/ 575 h 576"/>
              <a:gd name="T2" fmla="*/ 3 w 530"/>
              <a:gd name="T3" fmla="*/ 545 h 576"/>
              <a:gd name="T4" fmla="*/ 1 w 530"/>
              <a:gd name="T5" fmla="*/ 527 h 576"/>
              <a:gd name="T6" fmla="*/ 29 w 530"/>
              <a:gd name="T7" fmla="*/ 434 h 576"/>
              <a:gd name="T8" fmla="*/ 39 w 530"/>
              <a:gd name="T9" fmla="*/ 418 h 576"/>
              <a:gd name="T10" fmla="*/ 84 w 530"/>
              <a:gd name="T11" fmla="*/ 395 h 576"/>
              <a:gd name="T12" fmla="*/ 115 w 530"/>
              <a:gd name="T13" fmla="*/ 382 h 576"/>
              <a:gd name="T14" fmla="*/ 173 w 530"/>
              <a:gd name="T15" fmla="*/ 360 h 576"/>
              <a:gd name="T16" fmla="*/ 181 w 530"/>
              <a:gd name="T17" fmla="*/ 357 h 576"/>
              <a:gd name="T18" fmla="*/ 182 w 530"/>
              <a:gd name="T19" fmla="*/ 362 h 576"/>
              <a:gd name="T20" fmla="*/ 231 w 530"/>
              <a:gd name="T21" fmla="*/ 506 h 576"/>
              <a:gd name="T22" fmla="*/ 232 w 530"/>
              <a:gd name="T23" fmla="*/ 505 h 576"/>
              <a:gd name="T24" fmla="*/ 234 w 530"/>
              <a:gd name="T25" fmla="*/ 451 h 576"/>
              <a:gd name="T26" fmla="*/ 236 w 530"/>
              <a:gd name="T27" fmla="*/ 399 h 576"/>
              <a:gd name="T28" fmla="*/ 226 w 530"/>
              <a:gd name="T29" fmla="*/ 379 h 576"/>
              <a:gd name="T30" fmla="*/ 216 w 530"/>
              <a:gd name="T31" fmla="*/ 360 h 576"/>
              <a:gd name="T32" fmla="*/ 221 w 530"/>
              <a:gd name="T33" fmla="*/ 362 h 576"/>
              <a:gd name="T34" fmla="*/ 261 w 530"/>
              <a:gd name="T35" fmla="*/ 374 h 576"/>
              <a:gd name="T36" fmla="*/ 307 w 530"/>
              <a:gd name="T37" fmla="*/ 362 h 576"/>
              <a:gd name="T38" fmla="*/ 315 w 530"/>
              <a:gd name="T39" fmla="*/ 360 h 576"/>
              <a:gd name="T40" fmla="*/ 303 w 530"/>
              <a:gd name="T41" fmla="*/ 379 h 576"/>
              <a:gd name="T42" fmla="*/ 292 w 530"/>
              <a:gd name="T43" fmla="*/ 399 h 576"/>
              <a:gd name="T44" fmla="*/ 295 w 530"/>
              <a:gd name="T45" fmla="*/ 453 h 576"/>
              <a:gd name="T46" fmla="*/ 298 w 530"/>
              <a:gd name="T47" fmla="*/ 506 h 576"/>
              <a:gd name="T48" fmla="*/ 347 w 530"/>
              <a:gd name="T49" fmla="*/ 362 h 576"/>
              <a:gd name="T50" fmla="*/ 348 w 530"/>
              <a:gd name="T51" fmla="*/ 357 h 576"/>
              <a:gd name="T52" fmla="*/ 368 w 530"/>
              <a:gd name="T53" fmla="*/ 364 h 576"/>
              <a:gd name="T54" fmla="*/ 414 w 530"/>
              <a:gd name="T55" fmla="*/ 382 h 576"/>
              <a:gd name="T56" fmla="*/ 488 w 530"/>
              <a:gd name="T57" fmla="*/ 417 h 576"/>
              <a:gd name="T58" fmla="*/ 498 w 530"/>
              <a:gd name="T59" fmla="*/ 430 h 576"/>
              <a:gd name="T60" fmla="*/ 503 w 530"/>
              <a:gd name="T61" fmla="*/ 445 h 576"/>
              <a:gd name="T62" fmla="*/ 527 w 530"/>
              <a:gd name="T63" fmla="*/ 527 h 576"/>
              <a:gd name="T64" fmla="*/ 512 w 530"/>
              <a:gd name="T65" fmla="*/ 566 h 576"/>
              <a:gd name="T66" fmla="*/ 495 w 530"/>
              <a:gd name="T67" fmla="*/ 575 h 576"/>
              <a:gd name="T68" fmla="*/ 266 w 530"/>
              <a:gd name="T69" fmla="*/ 576 h 576"/>
              <a:gd name="T70" fmla="*/ 36 w 530"/>
              <a:gd name="T71" fmla="*/ 575 h 576"/>
              <a:gd name="T72" fmla="*/ 256 w 530"/>
              <a:gd name="T73" fmla="*/ 336 h 576"/>
              <a:gd name="T74" fmla="*/ 184 w 530"/>
              <a:gd name="T75" fmla="*/ 287 h 576"/>
              <a:gd name="T76" fmla="*/ 158 w 530"/>
              <a:gd name="T77" fmla="*/ 236 h 576"/>
              <a:gd name="T78" fmla="*/ 156 w 530"/>
              <a:gd name="T79" fmla="*/ 232 h 576"/>
              <a:gd name="T80" fmla="*/ 146 w 530"/>
              <a:gd name="T81" fmla="*/ 231 h 576"/>
              <a:gd name="T82" fmla="*/ 127 w 530"/>
              <a:gd name="T83" fmla="*/ 188 h 576"/>
              <a:gd name="T84" fmla="*/ 132 w 530"/>
              <a:gd name="T85" fmla="*/ 161 h 576"/>
              <a:gd name="T86" fmla="*/ 146 w 530"/>
              <a:gd name="T87" fmla="*/ 157 h 576"/>
              <a:gd name="T88" fmla="*/ 152 w 530"/>
              <a:gd name="T89" fmla="*/ 157 h 576"/>
              <a:gd name="T90" fmla="*/ 151 w 530"/>
              <a:gd name="T91" fmla="*/ 147 h 576"/>
              <a:gd name="T92" fmla="*/ 152 w 530"/>
              <a:gd name="T93" fmla="*/ 94 h 576"/>
              <a:gd name="T94" fmla="*/ 249 w 530"/>
              <a:gd name="T95" fmla="*/ 4 h 576"/>
              <a:gd name="T96" fmla="*/ 340 w 530"/>
              <a:gd name="T97" fmla="*/ 31 h 576"/>
              <a:gd name="T98" fmla="*/ 376 w 530"/>
              <a:gd name="T99" fmla="*/ 91 h 576"/>
              <a:gd name="T100" fmla="*/ 378 w 530"/>
              <a:gd name="T101" fmla="*/ 131 h 576"/>
              <a:gd name="T102" fmla="*/ 377 w 530"/>
              <a:gd name="T103" fmla="*/ 153 h 576"/>
              <a:gd name="T104" fmla="*/ 377 w 530"/>
              <a:gd name="T105" fmla="*/ 157 h 576"/>
              <a:gd name="T106" fmla="*/ 383 w 530"/>
              <a:gd name="T107" fmla="*/ 157 h 576"/>
              <a:gd name="T108" fmla="*/ 399 w 530"/>
              <a:gd name="T109" fmla="*/ 165 h 576"/>
              <a:gd name="T110" fmla="*/ 400 w 530"/>
              <a:gd name="T111" fmla="*/ 195 h 576"/>
              <a:gd name="T112" fmla="*/ 375 w 530"/>
              <a:gd name="T113" fmla="*/ 233 h 576"/>
              <a:gd name="T114" fmla="*/ 372 w 530"/>
              <a:gd name="T115" fmla="*/ 232 h 576"/>
              <a:gd name="T116" fmla="*/ 369 w 530"/>
              <a:gd name="T117" fmla="*/ 239 h 576"/>
              <a:gd name="T118" fmla="*/ 310 w 530"/>
              <a:gd name="T119" fmla="*/ 320 h 576"/>
              <a:gd name="T120" fmla="*/ 284 w 530"/>
              <a:gd name="T121" fmla="*/ 333 h 576"/>
              <a:gd name="T122" fmla="*/ 256 w 530"/>
              <a:gd name="T123" fmla="*/ 3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 h="576">
                <a:moveTo>
                  <a:pt x="36" y="575"/>
                </a:moveTo>
                <a:cubicBezTo>
                  <a:pt x="20" y="572"/>
                  <a:pt x="7" y="561"/>
                  <a:pt x="3" y="545"/>
                </a:cubicBezTo>
                <a:cubicBezTo>
                  <a:pt x="1" y="540"/>
                  <a:pt x="0" y="532"/>
                  <a:pt x="1" y="527"/>
                </a:cubicBezTo>
                <a:cubicBezTo>
                  <a:pt x="3" y="518"/>
                  <a:pt x="16" y="473"/>
                  <a:pt x="29" y="434"/>
                </a:cubicBezTo>
                <a:cubicBezTo>
                  <a:pt x="32" y="428"/>
                  <a:pt x="34" y="423"/>
                  <a:pt x="39" y="418"/>
                </a:cubicBezTo>
                <a:cubicBezTo>
                  <a:pt x="45" y="411"/>
                  <a:pt x="49" y="409"/>
                  <a:pt x="84" y="395"/>
                </a:cubicBezTo>
                <a:cubicBezTo>
                  <a:pt x="96" y="390"/>
                  <a:pt x="110" y="384"/>
                  <a:pt x="115" y="382"/>
                </a:cubicBezTo>
                <a:cubicBezTo>
                  <a:pt x="132" y="375"/>
                  <a:pt x="152" y="367"/>
                  <a:pt x="173" y="360"/>
                </a:cubicBezTo>
                <a:cubicBezTo>
                  <a:pt x="181" y="357"/>
                  <a:pt x="181" y="357"/>
                  <a:pt x="181" y="357"/>
                </a:cubicBezTo>
                <a:cubicBezTo>
                  <a:pt x="182" y="362"/>
                  <a:pt x="182" y="362"/>
                  <a:pt x="182" y="362"/>
                </a:cubicBezTo>
                <a:cubicBezTo>
                  <a:pt x="189" y="386"/>
                  <a:pt x="229" y="504"/>
                  <a:pt x="231" y="506"/>
                </a:cubicBezTo>
                <a:cubicBezTo>
                  <a:pt x="231" y="507"/>
                  <a:pt x="232" y="506"/>
                  <a:pt x="232" y="505"/>
                </a:cubicBezTo>
                <a:cubicBezTo>
                  <a:pt x="232" y="503"/>
                  <a:pt x="233" y="479"/>
                  <a:pt x="234" y="451"/>
                </a:cubicBezTo>
                <a:cubicBezTo>
                  <a:pt x="236" y="399"/>
                  <a:pt x="236" y="399"/>
                  <a:pt x="236" y="399"/>
                </a:cubicBezTo>
                <a:cubicBezTo>
                  <a:pt x="226" y="379"/>
                  <a:pt x="226" y="379"/>
                  <a:pt x="226" y="379"/>
                </a:cubicBezTo>
                <a:cubicBezTo>
                  <a:pt x="222" y="373"/>
                  <a:pt x="214" y="362"/>
                  <a:pt x="216" y="360"/>
                </a:cubicBezTo>
                <a:cubicBezTo>
                  <a:pt x="217" y="359"/>
                  <a:pt x="219" y="361"/>
                  <a:pt x="221" y="362"/>
                </a:cubicBezTo>
                <a:cubicBezTo>
                  <a:pt x="232" y="368"/>
                  <a:pt x="245" y="373"/>
                  <a:pt x="261" y="374"/>
                </a:cubicBezTo>
                <a:cubicBezTo>
                  <a:pt x="278" y="374"/>
                  <a:pt x="292" y="369"/>
                  <a:pt x="307" y="362"/>
                </a:cubicBezTo>
                <a:cubicBezTo>
                  <a:pt x="310" y="361"/>
                  <a:pt x="313" y="359"/>
                  <a:pt x="315" y="360"/>
                </a:cubicBezTo>
                <a:cubicBezTo>
                  <a:pt x="316" y="362"/>
                  <a:pt x="303" y="379"/>
                  <a:pt x="303" y="379"/>
                </a:cubicBezTo>
                <a:cubicBezTo>
                  <a:pt x="292" y="399"/>
                  <a:pt x="292" y="399"/>
                  <a:pt x="292" y="399"/>
                </a:cubicBezTo>
                <a:cubicBezTo>
                  <a:pt x="295" y="453"/>
                  <a:pt x="295" y="453"/>
                  <a:pt x="295" y="453"/>
                </a:cubicBezTo>
                <a:cubicBezTo>
                  <a:pt x="296" y="482"/>
                  <a:pt x="297" y="506"/>
                  <a:pt x="298" y="506"/>
                </a:cubicBezTo>
                <a:cubicBezTo>
                  <a:pt x="299" y="505"/>
                  <a:pt x="341" y="382"/>
                  <a:pt x="347" y="362"/>
                </a:cubicBezTo>
                <a:cubicBezTo>
                  <a:pt x="348" y="357"/>
                  <a:pt x="348" y="357"/>
                  <a:pt x="348" y="357"/>
                </a:cubicBezTo>
                <a:cubicBezTo>
                  <a:pt x="368" y="364"/>
                  <a:pt x="368" y="364"/>
                  <a:pt x="368" y="364"/>
                </a:cubicBezTo>
                <a:cubicBezTo>
                  <a:pt x="391" y="373"/>
                  <a:pt x="393" y="374"/>
                  <a:pt x="414" y="382"/>
                </a:cubicBezTo>
                <a:cubicBezTo>
                  <a:pt x="480" y="409"/>
                  <a:pt x="481" y="410"/>
                  <a:pt x="488" y="417"/>
                </a:cubicBezTo>
                <a:cubicBezTo>
                  <a:pt x="492" y="420"/>
                  <a:pt x="496" y="426"/>
                  <a:pt x="498" y="430"/>
                </a:cubicBezTo>
                <a:cubicBezTo>
                  <a:pt x="498" y="431"/>
                  <a:pt x="500" y="438"/>
                  <a:pt x="503" y="445"/>
                </a:cubicBezTo>
                <a:cubicBezTo>
                  <a:pt x="518" y="491"/>
                  <a:pt x="526" y="520"/>
                  <a:pt x="527" y="527"/>
                </a:cubicBezTo>
                <a:cubicBezTo>
                  <a:pt x="530" y="541"/>
                  <a:pt x="523" y="557"/>
                  <a:pt x="512" y="566"/>
                </a:cubicBezTo>
                <a:cubicBezTo>
                  <a:pt x="508" y="570"/>
                  <a:pt x="501" y="573"/>
                  <a:pt x="495" y="575"/>
                </a:cubicBezTo>
                <a:cubicBezTo>
                  <a:pt x="492" y="576"/>
                  <a:pt x="480" y="576"/>
                  <a:pt x="266" y="576"/>
                </a:cubicBezTo>
                <a:cubicBezTo>
                  <a:pt x="83" y="576"/>
                  <a:pt x="39" y="576"/>
                  <a:pt x="36" y="575"/>
                </a:cubicBezTo>
                <a:close/>
                <a:moveTo>
                  <a:pt x="256" y="336"/>
                </a:moveTo>
                <a:cubicBezTo>
                  <a:pt x="229" y="330"/>
                  <a:pt x="203" y="313"/>
                  <a:pt x="184" y="287"/>
                </a:cubicBezTo>
                <a:cubicBezTo>
                  <a:pt x="174" y="273"/>
                  <a:pt x="164" y="253"/>
                  <a:pt x="158" y="236"/>
                </a:cubicBezTo>
                <a:cubicBezTo>
                  <a:pt x="157" y="232"/>
                  <a:pt x="157" y="232"/>
                  <a:pt x="156" y="232"/>
                </a:cubicBezTo>
                <a:cubicBezTo>
                  <a:pt x="153" y="233"/>
                  <a:pt x="148" y="233"/>
                  <a:pt x="146" y="231"/>
                </a:cubicBezTo>
                <a:cubicBezTo>
                  <a:pt x="137" y="227"/>
                  <a:pt x="130" y="212"/>
                  <a:pt x="127" y="188"/>
                </a:cubicBezTo>
                <a:cubicBezTo>
                  <a:pt x="125" y="173"/>
                  <a:pt x="127" y="165"/>
                  <a:pt x="132" y="161"/>
                </a:cubicBezTo>
                <a:cubicBezTo>
                  <a:pt x="136" y="158"/>
                  <a:pt x="139" y="157"/>
                  <a:pt x="146" y="157"/>
                </a:cubicBezTo>
                <a:cubicBezTo>
                  <a:pt x="152" y="157"/>
                  <a:pt x="152" y="157"/>
                  <a:pt x="152" y="157"/>
                </a:cubicBezTo>
                <a:cubicBezTo>
                  <a:pt x="151" y="147"/>
                  <a:pt x="151" y="147"/>
                  <a:pt x="151" y="147"/>
                </a:cubicBezTo>
                <a:cubicBezTo>
                  <a:pt x="150" y="114"/>
                  <a:pt x="150" y="105"/>
                  <a:pt x="152" y="94"/>
                </a:cubicBezTo>
                <a:cubicBezTo>
                  <a:pt x="161" y="46"/>
                  <a:pt x="201" y="10"/>
                  <a:pt x="249" y="4"/>
                </a:cubicBezTo>
                <a:cubicBezTo>
                  <a:pt x="284" y="0"/>
                  <a:pt x="315" y="9"/>
                  <a:pt x="340" y="31"/>
                </a:cubicBezTo>
                <a:cubicBezTo>
                  <a:pt x="357" y="45"/>
                  <a:pt x="371" y="68"/>
                  <a:pt x="376" y="91"/>
                </a:cubicBezTo>
                <a:cubicBezTo>
                  <a:pt x="378" y="102"/>
                  <a:pt x="379" y="109"/>
                  <a:pt x="378" y="131"/>
                </a:cubicBezTo>
                <a:cubicBezTo>
                  <a:pt x="377" y="142"/>
                  <a:pt x="377" y="152"/>
                  <a:pt x="377" y="153"/>
                </a:cubicBezTo>
                <a:cubicBezTo>
                  <a:pt x="377" y="157"/>
                  <a:pt x="377" y="157"/>
                  <a:pt x="377" y="157"/>
                </a:cubicBezTo>
                <a:cubicBezTo>
                  <a:pt x="383" y="157"/>
                  <a:pt x="383" y="157"/>
                  <a:pt x="383" y="157"/>
                </a:cubicBezTo>
                <a:cubicBezTo>
                  <a:pt x="392" y="157"/>
                  <a:pt x="396" y="159"/>
                  <a:pt x="399" y="165"/>
                </a:cubicBezTo>
                <a:cubicBezTo>
                  <a:pt x="403" y="170"/>
                  <a:pt x="403" y="178"/>
                  <a:pt x="400" y="195"/>
                </a:cubicBezTo>
                <a:cubicBezTo>
                  <a:pt x="396" y="220"/>
                  <a:pt x="386" y="235"/>
                  <a:pt x="375" y="233"/>
                </a:cubicBezTo>
                <a:cubicBezTo>
                  <a:pt x="373" y="233"/>
                  <a:pt x="372" y="232"/>
                  <a:pt x="372" y="232"/>
                </a:cubicBezTo>
                <a:cubicBezTo>
                  <a:pt x="371" y="232"/>
                  <a:pt x="370" y="235"/>
                  <a:pt x="369" y="239"/>
                </a:cubicBezTo>
                <a:cubicBezTo>
                  <a:pt x="357" y="274"/>
                  <a:pt x="336" y="302"/>
                  <a:pt x="310" y="320"/>
                </a:cubicBezTo>
                <a:cubicBezTo>
                  <a:pt x="303" y="324"/>
                  <a:pt x="292" y="330"/>
                  <a:pt x="284" y="333"/>
                </a:cubicBezTo>
                <a:cubicBezTo>
                  <a:pt x="272" y="337"/>
                  <a:pt x="264" y="338"/>
                  <a:pt x="256" y="336"/>
                </a:cubicBezTo>
                <a:close/>
              </a:path>
            </a:pathLst>
          </a:custGeom>
          <a:noFill/>
          <a:ln w="254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TextBox 194">
            <a:extLst>
              <a:ext uri="{FF2B5EF4-FFF2-40B4-BE49-F238E27FC236}">
                <a16:creationId xmlns:a16="http://schemas.microsoft.com/office/drawing/2014/main" id="{1297247B-24BF-974E-88D7-9CE44BB19C17}"/>
              </a:ext>
              <a:ext uri="{C183D7F6-B498-43B3-948B-1728B52AA6E4}">
                <adec:decorative xmlns:adec="http://schemas.microsoft.com/office/drawing/2017/decorative" val="1"/>
              </a:ext>
            </a:extLst>
          </p:cNvPr>
          <p:cNvSpPr txBox="1"/>
          <p:nvPr/>
        </p:nvSpPr>
        <p:spPr>
          <a:xfrm>
            <a:off x="278356" y="209111"/>
            <a:ext cx="280160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PDF and structure</a:t>
            </a:r>
          </a:p>
        </p:txBody>
      </p:sp>
      <p:pic>
        <p:nvPicPr>
          <p:cNvPr id="5" name="Picture 4">
            <a:extLst>
              <a:ext uri="{FF2B5EF4-FFF2-40B4-BE49-F238E27FC236}">
                <a16:creationId xmlns:a16="http://schemas.microsoft.com/office/drawing/2014/main" id="{4D1E015A-7A62-3D40-9E72-9A9A50DF5F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54215" y="7037151"/>
            <a:ext cx="279241" cy="279241"/>
          </a:xfrm>
          <a:prstGeom prst="rect">
            <a:avLst/>
          </a:prstGeom>
        </p:spPr>
      </p:pic>
      <p:sp>
        <p:nvSpPr>
          <p:cNvPr id="3" name="TextBox 2">
            <a:extLst>
              <a:ext uri="{FF2B5EF4-FFF2-40B4-BE49-F238E27FC236}">
                <a16:creationId xmlns:a16="http://schemas.microsoft.com/office/drawing/2014/main" id="{F5CFE6E2-87CD-6540-AA75-4FD0E6A489E8}"/>
              </a:ext>
            </a:extLst>
          </p:cNvPr>
          <p:cNvSpPr txBox="1"/>
          <p:nvPr/>
        </p:nvSpPr>
        <p:spPr>
          <a:xfrm>
            <a:off x="422910" y="2228850"/>
            <a:ext cx="40347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Automated structuring to ensure genuine accessibility</a:t>
            </a:r>
          </a:p>
        </p:txBody>
      </p:sp>
      <p:pic>
        <p:nvPicPr>
          <p:cNvPr id="10" name="Content Placeholder 4" descr="A screenshot of a cell phone&#10;&#10;Description automatically generated">
            <a:extLst>
              <a:ext uri="{FF2B5EF4-FFF2-40B4-BE49-F238E27FC236}">
                <a16:creationId xmlns:a16="http://schemas.microsoft.com/office/drawing/2014/main" id="{AA477934-69D1-E946-B4C3-0EC5FF113B74}"/>
              </a:ext>
            </a:extLst>
          </p:cNvPr>
          <p:cNvPicPr>
            <a:picLocks noChangeAspect="1"/>
          </p:cNvPicPr>
          <p:nvPr/>
        </p:nvPicPr>
        <p:blipFill>
          <a:blip r:embed="rId4"/>
          <a:srcRect/>
          <a:stretch/>
        </p:blipFill>
        <p:spPr>
          <a:xfrm>
            <a:off x="4881397" y="997567"/>
            <a:ext cx="7310603" cy="5597543"/>
          </a:xfrm>
          <a:prstGeom prst="rect">
            <a:avLst/>
          </a:prstGeom>
        </p:spPr>
      </p:pic>
    </p:spTree>
    <p:extLst>
      <p:ext uri="{BB962C8B-B14F-4D97-AF65-F5344CB8AC3E}">
        <p14:creationId xmlns:p14="http://schemas.microsoft.com/office/powerpoint/2010/main" val="638253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77B9-79FD-2349-951A-F2E29C4E12BB}"/>
              </a:ext>
            </a:extLst>
          </p:cNvPr>
          <p:cNvSpPr>
            <a:spLocks noGrp="1"/>
          </p:cNvSpPr>
          <p:nvPr>
            <p:ph type="title" idx="4294967295"/>
          </p:nvPr>
        </p:nvSpPr>
        <p:spPr>
          <a:xfrm>
            <a:off x="838200" y="365126"/>
            <a:ext cx="8620432" cy="373556"/>
          </a:xfrm>
        </p:spPr>
        <p:txBody>
          <a:bodyPr>
            <a:normAutofit fontScale="90000"/>
          </a:bodyPr>
          <a:lstStyle/>
          <a:p>
            <a:r>
              <a:rPr lang="en-US" dirty="0">
                <a:solidFill>
                  <a:schemeClr val="bg1"/>
                </a:solidFill>
              </a:rPr>
              <a:t>Our Experience</a:t>
            </a:r>
          </a:p>
        </p:txBody>
      </p:sp>
      <p:sp>
        <p:nvSpPr>
          <p:cNvPr id="4" name="TextBox 3">
            <a:extLst>
              <a:ext uri="{FF2B5EF4-FFF2-40B4-BE49-F238E27FC236}">
                <a16:creationId xmlns:a16="http://schemas.microsoft.com/office/drawing/2014/main" id="{5D7C0F0C-89EB-4E1A-B1AD-826AF6305B94}"/>
              </a:ext>
              <a:ext uri="{C183D7F6-B498-43B3-948B-1728B52AA6E4}">
                <adec:decorative xmlns:adec="http://schemas.microsoft.com/office/drawing/2017/decorative" val="1"/>
              </a:ext>
            </a:extLst>
          </p:cNvPr>
          <p:cNvSpPr txBox="1"/>
          <p:nvPr/>
        </p:nvSpPr>
        <p:spPr>
          <a:xfrm>
            <a:off x="206478" y="294967"/>
            <a:ext cx="1212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Client</a:t>
            </a:r>
            <a:endParaRPr kumimoji="0" lang="en-IN" sz="28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311" name="Freeform 5">
            <a:extLst>
              <a:ext uri="{FF2B5EF4-FFF2-40B4-BE49-F238E27FC236}">
                <a16:creationId xmlns:a16="http://schemas.microsoft.com/office/drawing/2014/main" id="{6EEA3298-2E0A-48A5-87B3-C2EC48D3B4B2}"/>
              </a:ext>
              <a:ext uri="{C183D7F6-B498-43B3-948B-1728B52AA6E4}">
                <adec:decorative xmlns:adec="http://schemas.microsoft.com/office/drawing/2017/decorative" val="1"/>
              </a:ext>
            </a:extLst>
          </p:cNvPr>
          <p:cNvSpPr>
            <a:spLocks noEditPoints="1"/>
          </p:cNvSpPr>
          <p:nvPr/>
        </p:nvSpPr>
        <p:spPr bwMode="auto">
          <a:xfrm>
            <a:off x="2977894" y="269111"/>
            <a:ext cx="571551" cy="574932"/>
          </a:xfrm>
          <a:custGeom>
            <a:avLst/>
            <a:gdLst>
              <a:gd name="T0" fmla="*/ 36 w 530"/>
              <a:gd name="T1" fmla="*/ 575 h 576"/>
              <a:gd name="T2" fmla="*/ 3 w 530"/>
              <a:gd name="T3" fmla="*/ 545 h 576"/>
              <a:gd name="T4" fmla="*/ 1 w 530"/>
              <a:gd name="T5" fmla="*/ 527 h 576"/>
              <a:gd name="T6" fmla="*/ 29 w 530"/>
              <a:gd name="T7" fmla="*/ 434 h 576"/>
              <a:gd name="T8" fmla="*/ 39 w 530"/>
              <a:gd name="T9" fmla="*/ 418 h 576"/>
              <a:gd name="T10" fmla="*/ 84 w 530"/>
              <a:gd name="T11" fmla="*/ 395 h 576"/>
              <a:gd name="T12" fmla="*/ 115 w 530"/>
              <a:gd name="T13" fmla="*/ 382 h 576"/>
              <a:gd name="T14" fmla="*/ 173 w 530"/>
              <a:gd name="T15" fmla="*/ 360 h 576"/>
              <a:gd name="T16" fmla="*/ 181 w 530"/>
              <a:gd name="T17" fmla="*/ 357 h 576"/>
              <a:gd name="T18" fmla="*/ 182 w 530"/>
              <a:gd name="T19" fmla="*/ 362 h 576"/>
              <a:gd name="T20" fmla="*/ 231 w 530"/>
              <a:gd name="T21" fmla="*/ 506 h 576"/>
              <a:gd name="T22" fmla="*/ 232 w 530"/>
              <a:gd name="T23" fmla="*/ 505 h 576"/>
              <a:gd name="T24" fmla="*/ 234 w 530"/>
              <a:gd name="T25" fmla="*/ 451 h 576"/>
              <a:gd name="T26" fmla="*/ 236 w 530"/>
              <a:gd name="T27" fmla="*/ 399 h 576"/>
              <a:gd name="T28" fmla="*/ 226 w 530"/>
              <a:gd name="T29" fmla="*/ 379 h 576"/>
              <a:gd name="T30" fmla="*/ 216 w 530"/>
              <a:gd name="T31" fmla="*/ 360 h 576"/>
              <a:gd name="T32" fmla="*/ 221 w 530"/>
              <a:gd name="T33" fmla="*/ 362 h 576"/>
              <a:gd name="T34" fmla="*/ 261 w 530"/>
              <a:gd name="T35" fmla="*/ 374 h 576"/>
              <a:gd name="T36" fmla="*/ 307 w 530"/>
              <a:gd name="T37" fmla="*/ 362 h 576"/>
              <a:gd name="T38" fmla="*/ 315 w 530"/>
              <a:gd name="T39" fmla="*/ 360 h 576"/>
              <a:gd name="T40" fmla="*/ 303 w 530"/>
              <a:gd name="T41" fmla="*/ 379 h 576"/>
              <a:gd name="T42" fmla="*/ 292 w 530"/>
              <a:gd name="T43" fmla="*/ 399 h 576"/>
              <a:gd name="T44" fmla="*/ 295 w 530"/>
              <a:gd name="T45" fmla="*/ 453 h 576"/>
              <a:gd name="T46" fmla="*/ 298 w 530"/>
              <a:gd name="T47" fmla="*/ 506 h 576"/>
              <a:gd name="T48" fmla="*/ 347 w 530"/>
              <a:gd name="T49" fmla="*/ 362 h 576"/>
              <a:gd name="T50" fmla="*/ 348 w 530"/>
              <a:gd name="T51" fmla="*/ 357 h 576"/>
              <a:gd name="T52" fmla="*/ 368 w 530"/>
              <a:gd name="T53" fmla="*/ 364 h 576"/>
              <a:gd name="T54" fmla="*/ 414 w 530"/>
              <a:gd name="T55" fmla="*/ 382 h 576"/>
              <a:gd name="T56" fmla="*/ 488 w 530"/>
              <a:gd name="T57" fmla="*/ 417 h 576"/>
              <a:gd name="T58" fmla="*/ 498 w 530"/>
              <a:gd name="T59" fmla="*/ 430 h 576"/>
              <a:gd name="T60" fmla="*/ 503 w 530"/>
              <a:gd name="T61" fmla="*/ 445 h 576"/>
              <a:gd name="T62" fmla="*/ 527 w 530"/>
              <a:gd name="T63" fmla="*/ 527 h 576"/>
              <a:gd name="T64" fmla="*/ 512 w 530"/>
              <a:gd name="T65" fmla="*/ 566 h 576"/>
              <a:gd name="T66" fmla="*/ 495 w 530"/>
              <a:gd name="T67" fmla="*/ 575 h 576"/>
              <a:gd name="T68" fmla="*/ 266 w 530"/>
              <a:gd name="T69" fmla="*/ 576 h 576"/>
              <a:gd name="T70" fmla="*/ 36 w 530"/>
              <a:gd name="T71" fmla="*/ 575 h 576"/>
              <a:gd name="T72" fmla="*/ 256 w 530"/>
              <a:gd name="T73" fmla="*/ 336 h 576"/>
              <a:gd name="T74" fmla="*/ 184 w 530"/>
              <a:gd name="T75" fmla="*/ 287 h 576"/>
              <a:gd name="T76" fmla="*/ 158 w 530"/>
              <a:gd name="T77" fmla="*/ 236 h 576"/>
              <a:gd name="T78" fmla="*/ 156 w 530"/>
              <a:gd name="T79" fmla="*/ 232 h 576"/>
              <a:gd name="T80" fmla="*/ 146 w 530"/>
              <a:gd name="T81" fmla="*/ 231 h 576"/>
              <a:gd name="T82" fmla="*/ 127 w 530"/>
              <a:gd name="T83" fmla="*/ 188 h 576"/>
              <a:gd name="T84" fmla="*/ 132 w 530"/>
              <a:gd name="T85" fmla="*/ 161 h 576"/>
              <a:gd name="T86" fmla="*/ 146 w 530"/>
              <a:gd name="T87" fmla="*/ 157 h 576"/>
              <a:gd name="T88" fmla="*/ 152 w 530"/>
              <a:gd name="T89" fmla="*/ 157 h 576"/>
              <a:gd name="T90" fmla="*/ 151 w 530"/>
              <a:gd name="T91" fmla="*/ 147 h 576"/>
              <a:gd name="T92" fmla="*/ 152 w 530"/>
              <a:gd name="T93" fmla="*/ 94 h 576"/>
              <a:gd name="T94" fmla="*/ 249 w 530"/>
              <a:gd name="T95" fmla="*/ 4 h 576"/>
              <a:gd name="T96" fmla="*/ 340 w 530"/>
              <a:gd name="T97" fmla="*/ 31 h 576"/>
              <a:gd name="T98" fmla="*/ 376 w 530"/>
              <a:gd name="T99" fmla="*/ 91 h 576"/>
              <a:gd name="T100" fmla="*/ 378 w 530"/>
              <a:gd name="T101" fmla="*/ 131 h 576"/>
              <a:gd name="T102" fmla="*/ 377 w 530"/>
              <a:gd name="T103" fmla="*/ 153 h 576"/>
              <a:gd name="T104" fmla="*/ 377 w 530"/>
              <a:gd name="T105" fmla="*/ 157 h 576"/>
              <a:gd name="T106" fmla="*/ 383 w 530"/>
              <a:gd name="T107" fmla="*/ 157 h 576"/>
              <a:gd name="T108" fmla="*/ 399 w 530"/>
              <a:gd name="T109" fmla="*/ 165 h 576"/>
              <a:gd name="T110" fmla="*/ 400 w 530"/>
              <a:gd name="T111" fmla="*/ 195 h 576"/>
              <a:gd name="T112" fmla="*/ 375 w 530"/>
              <a:gd name="T113" fmla="*/ 233 h 576"/>
              <a:gd name="T114" fmla="*/ 372 w 530"/>
              <a:gd name="T115" fmla="*/ 232 h 576"/>
              <a:gd name="T116" fmla="*/ 369 w 530"/>
              <a:gd name="T117" fmla="*/ 239 h 576"/>
              <a:gd name="T118" fmla="*/ 310 w 530"/>
              <a:gd name="T119" fmla="*/ 320 h 576"/>
              <a:gd name="T120" fmla="*/ 284 w 530"/>
              <a:gd name="T121" fmla="*/ 333 h 576"/>
              <a:gd name="T122" fmla="*/ 256 w 530"/>
              <a:gd name="T123" fmla="*/ 3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 h="576">
                <a:moveTo>
                  <a:pt x="36" y="575"/>
                </a:moveTo>
                <a:cubicBezTo>
                  <a:pt x="20" y="572"/>
                  <a:pt x="7" y="561"/>
                  <a:pt x="3" y="545"/>
                </a:cubicBezTo>
                <a:cubicBezTo>
                  <a:pt x="1" y="540"/>
                  <a:pt x="0" y="532"/>
                  <a:pt x="1" y="527"/>
                </a:cubicBezTo>
                <a:cubicBezTo>
                  <a:pt x="3" y="518"/>
                  <a:pt x="16" y="473"/>
                  <a:pt x="29" y="434"/>
                </a:cubicBezTo>
                <a:cubicBezTo>
                  <a:pt x="32" y="428"/>
                  <a:pt x="34" y="423"/>
                  <a:pt x="39" y="418"/>
                </a:cubicBezTo>
                <a:cubicBezTo>
                  <a:pt x="45" y="411"/>
                  <a:pt x="49" y="409"/>
                  <a:pt x="84" y="395"/>
                </a:cubicBezTo>
                <a:cubicBezTo>
                  <a:pt x="96" y="390"/>
                  <a:pt x="110" y="384"/>
                  <a:pt x="115" y="382"/>
                </a:cubicBezTo>
                <a:cubicBezTo>
                  <a:pt x="132" y="375"/>
                  <a:pt x="152" y="367"/>
                  <a:pt x="173" y="360"/>
                </a:cubicBezTo>
                <a:cubicBezTo>
                  <a:pt x="181" y="357"/>
                  <a:pt x="181" y="357"/>
                  <a:pt x="181" y="357"/>
                </a:cubicBezTo>
                <a:cubicBezTo>
                  <a:pt x="182" y="362"/>
                  <a:pt x="182" y="362"/>
                  <a:pt x="182" y="362"/>
                </a:cubicBezTo>
                <a:cubicBezTo>
                  <a:pt x="189" y="386"/>
                  <a:pt x="229" y="504"/>
                  <a:pt x="231" y="506"/>
                </a:cubicBezTo>
                <a:cubicBezTo>
                  <a:pt x="231" y="507"/>
                  <a:pt x="232" y="506"/>
                  <a:pt x="232" y="505"/>
                </a:cubicBezTo>
                <a:cubicBezTo>
                  <a:pt x="232" y="503"/>
                  <a:pt x="233" y="479"/>
                  <a:pt x="234" y="451"/>
                </a:cubicBezTo>
                <a:cubicBezTo>
                  <a:pt x="236" y="399"/>
                  <a:pt x="236" y="399"/>
                  <a:pt x="236" y="399"/>
                </a:cubicBezTo>
                <a:cubicBezTo>
                  <a:pt x="226" y="379"/>
                  <a:pt x="226" y="379"/>
                  <a:pt x="226" y="379"/>
                </a:cubicBezTo>
                <a:cubicBezTo>
                  <a:pt x="222" y="373"/>
                  <a:pt x="214" y="362"/>
                  <a:pt x="216" y="360"/>
                </a:cubicBezTo>
                <a:cubicBezTo>
                  <a:pt x="217" y="359"/>
                  <a:pt x="219" y="361"/>
                  <a:pt x="221" y="362"/>
                </a:cubicBezTo>
                <a:cubicBezTo>
                  <a:pt x="232" y="368"/>
                  <a:pt x="245" y="373"/>
                  <a:pt x="261" y="374"/>
                </a:cubicBezTo>
                <a:cubicBezTo>
                  <a:pt x="278" y="374"/>
                  <a:pt x="292" y="369"/>
                  <a:pt x="307" y="362"/>
                </a:cubicBezTo>
                <a:cubicBezTo>
                  <a:pt x="310" y="361"/>
                  <a:pt x="313" y="359"/>
                  <a:pt x="315" y="360"/>
                </a:cubicBezTo>
                <a:cubicBezTo>
                  <a:pt x="316" y="362"/>
                  <a:pt x="303" y="379"/>
                  <a:pt x="303" y="379"/>
                </a:cubicBezTo>
                <a:cubicBezTo>
                  <a:pt x="292" y="399"/>
                  <a:pt x="292" y="399"/>
                  <a:pt x="292" y="399"/>
                </a:cubicBezTo>
                <a:cubicBezTo>
                  <a:pt x="295" y="453"/>
                  <a:pt x="295" y="453"/>
                  <a:pt x="295" y="453"/>
                </a:cubicBezTo>
                <a:cubicBezTo>
                  <a:pt x="296" y="482"/>
                  <a:pt x="297" y="506"/>
                  <a:pt x="298" y="506"/>
                </a:cubicBezTo>
                <a:cubicBezTo>
                  <a:pt x="299" y="505"/>
                  <a:pt x="341" y="382"/>
                  <a:pt x="347" y="362"/>
                </a:cubicBezTo>
                <a:cubicBezTo>
                  <a:pt x="348" y="357"/>
                  <a:pt x="348" y="357"/>
                  <a:pt x="348" y="357"/>
                </a:cubicBezTo>
                <a:cubicBezTo>
                  <a:pt x="368" y="364"/>
                  <a:pt x="368" y="364"/>
                  <a:pt x="368" y="364"/>
                </a:cubicBezTo>
                <a:cubicBezTo>
                  <a:pt x="391" y="373"/>
                  <a:pt x="393" y="374"/>
                  <a:pt x="414" y="382"/>
                </a:cubicBezTo>
                <a:cubicBezTo>
                  <a:pt x="480" y="409"/>
                  <a:pt x="481" y="410"/>
                  <a:pt x="488" y="417"/>
                </a:cubicBezTo>
                <a:cubicBezTo>
                  <a:pt x="492" y="420"/>
                  <a:pt x="496" y="426"/>
                  <a:pt x="498" y="430"/>
                </a:cubicBezTo>
                <a:cubicBezTo>
                  <a:pt x="498" y="431"/>
                  <a:pt x="500" y="438"/>
                  <a:pt x="503" y="445"/>
                </a:cubicBezTo>
                <a:cubicBezTo>
                  <a:pt x="518" y="491"/>
                  <a:pt x="526" y="520"/>
                  <a:pt x="527" y="527"/>
                </a:cubicBezTo>
                <a:cubicBezTo>
                  <a:pt x="530" y="541"/>
                  <a:pt x="523" y="557"/>
                  <a:pt x="512" y="566"/>
                </a:cubicBezTo>
                <a:cubicBezTo>
                  <a:pt x="508" y="570"/>
                  <a:pt x="501" y="573"/>
                  <a:pt x="495" y="575"/>
                </a:cubicBezTo>
                <a:cubicBezTo>
                  <a:pt x="492" y="576"/>
                  <a:pt x="480" y="576"/>
                  <a:pt x="266" y="576"/>
                </a:cubicBezTo>
                <a:cubicBezTo>
                  <a:pt x="83" y="576"/>
                  <a:pt x="39" y="576"/>
                  <a:pt x="36" y="575"/>
                </a:cubicBezTo>
                <a:close/>
                <a:moveTo>
                  <a:pt x="256" y="336"/>
                </a:moveTo>
                <a:cubicBezTo>
                  <a:pt x="229" y="330"/>
                  <a:pt x="203" y="313"/>
                  <a:pt x="184" y="287"/>
                </a:cubicBezTo>
                <a:cubicBezTo>
                  <a:pt x="174" y="273"/>
                  <a:pt x="164" y="253"/>
                  <a:pt x="158" y="236"/>
                </a:cubicBezTo>
                <a:cubicBezTo>
                  <a:pt x="157" y="232"/>
                  <a:pt x="157" y="232"/>
                  <a:pt x="156" y="232"/>
                </a:cubicBezTo>
                <a:cubicBezTo>
                  <a:pt x="153" y="233"/>
                  <a:pt x="148" y="233"/>
                  <a:pt x="146" y="231"/>
                </a:cubicBezTo>
                <a:cubicBezTo>
                  <a:pt x="137" y="227"/>
                  <a:pt x="130" y="212"/>
                  <a:pt x="127" y="188"/>
                </a:cubicBezTo>
                <a:cubicBezTo>
                  <a:pt x="125" y="173"/>
                  <a:pt x="127" y="165"/>
                  <a:pt x="132" y="161"/>
                </a:cubicBezTo>
                <a:cubicBezTo>
                  <a:pt x="136" y="158"/>
                  <a:pt x="139" y="157"/>
                  <a:pt x="146" y="157"/>
                </a:cubicBezTo>
                <a:cubicBezTo>
                  <a:pt x="152" y="157"/>
                  <a:pt x="152" y="157"/>
                  <a:pt x="152" y="157"/>
                </a:cubicBezTo>
                <a:cubicBezTo>
                  <a:pt x="151" y="147"/>
                  <a:pt x="151" y="147"/>
                  <a:pt x="151" y="147"/>
                </a:cubicBezTo>
                <a:cubicBezTo>
                  <a:pt x="150" y="114"/>
                  <a:pt x="150" y="105"/>
                  <a:pt x="152" y="94"/>
                </a:cubicBezTo>
                <a:cubicBezTo>
                  <a:pt x="161" y="46"/>
                  <a:pt x="201" y="10"/>
                  <a:pt x="249" y="4"/>
                </a:cubicBezTo>
                <a:cubicBezTo>
                  <a:pt x="284" y="0"/>
                  <a:pt x="315" y="9"/>
                  <a:pt x="340" y="31"/>
                </a:cubicBezTo>
                <a:cubicBezTo>
                  <a:pt x="357" y="45"/>
                  <a:pt x="371" y="68"/>
                  <a:pt x="376" y="91"/>
                </a:cubicBezTo>
                <a:cubicBezTo>
                  <a:pt x="378" y="102"/>
                  <a:pt x="379" y="109"/>
                  <a:pt x="378" y="131"/>
                </a:cubicBezTo>
                <a:cubicBezTo>
                  <a:pt x="377" y="142"/>
                  <a:pt x="377" y="152"/>
                  <a:pt x="377" y="153"/>
                </a:cubicBezTo>
                <a:cubicBezTo>
                  <a:pt x="377" y="157"/>
                  <a:pt x="377" y="157"/>
                  <a:pt x="377" y="157"/>
                </a:cubicBezTo>
                <a:cubicBezTo>
                  <a:pt x="383" y="157"/>
                  <a:pt x="383" y="157"/>
                  <a:pt x="383" y="157"/>
                </a:cubicBezTo>
                <a:cubicBezTo>
                  <a:pt x="392" y="157"/>
                  <a:pt x="396" y="159"/>
                  <a:pt x="399" y="165"/>
                </a:cubicBezTo>
                <a:cubicBezTo>
                  <a:pt x="403" y="170"/>
                  <a:pt x="403" y="178"/>
                  <a:pt x="400" y="195"/>
                </a:cubicBezTo>
                <a:cubicBezTo>
                  <a:pt x="396" y="220"/>
                  <a:pt x="386" y="235"/>
                  <a:pt x="375" y="233"/>
                </a:cubicBezTo>
                <a:cubicBezTo>
                  <a:pt x="373" y="233"/>
                  <a:pt x="372" y="232"/>
                  <a:pt x="372" y="232"/>
                </a:cubicBezTo>
                <a:cubicBezTo>
                  <a:pt x="371" y="232"/>
                  <a:pt x="370" y="235"/>
                  <a:pt x="369" y="239"/>
                </a:cubicBezTo>
                <a:cubicBezTo>
                  <a:pt x="357" y="274"/>
                  <a:pt x="336" y="302"/>
                  <a:pt x="310" y="320"/>
                </a:cubicBezTo>
                <a:cubicBezTo>
                  <a:pt x="303" y="324"/>
                  <a:pt x="292" y="330"/>
                  <a:pt x="284" y="333"/>
                </a:cubicBezTo>
                <a:cubicBezTo>
                  <a:pt x="272" y="337"/>
                  <a:pt x="264" y="338"/>
                  <a:pt x="256" y="336"/>
                </a:cubicBezTo>
                <a:close/>
              </a:path>
            </a:pathLst>
          </a:custGeom>
          <a:noFill/>
          <a:ln w="254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TextBox 194">
            <a:extLst>
              <a:ext uri="{FF2B5EF4-FFF2-40B4-BE49-F238E27FC236}">
                <a16:creationId xmlns:a16="http://schemas.microsoft.com/office/drawing/2014/main" id="{1297247B-24BF-974E-88D7-9CE44BB19C17}"/>
              </a:ext>
              <a:ext uri="{C183D7F6-B498-43B3-948B-1728B52AA6E4}">
                <adec:decorative xmlns:adec="http://schemas.microsoft.com/office/drawing/2017/decorative" val="1"/>
              </a:ext>
            </a:extLst>
          </p:cNvPr>
          <p:cNvSpPr txBox="1"/>
          <p:nvPr/>
        </p:nvSpPr>
        <p:spPr>
          <a:xfrm>
            <a:off x="278356" y="209111"/>
            <a:ext cx="280160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PDF and structure</a:t>
            </a:r>
          </a:p>
        </p:txBody>
      </p:sp>
      <p:pic>
        <p:nvPicPr>
          <p:cNvPr id="5" name="Picture 4">
            <a:extLst>
              <a:ext uri="{FF2B5EF4-FFF2-40B4-BE49-F238E27FC236}">
                <a16:creationId xmlns:a16="http://schemas.microsoft.com/office/drawing/2014/main" id="{4D1E015A-7A62-3D40-9E72-9A9A50DF5F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54215" y="7037151"/>
            <a:ext cx="279241" cy="279241"/>
          </a:xfrm>
          <a:prstGeom prst="rect">
            <a:avLst/>
          </a:prstGeom>
        </p:spPr>
      </p:pic>
      <p:pic>
        <p:nvPicPr>
          <p:cNvPr id="10" name="Content Placeholder 6" descr="A screenshot of a computer&#10;&#10;Description automatically generated">
            <a:extLst>
              <a:ext uri="{FF2B5EF4-FFF2-40B4-BE49-F238E27FC236}">
                <a16:creationId xmlns:a16="http://schemas.microsoft.com/office/drawing/2014/main" id="{AFF78F10-F221-6C4D-B71B-D50F64BB43DA}"/>
              </a:ext>
            </a:extLst>
          </p:cNvPr>
          <p:cNvPicPr>
            <a:picLocks/>
          </p:cNvPicPr>
          <p:nvPr/>
        </p:nvPicPr>
        <p:blipFill rotWithShape="1">
          <a:blip r:embed="rId4"/>
          <a:srcRect t="5902" r="-50" b="-4812"/>
          <a:stretch/>
        </p:blipFill>
        <p:spPr>
          <a:xfrm>
            <a:off x="330171" y="1762383"/>
            <a:ext cx="5349600" cy="3699556"/>
          </a:xfrm>
          <a:prstGeom prst="rect">
            <a:avLst/>
          </a:prstGeom>
          <a:ln w="25400">
            <a:solidFill>
              <a:schemeClr val="bg1"/>
            </a:solidFill>
          </a:ln>
        </p:spPr>
      </p:pic>
      <p:pic>
        <p:nvPicPr>
          <p:cNvPr id="11" name="Picture 10" descr="A screenshot of a social media post&#10;&#10;Description automatically generated">
            <a:extLst>
              <a:ext uri="{FF2B5EF4-FFF2-40B4-BE49-F238E27FC236}">
                <a16:creationId xmlns:a16="http://schemas.microsoft.com/office/drawing/2014/main" id="{D814D771-83B8-964B-8EDD-C07EBFC3FC57}"/>
              </a:ext>
            </a:extLst>
          </p:cNvPr>
          <p:cNvPicPr>
            <a:picLocks noChangeAspect="1"/>
          </p:cNvPicPr>
          <p:nvPr/>
        </p:nvPicPr>
        <p:blipFill rotWithShape="1">
          <a:blip r:embed="rId5"/>
          <a:srcRect l="1" t="6097" r="35" b="-4570"/>
          <a:stretch/>
        </p:blipFill>
        <p:spPr>
          <a:xfrm>
            <a:off x="6116110" y="1762383"/>
            <a:ext cx="5348180" cy="3701054"/>
          </a:xfrm>
          <a:prstGeom prst="rect">
            <a:avLst/>
          </a:prstGeom>
          <a:ln w="25400">
            <a:solidFill>
              <a:schemeClr val="bg1"/>
            </a:solidFill>
          </a:ln>
        </p:spPr>
      </p:pic>
      <p:sp>
        <p:nvSpPr>
          <p:cNvPr id="6" name="TextBox 5">
            <a:extLst>
              <a:ext uri="{FF2B5EF4-FFF2-40B4-BE49-F238E27FC236}">
                <a16:creationId xmlns:a16="http://schemas.microsoft.com/office/drawing/2014/main" id="{927E0BB2-97A6-6243-8C87-3A88AA78FE1F}"/>
              </a:ext>
            </a:extLst>
          </p:cNvPr>
          <p:cNvSpPr txBox="1"/>
          <p:nvPr/>
        </p:nvSpPr>
        <p:spPr>
          <a:xfrm>
            <a:off x="2274570" y="1314450"/>
            <a:ext cx="14839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Unstructured </a:t>
            </a:r>
          </a:p>
        </p:txBody>
      </p:sp>
      <p:sp>
        <p:nvSpPr>
          <p:cNvPr id="7" name="TextBox 6">
            <a:extLst>
              <a:ext uri="{FF2B5EF4-FFF2-40B4-BE49-F238E27FC236}">
                <a16:creationId xmlns:a16="http://schemas.microsoft.com/office/drawing/2014/main" id="{1B53A9CC-B50A-2B4E-B76E-BF53B3109189}"/>
              </a:ext>
            </a:extLst>
          </p:cNvPr>
          <p:cNvSpPr txBox="1"/>
          <p:nvPr/>
        </p:nvSpPr>
        <p:spPr>
          <a:xfrm>
            <a:off x="8252460" y="1314450"/>
            <a:ext cx="1180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Structured</a:t>
            </a:r>
          </a:p>
        </p:txBody>
      </p:sp>
    </p:spTree>
    <p:extLst>
      <p:ext uri="{BB962C8B-B14F-4D97-AF65-F5344CB8AC3E}">
        <p14:creationId xmlns:p14="http://schemas.microsoft.com/office/powerpoint/2010/main" val="3763332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77B9-79FD-2349-951A-F2E29C4E12BB}"/>
              </a:ext>
            </a:extLst>
          </p:cNvPr>
          <p:cNvSpPr>
            <a:spLocks noGrp="1"/>
          </p:cNvSpPr>
          <p:nvPr>
            <p:ph type="title" idx="4294967295"/>
          </p:nvPr>
        </p:nvSpPr>
        <p:spPr>
          <a:xfrm>
            <a:off x="838200" y="365126"/>
            <a:ext cx="8620432" cy="373556"/>
          </a:xfrm>
        </p:spPr>
        <p:txBody>
          <a:bodyPr>
            <a:normAutofit fontScale="90000"/>
          </a:bodyPr>
          <a:lstStyle/>
          <a:p>
            <a:r>
              <a:rPr lang="en-US" dirty="0">
                <a:solidFill>
                  <a:schemeClr val="bg1"/>
                </a:solidFill>
              </a:rPr>
              <a:t>Our Experience</a:t>
            </a:r>
          </a:p>
        </p:txBody>
      </p:sp>
      <p:sp>
        <p:nvSpPr>
          <p:cNvPr id="4" name="TextBox 3">
            <a:extLst>
              <a:ext uri="{FF2B5EF4-FFF2-40B4-BE49-F238E27FC236}">
                <a16:creationId xmlns:a16="http://schemas.microsoft.com/office/drawing/2014/main" id="{5D7C0F0C-89EB-4E1A-B1AD-826AF6305B94}"/>
              </a:ext>
              <a:ext uri="{C183D7F6-B498-43B3-948B-1728B52AA6E4}">
                <adec:decorative xmlns:adec="http://schemas.microsoft.com/office/drawing/2017/decorative" val="1"/>
              </a:ext>
            </a:extLst>
          </p:cNvPr>
          <p:cNvSpPr txBox="1"/>
          <p:nvPr/>
        </p:nvSpPr>
        <p:spPr>
          <a:xfrm>
            <a:off x="206478" y="294967"/>
            <a:ext cx="1212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Client</a:t>
            </a:r>
            <a:endParaRPr kumimoji="0" lang="en-IN" sz="28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311" name="Freeform 5">
            <a:extLst>
              <a:ext uri="{FF2B5EF4-FFF2-40B4-BE49-F238E27FC236}">
                <a16:creationId xmlns:a16="http://schemas.microsoft.com/office/drawing/2014/main" id="{6EEA3298-2E0A-48A5-87B3-C2EC48D3B4B2}"/>
              </a:ext>
              <a:ext uri="{C183D7F6-B498-43B3-948B-1728B52AA6E4}">
                <adec:decorative xmlns:adec="http://schemas.microsoft.com/office/drawing/2017/decorative" val="1"/>
              </a:ext>
            </a:extLst>
          </p:cNvPr>
          <p:cNvSpPr>
            <a:spLocks noEditPoints="1"/>
          </p:cNvSpPr>
          <p:nvPr/>
        </p:nvSpPr>
        <p:spPr bwMode="auto">
          <a:xfrm>
            <a:off x="2977894" y="269111"/>
            <a:ext cx="571551" cy="574932"/>
          </a:xfrm>
          <a:custGeom>
            <a:avLst/>
            <a:gdLst>
              <a:gd name="T0" fmla="*/ 36 w 530"/>
              <a:gd name="T1" fmla="*/ 575 h 576"/>
              <a:gd name="T2" fmla="*/ 3 w 530"/>
              <a:gd name="T3" fmla="*/ 545 h 576"/>
              <a:gd name="T4" fmla="*/ 1 w 530"/>
              <a:gd name="T5" fmla="*/ 527 h 576"/>
              <a:gd name="T6" fmla="*/ 29 w 530"/>
              <a:gd name="T7" fmla="*/ 434 h 576"/>
              <a:gd name="T8" fmla="*/ 39 w 530"/>
              <a:gd name="T9" fmla="*/ 418 h 576"/>
              <a:gd name="T10" fmla="*/ 84 w 530"/>
              <a:gd name="T11" fmla="*/ 395 h 576"/>
              <a:gd name="T12" fmla="*/ 115 w 530"/>
              <a:gd name="T13" fmla="*/ 382 h 576"/>
              <a:gd name="T14" fmla="*/ 173 w 530"/>
              <a:gd name="T15" fmla="*/ 360 h 576"/>
              <a:gd name="T16" fmla="*/ 181 w 530"/>
              <a:gd name="T17" fmla="*/ 357 h 576"/>
              <a:gd name="T18" fmla="*/ 182 w 530"/>
              <a:gd name="T19" fmla="*/ 362 h 576"/>
              <a:gd name="T20" fmla="*/ 231 w 530"/>
              <a:gd name="T21" fmla="*/ 506 h 576"/>
              <a:gd name="T22" fmla="*/ 232 w 530"/>
              <a:gd name="T23" fmla="*/ 505 h 576"/>
              <a:gd name="T24" fmla="*/ 234 w 530"/>
              <a:gd name="T25" fmla="*/ 451 h 576"/>
              <a:gd name="T26" fmla="*/ 236 w 530"/>
              <a:gd name="T27" fmla="*/ 399 h 576"/>
              <a:gd name="T28" fmla="*/ 226 w 530"/>
              <a:gd name="T29" fmla="*/ 379 h 576"/>
              <a:gd name="T30" fmla="*/ 216 w 530"/>
              <a:gd name="T31" fmla="*/ 360 h 576"/>
              <a:gd name="T32" fmla="*/ 221 w 530"/>
              <a:gd name="T33" fmla="*/ 362 h 576"/>
              <a:gd name="T34" fmla="*/ 261 w 530"/>
              <a:gd name="T35" fmla="*/ 374 h 576"/>
              <a:gd name="T36" fmla="*/ 307 w 530"/>
              <a:gd name="T37" fmla="*/ 362 h 576"/>
              <a:gd name="T38" fmla="*/ 315 w 530"/>
              <a:gd name="T39" fmla="*/ 360 h 576"/>
              <a:gd name="T40" fmla="*/ 303 w 530"/>
              <a:gd name="T41" fmla="*/ 379 h 576"/>
              <a:gd name="T42" fmla="*/ 292 w 530"/>
              <a:gd name="T43" fmla="*/ 399 h 576"/>
              <a:gd name="T44" fmla="*/ 295 w 530"/>
              <a:gd name="T45" fmla="*/ 453 h 576"/>
              <a:gd name="T46" fmla="*/ 298 w 530"/>
              <a:gd name="T47" fmla="*/ 506 h 576"/>
              <a:gd name="T48" fmla="*/ 347 w 530"/>
              <a:gd name="T49" fmla="*/ 362 h 576"/>
              <a:gd name="T50" fmla="*/ 348 w 530"/>
              <a:gd name="T51" fmla="*/ 357 h 576"/>
              <a:gd name="T52" fmla="*/ 368 w 530"/>
              <a:gd name="T53" fmla="*/ 364 h 576"/>
              <a:gd name="T54" fmla="*/ 414 w 530"/>
              <a:gd name="T55" fmla="*/ 382 h 576"/>
              <a:gd name="T56" fmla="*/ 488 w 530"/>
              <a:gd name="T57" fmla="*/ 417 h 576"/>
              <a:gd name="T58" fmla="*/ 498 w 530"/>
              <a:gd name="T59" fmla="*/ 430 h 576"/>
              <a:gd name="T60" fmla="*/ 503 w 530"/>
              <a:gd name="T61" fmla="*/ 445 h 576"/>
              <a:gd name="T62" fmla="*/ 527 w 530"/>
              <a:gd name="T63" fmla="*/ 527 h 576"/>
              <a:gd name="T64" fmla="*/ 512 w 530"/>
              <a:gd name="T65" fmla="*/ 566 h 576"/>
              <a:gd name="T66" fmla="*/ 495 w 530"/>
              <a:gd name="T67" fmla="*/ 575 h 576"/>
              <a:gd name="T68" fmla="*/ 266 w 530"/>
              <a:gd name="T69" fmla="*/ 576 h 576"/>
              <a:gd name="T70" fmla="*/ 36 w 530"/>
              <a:gd name="T71" fmla="*/ 575 h 576"/>
              <a:gd name="T72" fmla="*/ 256 w 530"/>
              <a:gd name="T73" fmla="*/ 336 h 576"/>
              <a:gd name="T74" fmla="*/ 184 w 530"/>
              <a:gd name="T75" fmla="*/ 287 h 576"/>
              <a:gd name="T76" fmla="*/ 158 w 530"/>
              <a:gd name="T77" fmla="*/ 236 h 576"/>
              <a:gd name="T78" fmla="*/ 156 w 530"/>
              <a:gd name="T79" fmla="*/ 232 h 576"/>
              <a:gd name="T80" fmla="*/ 146 w 530"/>
              <a:gd name="T81" fmla="*/ 231 h 576"/>
              <a:gd name="T82" fmla="*/ 127 w 530"/>
              <a:gd name="T83" fmla="*/ 188 h 576"/>
              <a:gd name="T84" fmla="*/ 132 w 530"/>
              <a:gd name="T85" fmla="*/ 161 h 576"/>
              <a:gd name="T86" fmla="*/ 146 w 530"/>
              <a:gd name="T87" fmla="*/ 157 h 576"/>
              <a:gd name="T88" fmla="*/ 152 w 530"/>
              <a:gd name="T89" fmla="*/ 157 h 576"/>
              <a:gd name="T90" fmla="*/ 151 w 530"/>
              <a:gd name="T91" fmla="*/ 147 h 576"/>
              <a:gd name="T92" fmla="*/ 152 w 530"/>
              <a:gd name="T93" fmla="*/ 94 h 576"/>
              <a:gd name="T94" fmla="*/ 249 w 530"/>
              <a:gd name="T95" fmla="*/ 4 h 576"/>
              <a:gd name="T96" fmla="*/ 340 w 530"/>
              <a:gd name="T97" fmla="*/ 31 h 576"/>
              <a:gd name="T98" fmla="*/ 376 w 530"/>
              <a:gd name="T99" fmla="*/ 91 h 576"/>
              <a:gd name="T100" fmla="*/ 378 w 530"/>
              <a:gd name="T101" fmla="*/ 131 h 576"/>
              <a:gd name="T102" fmla="*/ 377 w 530"/>
              <a:gd name="T103" fmla="*/ 153 h 576"/>
              <a:gd name="T104" fmla="*/ 377 w 530"/>
              <a:gd name="T105" fmla="*/ 157 h 576"/>
              <a:gd name="T106" fmla="*/ 383 w 530"/>
              <a:gd name="T107" fmla="*/ 157 h 576"/>
              <a:gd name="T108" fmla="*/ 399 w 530"/>
              <a:gd name="T109" fmla="*/ 165 h 576"/>
              <a:gd name="T110" fmla="*/ 400 w 530"/>
              <a:gd name="T111" fmla="*/ 195 h 576"/>
              <a:gd name="T112" fmla="*/ 375 w 530"/>
              <a:gd name="T113" fmla="*/ 233 h 576"/>
              <a:gd name="T114" fmla="*/ 372 w 530"/>
              <a:gd name="T115" fmla="*/ 232 h 576"/>
              <a:gd name="T116" fmla="*/ 369 w 530"/>
              <a:gd name="T117" fmla="*/ 239 h 576"/>
              <a:gd name="T118" fmla="*/ 310 w 530"/>
              <a:gd name="T119" fmla="*/ 320 h 576"/>
              <a:gd name="T120" fmla="*/ 284 w 530"/>
              <a:gd name="T121" fmla="*/ 333 h 576"/>
              <a:gd name="T122" fmla="*/ 256 w 530"/>
              <a:gd name="T123" fmla="*/ 3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 h="576">
                <a:moveTo>
                  <a:pt x="36" y="575"/>
                </a:moveTo>
                <a:cubicBezTo>
                  <a:pt x="20" y="572"/>
                  <a:pt x="7" y="561"/>
                  <a:pt x="3" y="545"/>
                </a:cubicBezTo>
                <a:cubicBezTo>
                  <a:pt x="1" y="540"/>
                  <a:pt x="0" y="532"/>
                  <a:pt x="1" y="527"/>
                </a:cubicBezTo>
                <a:cubicBezTo>
                  <a:pt x="3" y="518"/>
                  <a:pt x="16" y="473"/>
                  <a:pt x="29" y="434"/>
                </a:cubicBezTo>
                <a:cubicBezTo>
                  <a:pt x="32" y="428"/>
                  <a:pt x="34" y="423"/>
                  <a:pt x="39" y="418"/>
                </a:cubicBezTo>
                <a:cubicBezTo>
                  <a:pt x="45" y="411"/>
                  <a:pt x="49" y="409"/>
                  <a:pt x="84" y="395"/>
                </a:cubicBezTo>
                <a:cubicBezTo>
                  <a:pt x="96" y="390"/>
                  <a:pt x="110" y="384"/>
                  <a:pt x="115" y="382"/>
                </a:cubicBezTo>
                <a:cubicBezTo>
                  <a:pt x="132" y="375"/>
                  <a:pt x="152" y="367"/>
                  <a:pt x="173" y="360"/>
                </a:cubicBezTo>
                <a:cubicBezTo>
                  <a:pt x="181" y="357"/>
                  <a:pt x="181" y="357"/>
                  <a:pt x="181" y="357"/>
                </a:cubicBezTo>
                <a:cubicBezTo>
                  <a:pt x="182" y="362"/>
                  <a:pt x="182" y="362"/>
                  <a:pt x="182" y="362"/>
                </a:cubicBezTo>
                <a:cubicBezTo>
                  <a:pt x="189" y="386"/>
                  <a:pt x="229" y="504"/>
                  <a:pt x="231" y="506"/>
                </a:cubicBezTo>
                <a:cubicBezTo>
                  <a:pt x="231" y="507"/>
                  <a:pt x="232" y="506"/>
                  <a:pt x="232" y="505"/>
                </a:cubicBezTo>
                <a:cubicBezTo>
                  <a:pt x="232" y="503"/>
                  <a:pt x="233" y="479"/>
                  <a:pt x="234" y="451"/>
                </a:cubicBezTo>
                <a:cubicBezTo>
                  <a:pt x="236" y="399"/>
                  <a:pt x="236" y="399"/>
                  <a:pt x="236" y="399"/>
                </a:cubicBezTo>
                <a:cubicBezTo>
                  <a:pt x="226" y="379"/>
                  <a:pt x="226" y="379"/>
                  <a:pt x="226" y="379"/>
                </a:cubicBezTo>
                <a:cubicBezTo>
                  <a:pt x="222" y="373"/>
                  <a:pt x="214" y="362"/>
                  <a:pt x="216" y="360"/>
                </a:cubicBezTo>
                <a:cubicBezTo>
                  <a:pt x="217" y="359"/>
                  <a:pt x="219" y="361"/>
                  <a:pt x="221" y="362"/>
                </a:cubicBezTo>
                <a:cubicBezTo>
                  <a:pt x="232" y="368"/>
                  <a:pt x="245" y="373"/>
                  <a:pt x="261" y="374"/>
                </a:cubicBezTo>
                <a:cubicBezTo>
                  <a:pt x="278" y="374"/>
                  <a:pt x="292" y="369"/>
                  <a:pt x="307" y="362"/>
                </a:cubicBezTo>
                <a:cubicBezTo>
                  <a:pt x="310" y="361"/>
                  <a:pt x="313" y="359"/>
                  <a:pt x="315" y="360"/>
                </a:cubicBezTo>
                <a:cubicBezTo>
                  <a:pt x="316" y="362"/>
                  <a:pt x="303" y="379"/>
                  <a:pt x="303" y="379"/>
                </a:cubicBezTo>
                <a:cubicBezTo>
                  <a:pt x="292" y="399"/>
                  <a:pt x="292" y="399"/>
                  <a:pt x="292" y="399"/>
                </a:cubicBezTo>
                <a:cubicBezTo>
                  <a:pt x="295" y="453"/>
                  <a:pt x="295" y="453"/>
                  <a:pt x="295" y="453"/>
                </a:cubicBezTo>
                <a:cubicBezTo>
                  <a:pt x="296" y="482"/>
                  <a:pt x="297" y="506"/>
                  <a:pt x="298" y="506"/>
                </a:cubicBezTo>
                <a:cubicBezTo>
                  <a:pt x="299" y="505"/>
                  <a:pt x="341" y="382"/>
                  <a:pt x="347" y="362"/>
                </a:cubicBezTo>
                <a:cubicBezTo>
                  <a:pt x="348" y="357"/>
                  <a:pt x="348" y="357"/>
                  <a:pt x="348" y="357"/>
                </a:cubicBezTo>
                <a:cubicBezTo>
                  <a:pt x="368" y="364"/>
                  <a:pt x="368" y="364"/>
                  <a:pt x="368" y="364"/>
                </a:cubicBezTo>
                <a:cubicBezTo>
                  <a:pt x="391" y="373"/>
                  <a:pt x="393" y="374"/>
                  <a:pt x="414" y="382"/>
                </a:cubicBezTo>
                <a:cubicBezTo>
                  <a:pt x="480" y="409"/>
                  <a:pt x="481" y="410"/>
                  <a:pt x="488" y="417"/>
                </a:cubicBezTo>
                <a:cubicBezTo>
                  <a:pt x="492" y="420"/>
                  <a:pt x="496" y="426"/>
                  <a:pt x="498" y="430"/>
                </a:cubicBezTo>
                <a:cubicBezTo>
                  <a:pt x="498" y="431"/>
                  <a:pt x="500" y="438"/>
                  <a:pt x="503" y="445"/>
                </a:cubicBezTo>
                <a:cubicBezTo>
                  <a:pt x="518" y="491"/>
                  <a:pt x="526" y="520"/>
                  <a:pt x="527" y="527"/>
                </a:cubicBezTo>
                <a:cubicBezTo>
                  <a:pt x="530" y="541"/>
                  <a:pt x="523" y="557"/>
                  <a:pt x="512" y="566"/>
                </a:cubicBezTo>
                <a:cubicBezTo>
                  <a:pt x="508" y="570"/>
                  <a:pt x="501" y="573"/>
                  <a:pt x="495" y="575"/>
                </a:cubicBezTo>
                <a:cubicBezTo>
                  <a:pt x="492" y="576"/>
                  <a:pt x="480" y="576"/>
                  <a:pt x="266" y="576"/>
                </a:cubicBezTo>
                <a:cubicBezTo>
                  <a:pt x="83" y="576"/>
                  <a:pt x="39" y="576"/>
                  <a:pt x="36" y="575"/>
                </a:cubicBezTo>
                <a:close/>
                <a:moveTo>
                  <a:pt x="256" y="336"/>
                </a:moveTo>
                <a:cubicBezTo>
                  <a:pt x="229" y="330"/>
                  <a:pt x="203" y="313"/>
                  <a:pt x="184" y="287"/>
                </a:cubicBezTo>
                <a:cubicBezTo>
                  <a:pt x="174" y="273"/>
                  <a:pt x="164" y="253"/>
                  <a:pt x="158" y="236"/>
                </a:cubicBezTo>
                <a:cubicBezTo>
                  <a:pt x="157" y="232"/>
                  <a:pt x="157" y="232"/>
                  <a:pt x="156" y="232"/>
                </a:cubicBezTo>
                <a:cubicBezTo>
                  <a:pt x="153" y="233"/>
                  <a:pt x="148" y="233"/>
                  <a:pt x="146" y="231"/>
                </a:cubicBezTo>
                <a:cubicBezTo>
                  <a:pt x="137" y="227"/>
                  <a:pt x="130" y="212"/>
                  <a:pt x="127" y="188"/>
                </a:cubicBezTo>
                <a:cubicBezTo>
                  <a:pt x="125" y="173"/>
                  <a:pt x="127" y="165"/>
                  <a:pt x="132" y="161"/>
                </a:cubicBezTo>
                <a:cubicBezTo>
                  <a:pt x="136" y="158"/>
                  <a:pt x="139" y="157"/>
                  <a:pt x="146" y="157"/>
                </a:cubicBezTo>
                <a:cubicBezTo>
                  <a:pt x="152" y="157"/>
                  <a:pt x="152" y="157"/>
                  <a:pt x="152" y="157"/>
                </a:cubicBezTo>
                <a:cubicBezTo>
                  <a:pt x="151" y="147"/>
                  <a:pt x="151" y="147"/>
                  <a:pt x="151" y="147"/>
                </a:cubicBezTo>
                <a:cubicBezTo>
                  <a:pt x="150" y="114"/>
                  <a:pt x="150" y="105"/>
                  <a:pt x="152" y="94"/>
                </a:cubicBezTo>
                <a:cubicBezTo>
                  <a:pt x="161" y="46"/>
                  <a:pt x="201" y="10"/>
                  <a:pt x="249" y="4"/>
                </a:cubicBezTo>
                <a:cubicBezTo>
                  <a:pt x="284" y="0"/>
                  <a:pt x="315" y="9"/>
                  <a:pt x="340" y="31"/>
                </a:cubicBezTo>
                <a:cubicBezTo>
                  <a:pt x="357" y="45"/>
                  <a:pt x="371" y="68"/>
                  <a:pt x="376" y="91"/>
                </a:cubicBezTo>
                <a:cubicBezTo>
                  <a:pt x="378" y="102"/>
                  <a:pt x="379" y="109"/>
                  <a:pt x="378" y="131"/>
                </a:cubicBezTo>
                <a:cubicBezTo>
                  <a:pt x="377" y="142"/>
                  <a:pt x="377" y="152"/>
                  <a:pt x="377" y="153"/>
                </a:cubicBezTo>
                <a:cubicBezTo>
                  <a:pt x="377" y="157"/>
                  <a:pt x="377" y="157"/>
                  <a:pt x="377" y="157"/>
                </a:cubicBezTo>
                <a:cubicBezTo>
                  <a:pt x="383" y="157"/>
                  <a:pt x="383" y="157"/>
                  <a:pt x="383" y="157"/>
                </a:cubicBezTo>
                <a:cubicBezTo>
                  <a:pt x="392" y="157"/>
                  <a:pt x="396" y="159"/>
                  <a:pt x="399" y="165"/>
                </a:cubicBezTo>
                <a:cubicBezTo>
                  <a:pt x="403" y="170"/>
                  <a:pt x="403" y="178"/>
                  <a:pt x="400" y="195"/>
                </a:cubicBezTo>
                <a:cubicBezTo>
                  <a:pt x="396" y="220"/>
                  <a:pt x="386" y="235"/>
                  <a:pt x="375" y="233"/>
                </a:cubicBezTo>
                <a:cubicBezTo>
                  <a:pt x="373" y="233"/>
                  <a:pt x="372" y="232"/>
                  <a:pt x="372" y="232"/>
                </a:cubicBezTo>
                <a:cubicBezTo>
                  <a:pt x="371" y="232"/>
                  <a:pt x="370" y="235"/>
                  <a:pt x="369" y="239"/>
                </a:cubicBezTo>
                <a:cubicBezTo>
                  <a:pt x="357" y="274"/>
                  <a:pt x="336" y="302"/>
                  <a:pt x="310" y="320"/>
                </a:cubicBezTo>
                <a:cubicBezTo>
                  <a:pt x="303" y="324"/>
                  <a:pt x="292" y="330"/>
                  <a:pt x="284" y="333"/>
                </a:cubicBezTo>
                <a:cubicBezTo>
                  <a:pt x="272" y="337"/>
                  <a:pt x="264" y="338"/>
                  <a:pt x="256" y="336"/>
                </a:cubicBezTo>
                <a:close/>
              </a:path>
            </a:pathLst>
          </a:custGeom>
          <a:noFill/>
          <a:ln w="254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TextBox 194">
            <a:extLst>
              <a:ext uri="{FF2B5EF4-FFF2-40B4-BE49-F238E27FC236}">
                <a16:creationId xmlns:a16="http://schemas.microsoft.com/office/drawing/2014/main" id="{1297247B-24BF-974E-88D7-9CE44BB19C17}"/>
              </a:ext>
              <a:ext uri="{C183D7F6-B498-43B3-948B-1728B52AA6E4}">
                <adec:decorative xmlns:adec="http://schemas.microsoft.com/office/drawing/2017/decorative" val="1"/>
              </a:ext>
            </a:extLst>
          </p:cNvPr>
          <p:cNvSpPr txBox="1"/>
          <p:nvPr/>
        </p:nvSpPr>
        <p:spPr>
          <a:xfrm>
            <a:off x="278356" y="209111"/>
            <a:ext cx="62186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PDF accessibility challenges and solutions</a:t>
            </a:r>
          </a:p>
        </p:txBody>
      </p:sp>
      <p:pic>
        <p:nvPicPr>
          <p:cNvPr id="5" name="Picture 4">
            <a:extLst>
              <a:ext uri="{FF2B5EF4-FFF2-40B4-BE49-F238E27FC236}">
                <a16:creationId xmlns:a16="http://schemas.microsoft.com/office/drawing/2014/main" id="{4D1E015A-7A62-3D40-9E72-9A9A50DF5F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54215" y="7037151"/>
            <a:ext cx="279241" cy="279241"/>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FDB5060A-144B-3D43-878A-5EDE5AD39383}"/>
              </a:ext>
            </a:extLst>
          </p:cNvPr>
          <p:cNvPicPr>
            <a:picLocks noChangeAspect="1"/>
          </p:cNvPicPr>
          <p:nvPr/>
        </p:nvPicPr>
        <p:blipFill>
          <a:blip r:embed="rId4"/>
          <a:stretch>
            <a:fillRect/>
          </a:stretch>
        </p:blipFill>
        <p:spPr>
          <a:xfrm>
            <a:off x="183164" y="1439009"/>
            <a:ext cx="4164711" cy="4619134"/>
          </a:xfrm>
          <a:prstGeom prst="rect">
            <a:avLst/>
          </a:prstGeom>
          <a:ln>
            <a:solidFill>
              <a:srgbClr val="FF0000"/>
            </a:solidFill>
          </a:ln>
        </p:spPr>
      </p:pic>
      <p:pic>
        <p:nvPicPr>
          <p:cNvPr id="7" name="Picture 6" descr="A screenshot of a cell phone&#10;&#10;Description automatically generated">
            <a:extLst>
              <a:ext uri="{FF2B5EF4-FFF2-40B4-BE49-F238E27FC236}">
                <a16:creationId xmlns:a16="http://schemas.microsoft.com/office/drawing/2014/main" id="{C7B5C994-E0EA-F04F-ACBB-2C9A4E77B85E}"/>
              </a:ext>
            </a:extLst>
          </p:cNvPr>
          <p:cNvPicPr>
            <a:picLocks noChangeAspect="1"/>
          </p:cNvPicPr>
          <p:nvPr/>
        </p:nvPicPr>
        <p:blipFill>
          <a:blip r:embed="rId5"/>
          <a:stretch>
            <a:fillRect/>
          </a:stretch>
        </p:blipFill>
        <p:spPr>
          <a:xfrm>
            <a:off x="4584946" y="1439009"/>
            <a:ext cx="7423890" cy="4593654"/>
          </a:xfrm>
          <a:prstGeom prst="rect">
            <a:avLst/>
          </a:prstGeom>
          <a:ln>
            <a:solidFill>
              <a:srgbClr val="49A261"/>
            </a:solidFill>
          </a:ln>
        </p:spPr>
      </p:pic>
    </p:spTree>
    <p:extLst>
      <p:ext uri="{BB962C8B-B14F-4D97-AF65-F5344CB8AC3E}">
        <p14:creationId xmlns:p14="http://schemas.microsoft.com/office/powerpoint/2010/main" val="951764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77B9-79FD-2349-951A-F2E29C4E12BB}"/>
              </a:ext>
            </a:extLst>
          </p:cNvPr>
          <p:cNvSpPr>
            <a:spLocks noGrp="1"/>
          </p:cNvSpPr>
          <p:nvPr>
            <p:ph type="title" idx="4294967295"/>
          </p:nvPr>
        </p:nvSpPr>
        <p:spPr>
          <a:xfrm>
            <a:off x="838200" y="365126"/>
            <a:ext cx="8620432" cy="373556"/>
          </a:xfrm>
        </p:spPr>
        <p:txBody>
          <a:bodyPr>
            <a:normAutofit fontScale="90000"/>
          </a:bodyPr>
          <a:lstStyle/>
          <a:p>
            <a:r>
              <a:rPr lang="en-US" dirty="0">
                <a:solidFill>
                  <a:schemeClr val="bg1"/>
                </a:solidFill>
              </a:rPr>
              <a:t>Our Experience</a:t>
            </a:r>
          </a:p>
        </p:txBody>
      </p:sp>
      <p:sp>
        <p:nvSpPr>
          <p:cNvPr id="4" name="TextBox 3">
            <a:extLst>
              <a:ext uri="{FF2B5EF4-FFF2-40B4-BE49-F238E27FC236}">
                <a16:creationId xmlns:a16="http://schemas.microsoft.com/office/drawing/2014/main" id="{5D7C0F0C-89EB-4E1A-B1AD-826AF6305B94}"/>
              </a:ext>
              <a:ext uri="{C183D7F6-B498-43B3-948B-1728B52AA6E4}">
                <adec:decorative xmlns:adec="http://schemas.microsoft.com/office/drawing/2017/decorative" val="1"/>
              </a:ext>
            </a:extLst>
          </p:cNvPr>
          <p:cNvSpPr txBox="1"/>
          <p:nvPr/>
        </p:nvSpPr>
        <p:spPr>
          <a:xfrm>
            <a:off x="206478" y="294967"/>
            <a:ext cx="1212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Client</a:t>
            </a:r>
            <a:endParaRPr kumimoji="0" lang="en-IN" sz="28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311" name="Freeform 5">
            <a:extLst>
              <a:ext uri="{FF2B5EF4-FFF2-40B4-BE49-F238E27FC236}">
                <a16:creationId xmlns:a16="http://schemas.microsoft.com/office/drawing/2014/main" id="{6EEA3298-2E0A-48A5-87B3-C2EC48D3B4B2}"/>
              </a:ext>
              <a:ext uri="{C183D7F6-B498-43B3-948B-1728B52AA6E4}">
                <adec:decorative xmlns:adec="http://schemas.microsoft.com/office/drawing/2017/decorative" val="1"/>
              </a:ext>
            </a:extLst>
          </p:cNvPr>
          <p:cNvSpPr>
            <a:spLocks noEditPoints="1"/>
          </p:cNvSpPr>
          <p:nvPr/>
        </p:nvSpPr>
        <p:spPr bwMode="auto">
          <a:xfrm>
            <a:off x="2977894" y="269111"/>
            <a:ext cx="571551" cy="574932"/>
          </a:xfrm>
          <a:custGeom>
            <a:avLst/>
            <a:gdLst>
              <a:gd name="T0" fmla="*/ 36 w 530"/>
              <a:gd name="T1" fmla="*/ 575 h 576"/>
              <a:gd name="T2" fmla="*/ 3 w 530"/>
              <a:gd name="T3" fmla="*/ 545 h 576"/>
              <a:gd name="T4" fmla="*/ 1 w 530"/>
              <a:gd name="T5" fmla="*/ 527 h 576"/>
              <a:gd name="T6" fmla="*/ 29 w 530"/>
              <a:gd name="T7" fmla="*/ 434 h 576"/>
              <a:gd name="T8" fmla="*/ 39 w 530"/>
              <a:gd name="T9" fmla="*/ 418 h 576"/>
              <a:gd name="T10" fmla="*/ 84 w 530"/>
              <a:gd name="T11" fmla="*/ 395 h 576"/>
              <a:gd name="T12" fmla="*/ 115 w 530"/>
              <a:gd name="T13" fmla="*/ 382 h 576"/>
              <a:gd name="T14" fmla="*/ 173 w 530"/>
              <a:gd name="T15" fmla="*/ 360 h 576"/>
              <a:gd name="T16" fmla="*/ 181 w 530"/>
              <a:gd name="T17" fmla="*/ 357 h 576"/>
              <a:gd name="T18" fmla="*/ 182 w 530"/>
              <a:gd name="T19" fmla="*/ 362 h 576"/>
              <a:gd name="T20" fmla="*/ 231 w 530"/>
              <a:gd name="T21" fmla="*/ 506 h 576"/>
              <a:gd name="T22" fmla="*/ 232 w 530"/>
              <a:gd name="T23" fmla="*/ 505 h 576"/>
              <a:gd name="T24" fmla="*/ 234 w 530"/>
              <a:gd name="T25" fmla="*/ 451 h 576"/>
              <a:gd name="T26" fmla="*/ 236 w 530"/>
              <a:gd name="T27" fmla="*/ 399 h 576"/>
              <a:gd name="T28" fmla="*/ 226 w 530"/>
              <a:gd name="T29" fmla="*/ 379 h 576"/>
              <a:gd name="T30" fmla="*/ 216 w 530"/>
              <a:gd name="T31" fmla="*/ 360 h 576"/>
              <a:gd name="T32" fmla="*/ 221 w 530"/>
              <a:gd name="T33" fmla="*/ 362 h 576"/>
              <a:gd name="T34" fmla="*/ 261 w 530"/>
              <a:gd name="T35" fmla="*/ 374 h 576"/>
              <a:gd name="T36" fmla="*/ 307 w 530"/>
              <a:gd name="T37" fmla="*/ 362 h 576"/>
              <a:gd name="T38" fmla="*/ 315 w 530"/>
              <a:gd name="T39" fmla="*/ 360 h 576"/>
              <a:gd name="T40" fmla="*/ 303 w 530"/>
              <a:gd name="T41" fmla="*/ 379 h 576"/>
              <a:gd name="T42" fmla="*/ 292 w 530"/>
              <a:gd name="T43" fmla="*/ 399 h 576"/>
              <a:gd name="T44" fmla="*/ 295 w 530"/>
              <a:gd name="T45" fmla="*/ 453 h 576"/>
              <a:gd name="T46" fmla="*/ 298 w 530"/>
              <a:gd name="T47" fmla="*/ 506 h 576"/>
              <a:gd name="T48" fmla="*/ 347 w 530"/>
              <a:gd name="T49" fmla="*/ 362 h 576"/>
              <a:gd name="T50" fmla="*/ 348 w 530"/>
              <a:gd name="T51" fmla="*/ 357 h 576"/>
              <a:gd name="T52" fmla="*/ 368 w 530"/>
              <a:gd name="T53" fmla="*/ 364 h 576"/>
              <a:gd name="T54" fmla="*/ 414 w 530"/>
              <a:gd name="T55" fmla="*/ 382 h 576"/>
              <a:gd name="T56" fmla="*/ 488 w 530"/>
              <a:gd name="T57" fmla="*/ 417 h 576"/>
              <a:gd name="T58" fmla="*/ 498 w 530"/>
              <a:gd name="T59" fmla="*/ 430 h 576"/>
              <a:gd name="T60" fmla="*/ 503 w 530"/>
              <a:gd name="T61" fmla="*/ 445 h 576"/>
              <a:gd name="T62" fmla="*/ 527 w 530"/>
              <a:gd name="T63" fmla="*/ 527 h 576"/>
              <a:gd name="T64" fmla="*/ 512 w 530"/>
              <a:gd name="T65" fmla="*/ 566 h 576"/>
              <a:gd name="T66" fmla="*/ 495 w 530"/>
              <a:gd name="T67" fmla="*/ 575 h 576"/>
              <a:gd name="T68" fmla="*/ 266 w 530"/>
              <a:gd name="T69" fmla="*/ 576 h 576"/>
              <a:gd name="T70" fmla="*/ 36 w 530"/>
              <a:gd name="T71" fmla="*/ 575 h 576"/>
              <a:gd name="T72" fmla="*/ 256 w 530"/>
              <a:gd name="T73" fmla="*/ 336 h 576"/>
              <a:gd name="T74" fmla="*/ 184 w 530"/>
              <a:gd name="T75" fmla="*/ 287 h 576"/>
              <a:gd name="T76" fmla="*/ 158 w 530"/>
              <a:gd name="T77" fmla="*/ 236 h 576"/>
              <a:gd name="T78" fmla="*/ 156 w 530"/>
              <a:gd name="T79" fmla="*/ 232 h 576"/>
              <a:gd name="T80" fmla="*/ 146 w 530"/>
              <a:gd name="T81" fmla="*/ 231 h 576"/>
              <a:gd name="T82" fmla="*/ 127 w 530"/>
              <a:gd name="T83" fmla="*/ 188 h 576"/>
              <a:gd name="T84" fmla="*/ 132 w 530"/>
              <a:gd name="T85" fmla="*/ 161 h 576"/>
              <a:gd name="T86" fmla="*/ 146 w 530"/>
              <a:gd name="T87" fmla="*/ 157 h 576"/>
              <a:gd name="T88" fmla="*/ 152 w 530"/>
              <a:gd name="T89" fmla="*/ 157 h 576"/>
              <a:gd name="T90" fmla="*/ 151 w 530"/>
              <a:gd name="T91" fmla="*/ 147 h 576"/>
              <a:gd name="T92" fmla="*/ 152 w 530"/>
              <a:gd name="T93" fmla="*/ 94 h 576"/>
              <a:gd name="T94" fmla="*/ 249 w 530"/>
              <a:gd name="T95" fmla="*/ 4 h 576"/>
              <a:gd name="T96" fmla="*/ 340 w 530"/>
              <a:gd name="T97" fmla="*/ 31 h 576"/>
              <a:gd name="T98" fmla="*/ 376 w 530"/>
              <a:gd name="T99" fmla="*/ 91 h 576"/>
              <a:gd name="T100" fmla="*/ 378 w 530"/>
              <a:gd name="T101" fmla="*/ 131 h 576"/>
              <a:gd name="T102" fmla="*/ 377 w 530"/>
              <a:gd name="T103" fmla="*/ 153 h 576"/>
              <a:gd name="T104" fmla="*/ 377 w 530"/>
              <a:gd name="T105" fmla="*/ 157 h 576"/>
              <a:gd name="T106" fmla="*/ 383 w 530"/>
              <a:gd name="T107" fmla="*/ 157 h 576"/>
              <a:gd name="T108" fmla="*/ 399 w 530"/>
              <a:gd name="T109" fmla="*/ 165 h 576"/>
              <a:gd name="T110" fmla="*/ 400 w 530"/>
              <a:gd name="T111" fmla="*/ 195 h 576"/>
              <a:gd name="T112" fmla="*/ 375 w 530"/>
              <a:gd name="T113" fmla="*/ 233 h 576"/>
              <a:gd name="T114" fmla="*/ 372 w 530"/>
              <a:gd name="T115" fmla="*/ 232 h 576"/>
              <a:gd name="T116" fmla="*/ 369 w 530"/>
              <a:gd name="T117" fmla="*/ 239 h 576"/>
              <a:gd name="T118" fmla="*/ 310 w 530"/>
              <a:gd name="T119" fmla="*/ 320 h 576"/>
              <a:gd name="T120" fmla="*/ 284 w 530"/>
              <a:gd name="T121" fmla="*/ 333 h 576"/>
              <a:gd name="T122" fmla="*/ 256 w 530"/>
              <a:gd name="T123" fmla="*/ 3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 h="576">
                <a:moveTo>
                  <a:pt x="36" y="575"/>
                </a:moveTo>
                <a:cubicBezTo>
                  <a:pt x="20" y="572"/>
                  <a:pt x="7" y="561"/>
                  <a:pt x="3" y="545"/>
                </a:cubicBezTo>
                <a:cubicBezTo>
                  <a:pt x="1" y="540"/>
                  <a:pt x="0" y="532"/>
                  <a:pt x="1" y="527"/>
                </a:cubicBezTo>
                <a:cubicBezTo>
                  <a:pt x="3" y="518"/>
                  <a:pt x="16" y="473"/>
                  <a:pt x="29" y="434"/>
                </a:cubicBezTo>
                <a:cubicBezTo>
                  <a:pt x="32" y="428"/>
                  <a:pt x="34" y="423"/>
                  <a:pt x="39" y="418"/>
                </a:cubicBezTo>
                <a:cubicBezTo>
                  <a:pt x="45" y="411"/>
                  <a:pt x="49" y="409"/>
                  <a:pt x="84" y="395"/>
                </a:cubicBezTo>
                <a:cubicBezTo>
                  <a:pt x="96" y="390"/>
                  <a:pt x="110" y="384"/>
                  <a:pt x="115" y="382"/>
                </a:cubicBezTo>
                <a:cubicBezTo>
                  <a:pt x="132" y="375"/>
                  <a:pt x="152" y="367"/>
                  <a:pt x="173" y="360"/>
                </a:cubicBezTo>
                <a:cubicBezTo>
                  <a:pt x="181" y="357"/>
                  <a:pt x="181" y="357"/>
                  <a:pt x="181" y="357"/>
                </a:cubicBezTo>
                <a:cubicBezTo>
                  <a:pt x="182" y="362"/>
                  <a:pt x="182" y="362"/>
                  <a:pt x="182" y="362"/>
                </a:cubicBezTo>
                <a:cubicBezTo>
                  <a:pt x="189" y="386"/>
                  <a:pt x="229" y="504"/>
                  <a:pt x="231" y="506"/>
                </a:cubicBezTo>
                <a:cubicBezTo>
                  <a:pt x="231" y="507"/>
                  <a:pt x="232" y="506"/>
                  <a:pt x="232" y="505"/>
                </a:cubicBezTo>
                <a:cubicBezTo>
                  <a:pt x="232" y="503"/>
                  <a:pt x="233" y="479"/>
                  <a:pt x="234" y="451"/>
                </a:cubicBezTo>
                <a:cubicBezTo>
                  <a:pt x="236" y="399"/>
                  <a:pt x="236" y="399"/>
                  <a:pt x="236" y="399"/>
                </a:cubicBezTo>
                <a:cubicBezTo>
                  <a:pt x="226" y="379"/>
                  <a:pt x="226" y="379"/>
                  <a:pt x="226" y="379"/>
                </a:cubicBezTo>
                <a:cubicBezTo>
                  <a:pt x="222" y="373"/>
                  <a:pt x="214" y="362"/>
                  <a:pt x="216" y="360"/>
                </a:cubicBezTo>
                <a:cubicBezTo>
                  <a:pt x="217" y="359"/>
                  <a:pt x="219" y="361"/>
                  <a:pt x="221" y="362"/>
                </a:cubicBezTo>
                <a:cubicBezTo>
                  <a:pt x="232" y="368"/>
                  <a:pt x="245" y="373"/>
                  <a:pt x="261" y="374"/>
                </a:cubicBezTo>
                <a:cubicBezTo>
                  <a:pt x="278" y="374"/>
                  <a:pt x="292" y="369"/>
                  <a:pt x="307" y="362"/>
                </a:cubicBezTo>
                <a:cubicBezTo>
                  <a:pt x="310" y="361"/>
                  <a:pt x="313" y="359"/>
                  <a:pt x="315" y="360"/>
                </a:cubicBezTo>
                <a:cubicBezTo>
                  <a:pt x="316" y="362"/>
                  <a:pt x="303" y="379"/>
                  <a:pt x="303" y="379"/>
                </a:cubicBezTo>
                <a:cubicBezTo>
                  <a:pt x="292" y="399"/>
                  <a:pt x="292" y="399"/>
                  <a:pt x="292" y="399"/>
                </a:cubicBezTo>
                <a:cubicBezTo>
                  <a:pt x="295" y="453"/>
                  <a:pt x="295" y="453"/>
                  <a:pt x="295" y="453"/>
                </a:cubicBezTo>
                <a:cubicBezTo>
                  <a:pt x="296" y="482"/>
                  <a:pt x="297" y="506"/>
                  <a:pt x="298" y="506"/>
                </a:cubicBezTo>
                <a:cubicBezTo>
                  <a:pt x="299" y="505"/>
                  <a:pt x="341" y="382"/>
                  <a:pt x="347" y="362"/>
                </a:cubicBezTo>
                <a:cubicBezTo>
                  <a:pt x="348" y="357"/>
                  <a:pt x="348" y="357"/>
                  <a:pt x="348" y="357"/>
                </a:cubicBezTo>
                <a:cubicBezTo>
                  <a:pt x="368" y="364"/>
                  <a:pt x="368" y="364"/>
                  <a:pt x="368" y="364"/>
                </a:cubicBezTo>
                <a:cubicBezTo>
                  <a:pt x="391" y="373"/>
                  <a:pt x="393" y="374"/>
                  <a:pt x="414" y="382"/>
                </a:cubicBezTo>
                <a:cubicBezTo>
                  <a:pt x="480" y="409"/>
                  <a:pt x="481" y="410"/>
                  <a:pt x="488" y="417"/>
                </a:cubicBezTo>
                <a:cubicBezTo>
                  <a:pt x="492" y="420"/>
                  <a:pt x="496" y="426"/>
                  <a:pt x="498" y="430"/>
                </a:cubicBezTo>
                <a:cubicBezTo>
                  <a:pt x="498" y="431"/>
                  <a:pt x="500" y="438"/>
                  <a:pt x="503" y="445"/>
                </a:cubicBezTo>
                <a:cubicBezTo>
                  <a:pt x="518" y="491"/>
                  <a:pt x="526" y="520"/>
                  <a:pt x="527" y="527"/>
                </a:cubicBezTo>
                <a:cubicBezTo>
                  <a:pt x="530" y="541"/>
                  <a:pt x="523" y="557"/>
                  <a:pt x="512" y="566"/>
                </a:cubicBezTo>
                <a:cubicBezTo>
                  <a:pt x="508" y="570"/>
                  <a:pt x="501" y="573"/>
                  <a:pt x="495" y="575"/>
                </a:cubicBezTo>
                <a:cubicBezTo>
                  <a:pt x="492" y="576"/>
                  <a:pt x="480" y="576"/>
                  <a:pt x="266" y="576"/>
                </a:cubicBezTo>
                <a:cubicBezTo>
                  <a:pt x="83" y="576"/>
                  <a:pt x="39" y="576"/>
                  <a:pt x="36" y="575"/>
                </a:cubicBezTo>
                <a:close/>
                <a:moveTo>
                  <a:pt x="256" y="336"/>
                </a:moveTo>
                <a:cubicBezTo>
                  <a:pt x="229" y="330"/>
                  <a:pt x="203" y="313"/>
                  <a:pt x="184" y="287"/>
                </a:cubicBezTo>
                <a:cubicBezTo>
                  <a:pt x="174" y="273"/>
                  <a:pt x="164" y="253"/>
                  <a:pt x="158" y="236"/>
                </a:cubicBezTo>
                <a:cubicBezTo>
                  <a:pt x="157" y="232"/>
                  <a:pt x="157" y="232"/>
                  <a:pt x="156" y="232"/>
                </a:cubicBezTo>
                <a:cubicBezTo>
                  <a:pt x="153" y="233"/>
                  <a:pt x="148" y="233"/>
                  <a:pt x="146" y="231"/>
                </a:cubicBezTo>
                <a:cubicBezTo>
                  <a:pt x="137" y="227"/>
                  <a:pt x="130" y="212"/>
                  <a:pt x="127" y="188"/>
                </a:cubicBezTo>
                <a:cubicBezTo>
                  <a:pt x="125" y="173"/>
                  <a:pt x="127" y="165"/>
                  <a:pt x="132" y="161"/>
                </a:cubicBezTo>
                <a:cubicBezTo>
                  <a:pt x="136" y="158"/>
                  <a:pt x="139" y="157"/>
                  <a:pt x="146" y="157"/>
                </a:cubicBezTo>
                <a:cubicBezTo>
                  <a:pt x="152" y="157"/>
                  <a:pt x="152" y="157"/>
                  <a:pt x="152" y="157"/>
                </a:cubicBezTo>
                <a:cubicBezTo>
                  <a:pt x="151" y="147"/>
                  <a:pt x="151" y="147"/>
                  <a:pt x="151" y="147"/>
                </a:cubicBezTo>
                <a:cubicBezTo>
                  <a:pt x="150" y="114"/>
                  <a:pt x="150" y="105"/>
                  <a:pt x="152" y="94"/>
                </a:cubicBezTo>
                <a:cubicBezTo>
                  <a:pt x="161" y="46"/>
                  <a:pt x="201" y="10"/>
                  <a:pt x="249" y="4"/>
                </a:cubicBezTo>
                <a:cubicBezTo>
                  <a:pt x="284" y="0"/>
                  <a:pt x="315" y="9"/>
                  <a:pt x="340" y="31"/>
                </a:cubicBezTo>
                <a:cubicBezTo>
                  <a:pt x="357" y="45"/>
                  <a:pt x="371" y="68"/>
                  <a:pt x="376" y="91"/>
                </a:cubicBezTo>
                <a:cubicBezTo>
                  <a:pt x="378" y="102"/>
                  <a:pt x="379" y="109"/>
                  <a:pt x="378" y="131"/>
                </a:cubicBezTo>
                <a:cubicBezTo>
                  <a:pt x="377" y="142"/>
                  <a:pt x="377" y="152"/>
                  <a:pt x="377" y="153"/>
                </a:cubicBezTo>
                <a:cubicBezTo>
                  <a:pt x="377" y="157"/>
                  <a:pt x="377" y="157"/>
                  <a:pt x="377" y="157"/>
                </a:cubicBezTo>
                <a:cubicBezTo>
                  <a:pt x="383" y="157"/>
                  <a:pt x="383" y="157"/>
                  <a:pt x="383" y="157"/>
                </a:cubicBezTo>
                <a:cubicBezTo>
                  <a:pt x="392" y="157"/>
                  <a:pt x="396" y="159"/>
                  <a:pt x="399" y="165"/>
                </a:cubicBezTo>
                <a:cubicBezTo>
                  <a:pt x="403" y="170"/>
                  <a:pt x="403" y="178"/>
                  <a:pt x="400" y="195"/>
                </a:cubicBezTo>
                <a:cubicBezTo>
                  <a:pt x="396" y="220"/>
                  <a:pt x="386" y="235"/>
                  <a:pt x="375" y="233"/>
                </a:cubicBezTo>
                <a:cubicBezTo>
                  <a:pt x="373" y="233"/>
                  <a:pt x="372" y="232"/>
                  <a:pt x="372" y="232"/>
                </a:cubicBezTo>
                <a:cubicBezTo>
                  <a:pt x="371" y="232"/>
                  <a:pt x="370" y="235"/>
                  <a:pt x="369" y="239"/>
                </a:cubicBezTo>
                <a:cubicBezTo>
                  <a:pt x="357" y="274"/>
                  <a:pt x="336" y="302"/>
                  <a:pt x="310" y="320"/>
                </a:cubicBezTo>
                <a:cubicBezTo>
                  <a:pt x="303" y="324"/>
                  <a:pt x="292" y="330"/>
                  <a:pt x="284" y="333"/>
                </a:cubicBezTo>
                <a:cubicBezTo>
                  <a:pt x="272" y="337"/>
                  <a:pt x="264" y="338"/>
                  <a:pt x="256" y="336"/>
                </a:cubicBezTo>
                <a:close/>
              </a:path>
            </a:pathLst>
          </a:custGeom>
          <a:noFill/>
          <a:ln w="254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TextBox 194">
            <a:extLst>
              <a:ext uri="{FF2B5EF4-FFF2-40B4-BE49-F238E27FC236}">
                <a16:creationId xmlns:a16="http://schemas.microsoft.com/office/drawing/2014/main" id="{1297247B-24BF-974E-88D7-9CE44BB19C17}"/>
              </a:ext>
              <a:ext uri="{C183D7F6-B498-43B3-948B-1728B52AA6E4}">
                <adec:decorative xmlns:adec="http://schemas.microsoft.com/office/drawing/2017/decorative" val="1"/>
              </a:ext>
            </a:extLst>
          </p:cNvPr>
          <p:cNvSpPr txBox="1"/>
          <p:nvPr/>
        </p:nvSpPr>
        <p:spPr>
          <a:xfrm>
            <a:off x="278356" y="209111"/>
            <a:ext cx="32574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Alt text management</a:t>
            </a:r>
          </a:p>
        </p:txBody>
      </p:sp>
      <p:pic>
        <p:nvPicPr>
          <p:cNvPr id="5" name="Picture 4">
            <a:extLst>
              <a:ext uri="{FF2B5EF4-FFF2-40B4-BE49-F238E27FC236}">
                <a16:creationId xmlns:a16="http://schemas.microsoft.com/office/drawing/2014/main" id="{4D1E015A-7A62-3D40-9E72-9A9A50DF5F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54215" y="7037151"/>
            <a:ext cx="279241" cy="279241"/>
          </a:xfrm>
          <a:prstGeom prst="rect">
            <a:avLst/>
          </a:prstGeom>
        </p:spPr>
      </p:pic>
      <p:sp>
        <p:nvSpPr>
          <p:cNvPr id="3" name="TextBox 2">
            <a:extLst>
              <a:ext uri="{FF2B5EF4-FFF2-40B4-BE49-F238E27FC236}">
                <a16:creationId xmlns:a16="http://schemas.microsoft.com/office/drawing/2014/main" id="{F5CFE6E2-87CD-6540-AA75-4FD0E6A489E8}"/>
              </a:ext>
            </a:extLst>
          </p:cNvPr>
          <p:cNvSpPr txBox="1"/>
          <p:nvPr/>
        </p:nvSpPr>
        <p:spPr>
          <a:xfrm>
            <a:off x="422910" y="2228850"/>
            <a:ext cx="27196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Intuitive user interface        to write and review alternative text descriptions</a:t>
            </a:r>
          </a:p>
        </p:txBody>
      </p:sp>
      <p:pic>
        <p:nvPicPr>
          <p:cNvPr id="7" name="Picture 6">
            <a:extLst>
              <a:ext uri="{FF2B5EF4-FFF2-40B4-BE49-F238E27FC236}">
                <a16:creationId xmlns:a16="http://schemas.microsoft.com/office/drawing/2014/main" id="{73FF287F-7DF5-204F-8EBB-5C0EAB1358E2}"/>
              </a:ext>
            </a:extLst>
          </p:cNvPr>
          <p:cNvPicPr>
            <a:picLocks noChangeAspect="1"/>
          </p:cNvPicPr>
          <p:nvPr/>
        </p:nvPicPr>
        <p:blipFill>
          <a:blip r:embed="rId4"/>
          <a:srcRect/>
          <a:stretch/>
        </p:blipFill>
        <p:spPr>
          <a:xfrm>
            <a:off x="3263669" y="1273327"/>
            <a:ext cx="8443448" cy="5029491"/>
          </a:xfrm>
          <a:prstGeom prst="rect">
            <a:avLst/>
          </a:prstGeom>
          <a:ln>
            <a:solidFill>
              <a:srgbClr val="49A261"/>
            </a:solidFill>
          </a:ln>
        </p:spPr>
      </p:pic>
    </p:spTree>
    <p:extLst>
      <p:ext uri="{BB962C8B-B14F-4D97-AF65-F5344CB8AC3E}">
        <p14:creationId xmlns:p14="http://schemas.microsoft.com/office/powerpoint/2010/main" val="2398475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76F365-1F0E-AD4C-B69B-1D6CB2BA3D3E}"/>
              </a:ext>
            </a:extLst>
          </p:cNvPr>
          <p:cNvSpPr>
            <a:spLocks noGrp="1"/>
          </p:cNvSpPr>
          <p:nvPr>
            <p:ph type="title" idx="4294967295"/>
          </p:nvPr>
        </p:nvSpPr>
        <p:spPr/>
        <p:txBody>
          <a:bodyPr/>
          <a:lstStyle/>
          <a:p>
            <a:r>
              <a:rPr lang="en-US" dirty="0"/>
              <a:t>Get in touch</a:t>
            </a:r>
          </a:p>
        </p:txBody>
      </p:sp>
      <p:sp>
        <p:nvSpPr>
          <p:cNvPr id="20" name="Rectangle 19">
            <a:extLst>
              <a:ext uri="{FF2B5EF4-FFF2-40B4-BE49-F238E27FC236}">
                <a16:creationId xmlns:a16="http://schemas.microsoft.com/office/drawing/2014/main" id="{5E5A4BDA-9AFA-644D-B48E-83EEA35AE54C}"/>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620A01A-D25A-9D46-AF7E-2BED71C4700D}"/>
              </a:ext>
              <a:ext uri="{C183D7F6-B498-43B3-948B-1728B52AA6E4}">
                <adec:decorative xmlns:adec="http://schemas.microsoft.com/office/drawing/2017/decorative" val="1"/>
              </a:ext>
            </a:extLst>
          </p:cNvPr>
          <p:cNvPicPr>
            <a:picLocks noChangeAspect="1"/>
          </p:cNvPicPr>
          <p:nvPr/>
        </p:nvPicPr>
        <p:blipFill>
          <a:blip r:embed="rId3">
            <a:alphaModFix amt="20000"/>
          </a:blip>
          <a:stretch>
            <a:fillRect/>
          </a:stretch>
        </p:blipFill>
        <p:spPr>
          <a:xfrm>
            <a:off x="630872" y="151851"/>
            <a:ext cx="10930256" cy="6554298"/>
          </a:xfrm>
          <a:prstGeom prst="rect">
            <a:avLst/>
          </a:prstGeom>
        </p:spPr>
      </p:pic>
      <p:sp>
        <p:nvSpPr>
          <p:cNvPr id="24" name="TextBox 23">
            <a:extLst>
              <a:ext uri="{FF2B5EF4-FFF2-40B4-BE49-F238E27FC236}">
                <a16:creationId xmlns:a16="http://schemas.microsoft.com/office/drawing/2014/main" id="{F18329A0-C4E9-3C43-8022-586CA33617E9}"/>
              </a:ext>
            </a:extLst>
          </p:cNvPr>
          <p:cNvSpPr txBox="1"/>
          <p:nvPr/>
        </p:nvSpPr>
        <p:spPr>
          <a:xfrm>
            <a:off x="1376193" y="4739355"/>
            <a:ext cx="1986057"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Corporate Office:</a:t>
            </a:r>
            <a:b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br>
            <a: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1500 District Avenue,</a:t>
            </a:r>
            <a:b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br>
            <a: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Burlington,</a:t>
            </a:r>
            <a:b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br>
            <a: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MA 01803</a:t>
            </a:r>
            <a:endParaRPr kumimoji="0" lang="en-IN"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25" name="TextBox 24">
            <a:extLst>
              <a:ext uri="{FF2B5EF4-FFF2-40B4-BE49-F238E27FC236}">
                <a16:creationId xmlns:a16="http://schemas.microsoft.com/office/drawing/2014/main" id="{A08F51E9-33A1-B643-9F5F-0ED97E4168BB}"/>
              </a:ext>
              <a:ext uri="{C183D7F6-B498-43B3-948B-1728B52AA6E4}">
                <adec:decorative xmlns:adec="http://schemas.microsoft.com/office/drawing/2017/decorative" val="1"/>
              </a:ext>
            </a:extLst>
          </p:cNvPr>
          <p:cNvSpPr txBox="1"/>
          <p:nvPr/>
        </p:nvSpPr>
        <p:spPr>
          <a:xfrm>
            <a:off x="554684" y="5659066"/>
            <a:ext cx="633507"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US</a:t>
            </a:r>
          </a:p>
        </p:txBody>
      </p:sp>
      <p:sp>
        <p:nvSpPr>
          <p:cNvPr id="26" name="Freeform 5">
            <a:extLst>
              <a:ext uri="{FF2B5EF4-FFF2-40B4-BE49-F238E27FC236}">
                <a16:creationId xmlns:a16="http://schemas.microsoft.com/office/drawing/2014/main" id="{CC5D956A-693B-174C-B35A-4EC83043F935}"/>
              </a:ext>
              <a:ext uri="{C183D7F6-B498-43B3-948B-1728B52AA6E4}">
                <adec:decorative xmlns:adec="http://schemas.microsoft.com/office/drawing/2017/decorative" val="1"/>
              </a:ext>
            </a:extLst>
          </p:cNvPr>
          <p:cNvSpPr>
            <a:spLocks/>
          </p:cNvSpPr>
          <p:nvPr/>
        </p:nvSpPr>
        <p:spPr bwMode="auto">
          <a:xfrm>
            <a:off x="558508" y="4877722"/>
            <a:ext cx="584200" cy="776288"/>
          </a:xfrm>
          <a:custGeom>
            <a:avLst/>
            <a:gdLst>
              <a:gd name="T0" fmla="*/ 312 w 628"/>
              <a:gd name="T1" fmla="*/ 0 h 836"/>
              <a:gd name="T2" fmla="*/ 628 w 628"/>
              <a:gd name="T3" fmla="*/ 312 h 836"/>
              <a:gd name="T4" fmla="*/ 312 w 628"/>
              <a:gd name="T5" fmla="*/ 836 h 836"/>
              <a:gd name="T6" fmla="*/ 0 w 628"/>
              <a:gd name="T7" fmla="*/ 312 h 836"/>
              <a:gd name="T8" fmla="*/ 312 w 628"/>
              <a:gd name="T9" fmla="*/ 0 h 836"/>
            </a:gdLst>
            <a:ahLst/>
            <a:cxnLst>
              <a:cxn ang="0">
                <a:pos x="T0" y="T1"/>
              </a:cxn>
              <a:cxn ang="0">
                <a:pos x="T2" y="T3"/>
              </a:cxn>
              <a:cxn ang="0">
                <a:pos x="T4" y="T5"/>
              </a:cxn>
              <a:cxn ang="0">
                <a:pos x="T6" y="T7"/>
              </a:cxn>
              <a:cxn ang="0">
                <a:pos x="T8" y="T9"/>
              </a:cxn>
            </a:cxnLst>
            <a:rect l="0" t="0" r="r" b="b"/>
            <a:pathLst>
              <a:path w="628" h="836">
                <a:moveTo>
                  <a:pt x="312" y="0"/>
                </a:moveTo>
                <a:cubicBezTo>
                  <a:pt x="488" y="0"/>
                  <a:pt x="628" y="140"/>
                  <a:pt x="628" y="312"/>
                </a:cubicBezTo>
                <a:cubicBezTo>
                  <a:pt x="628" y="472"/>
                  <a:pt x="412" y="704"/>
                  <a:pt x="312" y="836"/>
                </a:cubicBezTo>
                <a:cubicBezTo>
                  <a:pt x="216" y="704"/>
                  <a:pt x="0" y="472"/>
                  <a:pt x="0" y="312"/>
                </a:cubicBezTo>
                <a:cubicBezTo>
                  <a:pt x="0" y="140"/>
                  <a:pt x="140" y="0"/>
                  <a:pt x="312" y="0"/>
                </a:cubicBezTo>
                <a:close/>
              </a:path>
            </a:pathLst>
          </a:cu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6">
            <a:extLst>
              <a:ext uri="{FF2B5EF4-FFF2-40B4-BE49-F238E27FC236}">
                <a16:creationId xmlns:a16="http://schemas.microsoft.com/office/drawing/2014/main" id="{E9F4D89A-F1E2-D84D-B9E1-CB60B4CCEEFD}"/>
              </a:ext>
              <a:ext uri="{C183D7F6-B498-43B3-948B-1728B52AA6E4}">
                <adec:decorative xmlns:adec="http://schemas.microsoft.com/office/drawing/2017/decorative" val="1"/>
              </a:ext>
            </a:extLst>
          </p:cNvPr>
          <p:cNvSpPr>
            <a:spLocks/>
          </p:cNvSpPr>
          <p:nvPr/>
        </p:nvSpPr>
        <p:spPr bwMode="auto">
          <a:xfrm>
            <a:off x="710908" y="5030122"/>
            <a:ext cx="279400" cy="277813"/>
          </a:xfrm>
          <a:custGeom>
            <a:avLst/>
            <a:gdLst>
              <a:gd name="T0" fmla="*/ 148 w 300"/>
              <a:gd name="T1" fmla="*/ 0 h 300"/>
              <a:gd name="T2" fmla="*/ 300 w 300"/>
              <a:gd name="T3" fmla="*/ 148 h 300"/>
              <a:gd name="T4" fmla="*/ 148 w 300"/>
              <a:gd name="T5" fmla="*/ 300 h 300"/>
              <a:gd name="T6" fmla="*/ 0 w 300"/>
              <a:gd name="T7" fmla="*/ 148 h 300"/>
              <a:gd name="T8" fmla="*/ 148 w 300"/>
              <a:gd name="T9" fmla="*/ 0 h 300"/>
            </a:gdLst>
            <a:ahLst/>
            <a:cxnLst>
              <a:cxn ang="0">
                <a:pos x="T0" y="T1"/>
              </a:cxn>
              <a:cxn ang="0">
                <a:pos x="T2" y="T3"/>
              </a:cxn>
              <a:cxn ang="0">
                <a:pos x="T4" y="T5"/>
              </a:cxn>
              <a:cxn ang="0">
                <a:pos x="T6" y="T7"/>
              </a:cxn>
              <a:cxn ang="0">
                <a:pos x="T8" y="T9"/>
              </a:cxn>
            </a:cxnLst>
            <a:rect l="0" t="0" r="r" b="b"/>
            <a:pathLst>
              <a:path w="300" h="300">
                <a:moveTo>
                  <a:pt x="148" y="0"/>
                </a:moveTo>
                <a:cubicBezTo>
                  <a:pt x="232" y="0"/>
                  <a:pt x="300" y="68"/>
                  <a:pt x="300" y="148"/>
                </a:cubicBezTo>
                <a:cubicBezTo>
                  <a:pt x="300" y="232"/>
                  <a:pt x="232" y="300"/>
                  <a:pt x="148" y="300"/>
                </a:cubicBezTo>
                <a:cubicBezTo>
                  <a:pt x="68" y="300"/>
                  <a:pt x="0" y="232"/>
                  <a:pt x="0" y="148"/>
                </a:cubicBezTo>
                <a:cubicBezTo>
                  <a:pt x="0" y="68"/>
                  <a:pt x="68" y="0"/>
                  <a:pt x="148" y="0"/>
                </a:cubicBezTo>
                <a:close/>
              </a:path>
            </a:pathLst>
          </a:cu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4555A779-BF1E-F042-B87B-DEFD570182AA}"/>
              </a:ext>
            </a:extLst>
          </p:cNvPr>
          <p:cNvSpPr txBox="1"/>
          <p:nvPr/>
        </p:nvSpPr>
        <p:spPr>
          <a:xfrm>
            <a:off x="5184388" y="4739355"/>
            <a:ext cx="2387641"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UK Office:</a:t>
            </a:r>
            <a:b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br>
            <a: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Moor Place, 1 Fore St 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London, EC2Y 9DT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+44 (0) 7557768543</a:t>
            </a:r>
            <a:endParaRPr kumimoji="0" lang="en-IN"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29" name="TextBox 28">
            <a:extLst>
              <a:ext uri="{FF2B5EF4-FFF2-40B4-BE49-F238E27FC236}">
                <a16:creationId xmlns:a16="http://schemas.microsoft.com/office/drawing/2014/main" id="{C11457F1-1896-884F-97E6-A081841A8DE9}"/>
              </a:ext>
              <a:ext uri="{C183D7F6-B498-43B3-948B-1728B52AA6E4}">
                <adec:decorative xmlns:adec="http://schemas.microsoft.com/office/drawing/2017/decorative" val="1"/>
              </a:ext>
            </a:extLst>
          </p:cNvPr>
          <p:cNvSpPr txBox="1"/>
          <p:nvPr/>
        </p:nvSpPr>
        <p:spPr>
          <a:xfrm>
            <a:off x="4362879" y="5659066"/>
            <a:ext cx="708848"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UK</a:t>
            </a:r>
          </a:p>
        </p:txBody>
      </p:sp>
      <p:sp>
        <p:nvSpPr>
          <p:cNvPr id="30" name="Freeform 5">
            <a:extLst>
              <a:ext uri="{FF2B5EF4-FFF2-40B4-BE49-F238E27FC236}">
                <a16:creationId xmlns:a16="http://schemas.microsoft.com/office/drawing/2014/main" id="{A6130AA0-5912-AB42-9BC5-06B2D6D40341}"/>
              </a:ext>
              <a:ext uri="{C183D7F6-B498-43B3-948B-1728B52AA6E4}">
                <adec:decorative xmlns:adec="http://schemas.microsoft.com/office/drawing/2017/decorative" val="1"/>
              </a:ext>
            </a:extLst>
          </p:cNvPr>
          <p:cNvSpPr>
            <a:spLocks/>
          </p:cNvSpPr>
          <p:nvPr/>
        </p:nvSpPr>
        <p:spPr bwMode="auto">
          <a:xfrm>
            <a:off x="4366703" y="4877722"/>
            <a:ext cx="584200" cy="776288"/>
          </a:xfrm>
          <a:custGeom>
            <a:avLst/>
            <a:gdLst>
              <a:gd name="T0" fmla="*/ 312 w 628"/>
              <a:gd name="T1" fmla="*/ 0 h 836"/>
              <a:gd name="T2" fmla="*/ 628 w 628"/>
              <a:gd name="T3" fmla="*/ 312 h 836"/>
              <a:gd name="T4" fmla="*/ 312 w 628"/>
              <a:gd name="T5" fmla="*/ 836 h 836"/>
              <a:gd name="T6" fmla="*/ 0 w 628"/>
              <a:gd name="T7" fmla="*/ 312 h 836"/>
              <a:gd name="T8" fmla="*/ 312 w 628"/>
              <a:gd name="T9" fmla="*/ 0 h 836"/>
            </a:gdLst>
            <a:ahLst/>
            <a:cxnLst>
              <a:cxn ang="0">
                <a:pos x="T0" y="T1"/>
              </a:cxn>
              <a:cxn ang="0">
                <a:pos x="T2" y="T3"/>
              </a:cxn>
              <a:cxn ang="0">
                <a:pos x="T4" y="T5"/>
              </a:cxn>
              <a:cxn ang="0">
                <a:pos x="T6" y="T7"/>
              </a:cxn>
              <a:cxn ang="0">
                <a:pos x="T8" y="T9"/>
              </a:cxn>
            </a:cxnLst>
            <a:rect l="0" t="0" r="r" b="b"/>
            <a:pathLst>
              <a:path w="628" h="836">
                <a:moveTo>
                  <a:pt x="312" y="0"/>
                </a:moveTo>
                <a:cubicBezTo>
                  <a:pt x="488" y="0"/>
                  <a:pt x="628" y="140"/>
                  <a:pt x="628" y="312"/>
                </a:cubicBezTo>
                <a:cubicBezTo>
                  <a:pt x="628" y="472"/>
                  <a:pt x="412" y="704"/>
                  <a:pt x="312" y="836"/>
                </a:cubicBezTo>
                <a:cubicBezTo>
                  <a:pt x="216" y="704"/>
                  <a:pt x="0" y="472"/>
                  <a:pt x="0" y="312"/>
                </a:cubicBezTo>
                <a:cubicBezTo>
                  <a:pt x="0" y="140"/>
                  <a:pt x="140" y="0"/>
                  <a:pt x="312" y="0"/>
                </a:cubicBezTo>
                <a:close/>
              </a:path>
            </a:pathLst>
          </a:cu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6">
            <a:extLst>
              <a:ext uri="{FF2B5EF4-FFF2-40B4-BE49-F238E27FC236}">
                <a16:creationId xmlns:a16="http://schemas.microsoft.com/office/drawing/2014/main" id="{E1898B9C-6173-0D4D-8223-3EC1034CE793}"/>
              </a:ext>
              <a:ext uri="{C183D7F6-B498-43B3-948B-1728B52AA6E4}">
                <adec:decorative xmlns:adec="http://schemas.microsoft.com/office/drawing/2017/decorative" val="1"/>
              </a:ext>
            </a:extLst>
          </p:cNvPr>
          <p:cNvSpPr>
            <a:spLocks/>
          </p:cNvSpPr>
          <p:nvPr/>
        </p:nvSpPr>
        <p:spPr bwMode="auto">
          <a:xfrm>
            <a:off x="4519103" y="5030122"/>
            <a:ext cx="279400" cy="277813"/>
          </a:xfrm>
          <a:custGeom>
            <a:avLst/>
            <a:gdLst>
              <a:gd name="T0" fmla="*/ 148 w 300"/>
              <a:gd name="T1" fmla="*/ 0 h 300"/>
              <a:gd name="T2" fmla="*/ 300 w 300"/>
              <a:gd name="T3" fmla="*/ 148 h 300"/>
              <a:gd name="T4" fmla="*/ 148 w 300"/>
              <a:gd name="T5" fmla="*/ 300 h 300"/>
              <a:gd name="T6" fmla="*/ 0 w 300"/>
              <a:gd name="T7" fmla="*/ 148 h 300"/>
              <a:gd name="T8" fmla="*/ 148 w 300"/>
              <a:gd name="T9" fmla="*/ 0 h 300"/>
            </a:gdLst>
            <a:ahLst/>
            <a:cxnLst>
              <a:cxn ang="0">
                <a:pos x="T0" y="T1"/>
              </a:cxn>
              <a:cxn ang="0">
                <a:pos x="T2" y="T3"/>
              </a:cxn>
              <a:cxn ang="0">
                <a:pos x="T4" y="T5"/>
              </a:cxn>
              <a:cxn ang="0">
                <a:pos x="T6" y="T7"/>
              </a:cxn>
              <a:cxn ang="0">
                <a:pos x="T8" y="T9"/>
              </a:cxn>
            </a:cxnLst>
            <a:rect l="0" t="0" r="r" b="b"/>
            <a:pathLst>
              <a:path w="300" h="300">
                <a:moveTo>
                  <a:pt x="148" y="0"/>
                </a:moveTo>
                <a:cubicBezTo>
                  <a:pt x="232" y="0"/>
                  <a:pt x="300" y="68"/>
                  <a:pt x="300" y="148"/>
                </a:cubicBezTo>
                <a:cubicBezTo>
                  <a:pt x="300" y="232"/>
                  <a:pt x="232" y="300"/>
                  <a:pt x="148" y="300"/>
                </a:cubicBezTo>
                <a:cubicBezTo>
                  <a:pt x="68" y="300"/>
                  <a:pt x="0" y="232"/>
                  <a:pt x="0" y="148"/>
                </a:cubicBezTo>
                <a:cubicBezTo>
                  <a:pt x="0" y="68"/>
                  <a:pt x="68" y="0"/>
                  <a:pt x="148" y="0"/>
                </a:cubicBezTo>
                <a:close/>
              </a:path>
            </a:pathLst>
          </a:cu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6F442F1-DCCF-5A42-AFEB-1A3D0E8DB50D}"/>
              </a:ext>
            </a:extLst>
          </p:cNvPr>
          <p:cNvSpPr txBox="1"/>
          <p:nvPr/>
        </p:nvSpPr>
        <p:spPr>
          <a:xfrm>
            <a:off x="9394168" y="4739355"/>
            <a:ext cx="2355901"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India Office:</a:t>
            </a:r>
            <a:b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br>
            <a: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IIFL Tower, 3rd Floor,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No 143,MGR Main Road,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Kandanchavadi, Perungudi,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Chennai - 600 096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+91 44 66155300</a:t>
            </a:r>
            <a:endParaRPr kumimoji="0" lang="en-IN" sz="1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33" name="TextBox 32">
            <a:extLst>
              <a:ext uri="{FF2B5EF4-FFF2-40B4-BE49-F238E27FC236}">
                <a16:creationId xmlns:a16="http://schemas.microsoft.com/office/drawing/2014/main" id="{05B720BC-9935-7649-9B32-88364AF2BEB7}"/>
              </a:ext>
              <a:ext uri="{C183D7F6-B498-43B3-948B-1728B52AA6E4}">
                <adec:decorative xmlns:adec="http://schemas.microsoft.com/office/drawing/2017/decorative" val="1"/>
              </a:ext>
            </a:extLst>
          </p:cNvPr>
          <p:cNvSpPr txBox="1"/>
          <p:nvPr/>
        </p:nvSpPr>
        <p:spPr>
          <a:xfrm>
            <a:off x="8572659" y="5659066"/>
            <a:ext cx="580608"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0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IN</a:t>
            </a:r>
          </a:p>
        </p:txBody>
      </p:sp>
      <p:sp>
        <p:nvSpPr>
          <p:cNvPr id="34" name="Freeform 5">
            <a:extLst>
              <a:ext uri="{FF2B5EF4-FFF2-40B4-BE49-F238E27FC236}">
                <a16:creationId xmlns:a16="http://schemas.microsoft.com/office/drawing/2014/main" id="{95E2D69E-D63E-854D-8A6E-3323069ABA8E}"/>
              </a:ext>
              <a:ext uri="{C183D7F6-B498-43B3-948B-1728B52AA6E4}">
                <adec:decorative xmlns:adec="http://schemas.microsoft.com/office/drawing/2017/decorative" val="1"/>
              </a:ext>
            </a:extLst>
          </p:cNvPr>
          <p:cNvSpPr>
            <a:spLocks/>
          </p:cNvSpPr>
          <p:nvPr/>
        </p:nvSpPr>
        <p:spPr bwMode="auto">
          <a:xfrm>
            <a:off x="8576483" y="4877722"/>
            <a:ext cx="584200" cy="776288"/>
          </a:xfrm>
          <a:custGeom>
            <a:avLst/>
            <a:gdLst>
              <a:gd name="T0" fmla="*/ 312 w 628"/>
              <a:gd name="T1" fmla="*/ 0 h 836"/>
              <a:gd name="T2" fmla="*/ 628 w 628"/>
              <a:gd name="T3" fmla="*/ 312 h 836"/>
              <a:gd name="T4" fmla="*/ 312 w 628"/>
              <a:gd name="T5" fmla="*/ 836 h 836"/>
              <a:gd name="T6" fmla="*/ 0 w 628"/>
              <a:gd name="T7" fmla="*/ 312 h 836"/>
              <a:gd name="T8" fmla="*/ 312 w 628"/>
              <a:gd name="T9" fmla="*/ 0 h 836"/>
            </a:gdLst>
            <a:ahLst/>
            <a:cxnLst>
              <a:cxn ang="0">
                <a:pos x="T0" y="T1"/>
              </a:cxn>
              <a:cxn ang="0">
                <a:pos x="T2" y="T3"/>
              </a:cxn>
              <a:cxn ang="0">
                <a:pos x="T4" y="T5"/>
              </a:cxn>
              <a:cxn ang="0">
                <a:pos x="T6" y="T7"/>
              </a:cxn>
              <a:cxn ang="0">
                <a:pos x="T8" y="T9"/>
              </a:cxn>
            </a:cxnLst>
            <a:rect l="0" t="0" r="r" b="b"/>
            <a:pathLst>
              <a:path w="628" h="836">
                <a:moveTo>
                  <a:pt x="312" y="0"/>
                </a:moveTo>
                <a:cubicBezTo>
                  <a:pt x="488" y="0"/>
                  <a:pt x="628" y="140"/>
                  <a:pt x="628" y="312"/>
                </a:cubicBezTo>
                <a:cubicBezTo>
                  <a:pt x="628" y="472"/>
                  <a:pt x="412" y="704"/>
                  <a:pt x="312" y="836"/>
                </a:cubicBezTo>
                <a:cubicBezTo>
                  <a:pt x="216" y="704"/>
                  <a:pt x="0" y="472"/>
                  <a:pt x="0" y="312"/>
                </a:cubicBezTo>
                <a:cubicBezTo>
                  <a:pt x="0" y="140"/>
                  <a:pt x="140" y="0"/>
                  <a:pt x="312" y="0"/>
                </a:cubicBezTo>
                <a:close/>
              </a:path>
            </a:pathLst>
          </a:cu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6">
            <a:extLst>
              <a:ext uri="{FF2B5EF4-FFF2-40B4-BE49-F238E27FC236}">
                <a16:creationId xmlns:a16="http://schemas.microsoft.com/office/drawing/2014/main" id="{9260C3E5-501F-C148-96A8-8C57E15584FD}"/>
              </a:ext>
              <a:ext uri="{C183D7F6-B498-43B3-948B-1728B52AA6E4}">
                <adec:decorative xmlns:adec="http://schemas.microsoft.com/office/drawing/2017/decorative" val="1"/>
              </a:ext>
            </a:extLst>
          </p:cNvPr>
          <p:cNvSpPr>
            <a:spLocks/>
          </p:cNvSpPr>
          <p:nvPr/>
        </p:nvSpPr>
        <p:spPr bwMode="auto">
          <a:xfrm>
            <a:off x="8728883" y="5030122"/>
            <a:ext cx="279400" cy="277813"/>
          </a:xfrm>
          <a:custGeom>
            <a:avLst/>
            <a:gdLst>
              <a:gd name="T0" fmla="*/ 148 w 300"/>
              <a:gd name="T1" fmla="*/ 0 h 300"/>
              <a:gd name="T2" fmla="*/ 300 w 300"/>
              <a:gd name="T3" fmla="*/ 148 h 300"/>
              <a:gd name="T4" fmla="*/ 148 w 300"/>
              <a:gd name="T5" fmla="*/ 300 h 300"/>
              <a:gd name="T6" fmla="*/ 0 w 300"/>
              <a:gd name="T7" fmla="*/ 148 h 300"/>
              <a:gd name="T8" fmla="*/ 148 w 300"/>
              <a:gd name="T9" fmla="*/ 0 h 300"/>
            </a:gdLst>
            <a:ahLst/>
            <a:cxnLst>
              <a:cxn ang="0">
                <a:pos x="T0" y="T1"/>
              </a:cxn>
              <a:cxn ang="0">
                <a:pos x="T2" y="T3"/>
              </a:cxn>
              <a:cxn ang="0">
                <a:pos x="T4" y="T5"/>
              </a:cxn>
              <a:cxn ang="0">
                <a:pos x="T6" y="T7"/>
              </a:cxn>
              <a:cxn ang="0">
                <a:pos x="T8" y="T9"/>
              </a:cxn>
            </a:cxnLst>
            <a:rect l="0" t="0" r="r" b="b"/>
            <a:pathLst>
              <a:path w="300" h="300">
                <a:moveTo>
                  <a:pt x="148" y="0"/>
                </a:moveTo>
                <a:cubicBezTo>
                  <a:pt x="232" y="0"/>
                  <a:pt x="300" y="68"/>
                  <a:pt x="300" y="148"/>
                </a:cubicBezTo>
                <a:cubicBezTo>
                  <a:pt x="300" y="232"/>
                  <a:pt x="232" y="300"/>
                  <a:pt x="148" y="300"/>
                </a:cubicBezTo>
                <a:cubicBezTo>
                  <a:pt x="68" y="300"/>
                  <a:pt x="0" y="232"/>
                  <a:pt x="0" y="148"/>
                </a:cubicBezTo>
                <a:cubicBezTo>
                  <a:pt x="0" y="68"/>
                  <a:pt x="68" y="0"/>
                  <a:pt x="148" y="0"/>
                </a:cubicBezTo>
                <a:close/>
              </a:path>
            </a:pathLst>
          </a:cu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60869BE3-81C9-354D-B412-2FAD745A2943}"/>
              </a:ext>
            </a:extLst>
          </p:cNvPr>
          <p:cNvSpPr txBox="1"/>
          <p:nvPr/>
        </p:nvSpPr>
        <p:spPr>
          <a:xfrm>
            <a:off x="4923692" y="6359119"/>
            <a:ext cx="2562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ismith@codemantra.com</a:t>
            </a: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8C51E4C8-FB31-B045-9E88-79D572004300}"/>
              </a:ext>
            </a:extLst>
          </p:cNvPr>
          <p:cNvSpPr txBox="1"/>
          <p:nvPr/>
        </p:nvSpPr>
        <p:spPr>
          <a:xfrm rot="16200000">
            <a:off x="10299604" y="2641493"/>
            <a:ext cx="286386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panose="020F0502020204030204"/>
                <a:ea typeface="+mn-ea"/>
                <a:cs typeface="+mn-cs"/>
              </a:rPr>
              <a:t>THANK YOU</a:t>
            </a:r>
          </a:p>
        </p:txBody>
      </p:sp>
      <p:sp>
        <p:nvSpPr>
          <p:cNvPr id="38" name="TextBox 37">
            <a:extLst>
              <a:ext uri="{FF2B5EF4-FFF2-40B4-BE49-F238E27FC236}">
                <a16:creationId xmlns:a16="http://schemas.microsoft.com/office/drawing/2014/main" id="{8B847899-36A0-0344-8B29-63CA3FFCFA26}"/>
              </a:ext>
              <a:ext uri="{C183D7F6-B498-43B3-948B-1728B52AA6E4}">
                <adec:decorative xmlns:adec="http://schemas.microsoft.com/office/drawing/2017/decorative" val="1"/>
              </a:ext>
            </a:extLst>
          </p:cNvPr>
          <p:cNvSpPr txBox="1"/>
          <p:nvPr/>
        </p:nvSpPr>
        <p:spPr>
          <a:xfrm>
            <a:off x="304774" y="385997"/>
            <a:ext cx="20038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Get in Touch</a:t>
            </a:r>
          </a:p>
        </p:txBody>
      </p:sp>
      <p:pic>
        <p:nvPicPr>
          <p:cNvPr id="40" name="Picture 39">
            <a:extLst>
              <a:ext uri="{FF2B5EF4-FFF2-40B4-BE49-F238E27FC236}">
                <a16:creationId xmlns:a16="http://schemas.microsoft.com/office/drawing/2014/main" id="{6995266B-0E84-D14F-A57C-8F72C1E1CA1C}"/>
              </a:ext>
              <a:ext uri="{C183D7F6-B498-43B3-948B-1728B52AA6E4}">
                <adec:decorative xmlns:adec="http://schemas.microsoft.com/office/drawing/2017/decorative" val="1"/>
              </a:ext>
            </a:extLst>
          </p:cNvPr>
          <p:cNvPicPr>
            <a:picLocks noChangeAspect="1"/>
          </p:cNvPicPr>
          <p:nvPr/>
        </p:nvPicPr>
        <p:blipFill>
          <a:blip r:embed="rId5">
            <a:alphaModFix/>
          </a:blip>
          <a:stretch>
            <a:fillRect/>
          </a:stretch>
        </p:blipFill>
        <p:spPr>
          <a:xfrm>
            <a:off x="7944458" y="3447824"/>
            <a:ext cx="335942" cy="434438"/>
          </a:xfrm>
          <a:prstGeom prst="rect">
            <a:avLst/>
          </a:prstGeom>
        </p:spPr>
      </p:pic>
      <p:pic>
        <p:nvPicPr>
          <p:cNvPr id="41" name="Picture 40">
            <a:extLst>
              <a:ext uri="{FF2B5EF4-FFF2-40B4-BE49-F238E27FC236}">
                <a16:creationId xmlns:a16="http://schemas.microsoft.com/office/drawing/2014/main" id="{DC3AC0DE-AE8E-2045-9098-EFE79DE5658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73958" y="2838224"/>
            <a:ext cx="335942" cy="434438"/>
          </a:xfrm>
          <a:prstGeom prst="rect">
            <a:avLst/>
          </a:prstGeom>
        </p:spPr>
      </p:pic>
      <p:pic>
        <p:nvPicPr>
          <p:cNvPr id="42" name="Picture 41">
            <a:extLst>
              <a:ext uri="{FF2B5EF4-FFF2-40B4-BE49-F238E27FC236}">
                <a16:creationId xmlns:a16="http://schemas.microsoft.com/office/drawing/2014/main" id="{7B56ED66-77FB-BB48-B13A-651CF3B0901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17158" y="2467286"/>
            <a:ext cx="335942" cy="434438"/>
          </a:xfrm>
          <a:prstGeom prst="rect">
            <a:avLst/>
          </a:prstGeom>
        </p:spPr>
      </p:pic>
      <p:sp>
        <p:nvSpPr>
          <p:cNvPr id="23" name="Freeform 10">
            <a:extLst>
              <a:ext uri="{FF2B5EF4-FFF2-40B4-BE49-F238E27FC236}">
                <a16:creationId xmlns:a16="http://schemas.microsoft.com/office/drawing/2014/main" id="{E6CD0083-A8E3-49E9-80CC-E04D0E9398EF}"/>
              </a:ext>
              <a:ext uri="{C183D7F6-B498-43B3-948B-1728B52AA6E4}">
                <adec:decorative xmlns:adec="http://schemas.microsoft.com/office/drawing/2017/decorative" val="1"/>
              </a:ext>
            </a:extLst>
          </p:cNvPr>
          <p:cNvSpPr>
            <a:spLocks noEditPoints="1"/>
          </p:cNvSpPr>
          <p:nvPr/>
        </p:nvSpPr>
        <p:spPr bwMode="auto">
          <a:xfrm>
            <a:off x="4623200" y="6433810"/>
            <a:ext cx="299004" cy="270675"/>
          </a:xfrm>
          <a:custGeom>
            <a:avLst/>
            <a:gdLst>
              <a:gd name="T0" fmla="*/ 57 w 113"/>
              <a:gd name="T1" fmla="*/ 0 h 113"/>
              <a:gd name="T2" fmla="*/ 0 w 113"/>
              <a:gd name="T3" fmla="*/ 57 h 113"/>
              <a:gd name="T4" fmla="*/ 57 w 113"/>
              <a:gd name="T5" fmla="*/ 113 h 113"/>
              <a:gd name="T6" fmla="*/ 113 w 113"/>
              <a:gd name="T7" fmla="*/ 57 h 113"/>
              <a:gd name="T8" fmla="*/ 57 w 113"/>
              <a:gd name="T9" fmla="*/ 0 h 113"/>
              <a:gd name="T10" fmla="*/ 91 w 113"/>
              <a:gd name="T11" fmla="*/ 58 h 113"/>
              <a:gd name="T12" fmla="*/ 84 w 113"/>
              <a:gd name="T13" fmla="*/ 74 h 113"/>
              <a:gd name="T14" fmla="*/ 69 w 113"/>
              <a:gd name="T15" fmla="*/ 79 h 113"/>
              <a:gd name="T16" fmla="*/ 64 w 113"/>
              <a:gd name="T17" fmla="*/ 76 h 113"/>
              <a:gd name="T18" fmla="*/ 61 w 113"/>
              <a:gd name="T19" fmla="*/ 71 h 113"/>
              <a:gd name="T20" fmla="*/ 56 w 113"/>
              <a:gd name="T21" fmla="*/ 76 h 113"/>
              <a:gd name="T22" fmla="*/ 49 w 113"/>
              <a:gd name="T23" fmla="*/ 77 h 113"/>
              <a:gd name="T24" fmla="*/ 41 w 113"/>
              <a:gd name="T25" fmla="*/ 71 h 113"/>
              <a:gd name="T26" fmla="*/ 40 w 113"/>
              <a:gd name="T27" fmla="*/ 58 h 113"/>
              <a:gd name="T28" fmla="*/ 47 w 113"/>
              <a:gd name="T29" fmla="*/ 42 h 113"/>
              <a:gd name="T30" fmla="*/ 60 w 113"/>
              <a:gd name="T31" fmla="*/ 36 h 113"/>
              <a:gd name="T32" fmla="*/ 67 w 113"/>
              <a:gd name="T33" fmla="*/ 38 h 113"/>
              <a:gd name="T34" fmla="*/ 73 w 113"/>
              <a:gd name="T35" fmla="*/ 42 h 113"/>
              <a:gd name="T36" fmla="*/ 73 w 113"/>
              <a:gd name="T37" fmla="*/ 42 h 113"/>
              <a:gd name="T38" fmla="*/ 73 w 113"/>
              <a:gd name="T39" fmla="*/ 42 h 113"/>
              <a:gd name="T40" fmla="*/ 69 w 113"/>
              <a:gd name="T41" fmla="*/ 66 h 113"/>
              <a:gd name="T42" fmla="*/ 69 w 113"/>
              <a:gd name="T43" fmla="*/ 71 h 113"/>
              <a:gd name="T44" fmla="*/ 71 w 113"/>
              <a:gd name="T45" fmla="*/ 73 h 113"/>
              <a:gd name="T46" fmla="*/ 80 w 113"/>
              <a:gd name="T47" fmla="*/ 69 h 113"/>
              <a:gd name="T48" fmla="*/ 84 w 113"/>
              <a:gd name="T49" fmla="*/ 58 h 113"/>
              <a:gd name="T50" fmla="*/ 80 w 113"/>
              <a:gd name="T51" fmla="*/ 34 h 113"/>
              <a:gd name="T52" fmla="*/ 61 w 113"/>
              <a:gd name="T53" fmla="*/ 25 h 113"/>
              <a:gd name="T54" fmla="*/ 40 w 113"/>
              <a:gd name="T55" fmla="*/ 32 h 113"/>
              <a:gd name="T56" fmla="*/ 30 w 113"/>
              <a:gd name="T57" fmla="*/ 55 h 113"/>
              <a:gd name="T58" fmla="*/ 34 w 113"/>
              <a:gd name="T59" fmla="*/ 78 h 113"/>
              <a:gd name="T60" fmla="*/ 53 w 113"/>
              <a:gd name="T61" fmla="*/ 88 h 113"/>
              <a:gd name="T62" fmla="*/ 60 w 113"/>
              <a:gd name="T63" fmla="*/ 88 h 113"/>
              <a:gd name="T64" fmla="*/ 67 w 113"/>
              <a:gd name="T65" fmla="*/ 87 h 113"/>
              <a:gd name="T66" fmla="*/ 68 w 113"/>
              <a:gd name="T67" fmla="*/ 93 h 113"/>
              <a:gd name="T68" fmla="*/ 61 w 113"/>
              <a:gd name="T69" fmla="*/ 95 h 113"/>
              <a:gd name="T70" fmla="*/ 52 w 113"/>
              <a:gd name="T71" fmla="*/ 95 h 113"/>
              <a:gd name="T72" fmla="*/ 28 w 113"/>
              <a:gd name="T73" fmla="*/ 83 h 113"/>
              <a:gd name="T74" fmla="*/ 22 w 113"/>
              <a:gd name="T75" fmla="*/ 54 h 113"/>
              <a:gd name="T76" fmla="*/ 35 w 113"/>
              <a:gd name="T77" fmla="*/ 26 h 113"/>
              <a:gd name="T78" fmla="*/ 62 w 113"/>
              <a:gd name="T79" fmla="*/ 18 h 113"/>
              <a:gd name="T80" fmla="*/ 86 w 113"/>
              <a:gd name="T81" fmla="*/ 30 h 113"/>
              <a:gd name="T82" fmla="*/ 91 w 113"/>
              <a:gd name="T83" fmla="*/ 5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 h="113">
                <a:moveTo>
                  <a:pt x="57" y="0"/>
                </a:moveTo>
                <a:cubicBezTo>
                  <a:pt x="25" y="0"/>
                  <a:pt x="0" y="25"/>
                  <a:pt x="0" y="57"/>
                </a:cubicBezTo>
                <a:cubicBezTo>
                  <a:pt x="0" y="88"/>
                  <a:pt x="25" y="113"/>
                  <a:pt x="57" y="113"/>
                </a:cubicBezTo>
                <a:cubicBezTo>
                  <a:pt x="88" y="113"/>
                  <a:pt x="113" y="88"/>
                  <a:pt x="113" y="57"/>
                </a:cubicBezTo>
                <a:cubicBezTo>
                  <a:pt x="113" y="25"/>
                  <a:pt x="88" y="0"/>
                  <a:pt x="57" y="0"/>
                </a:cubicBezTo>
                <a:close/>
                <a:moveTo>
                  <a:pt x="91" y="58"/>
                </a:moveTo>
                <a:cubicBezTo>
                  <a:pt x="90" y="64"/>
                  <a:pt x="88" y="69"/>
                  <a:pt x="84" y="74"/>
                </a:cubicBezTo>
                <a:cubicBezTo>
                  <a:pt x="81" y="78"/>
                  <a:pt x="76" y="79"/>
                  <a:pt x="69" y="79"/>
                </a:cubicBezTo>
                <a:cubicBezTo>
                  <a:pt x="67" y="79"/>
                  <a:pt x="65" y="78"/>
                  <a:pt x="64" y="76"/>
                </a:cubicBezTo>
                <a:cubicBezTo>
                  <a:pt x="62" y="75"/>
                  <a:pt x="61" y="73"/>
                  <a:pt x="61" y="71"/>
                </a:cubicBezTo>
                <a:cubicBezTo>
                  <a:pt x="59" y="73"/>
                  <a:pt x="58" y="75"/>
                  <a:pt x="56" y="76"/>
                </a:cubicBezTo>
                <a:cubicBezTo>
                  <a:pt x="54" y="77"/>
                  <a:pt x="52" y="77"/>
                  <a:pt x="49" y="77"/>
                </a:cubicBezTo>
                <a:cubicBezTo>
                  <a:pt x="45" y="77"/>
                  <a:pt x="43" y="75"/>
                  <a:pt x="41" y="71"/>
                </a:cubicBezTo>
                <a:cubicBezTo>
                  <a:pt x="39" y="68"/>
                  <a:pt x="39" y="63"/>
                  <a:pt x="40" y="58"/>
                </a:cubicBezTo>
                <a:cubicBezTo>
                  <a:pt x="41" y="51"/>
                  <a:pt x="43" y="46"/>
                  <a:pt x="47" y="42"/>
                </a:cubicBezTo>
                <a:cubicBezTo>
                  <a:pt x="51" y="38"/>
                  <a:pt x="55" y="36"/>
                  <a:pt x="60" y="36"/>
                </a:cubicBezTo>
                <a:cubicBezTo>
                  <a:pt x="63" y="37"/>
                  <a:pt x="65" y="37"/>
                  <a:pt x="67" y="38"/>
                </a:cubicBezTo>
                <a:cubicBezTo>
                  <a:pt x="69" y="39"/>
                  <a:pt x="71" y="40"/>
                  <a:pt x="73" y="42"/>
                </a:cubicBezTo>
                <a:cubicBezTo>
                  <a:pt x="73" y="42"/>
                  <a:pt x="73" y="42"/>
                  <a:pt x="73" y="42"/>
                </a:cubicBezTo>
                <a:cubicBezTo>
                  <a:pt x="73" y="42"/>
                  <a:pt x="73" y="42"/>
                  <a:pt x="73" y="42"/>
                </a:cubicBezTo>
                <a:cubicBezTo>
                  <a:pt x="69" y="66"/>
                  <a:pt x="69" y="66"/>
                  <a:pt x="69" y="66"/>
                </a:cubicBezTo>
                <a:cubicBezTo>
                  <a:pt x="69" y="68"/>
                  <a:pt x="69" y="70"/>
                  <a:pt x="69" y="71"/>
                </a:cubicBezTo>
                <a:cubicBezTo>
                  <a:pt x="70" y="72"/>
                  <a:pt x="70" y="73"/>
                  <a:pt x="71" y="73"/>
                </a:cubicBezTo>
                <a:cubicBezTo>
                  <a:pt x="75" y="73"/>
                  <a:pt x="77" y="72"/>
                  <a:pt x="80" y="69"/>
                </a:cubicBezTo>
                <a:cubicBezTo>
                  <a:pt x="82" y="66"/>
                  <a:pt x="83" y="62"/>
                  <a:pt x="84" y="58"/>
                </a:cubicBezTo>
                <a:cubicBezTo>
                  <a:pt x="85" y="48"/>
                  <a:pt x="84" y="40"/>
                  <a:pt x="80" y="34"/>
                </a:cubicBezTo>
                <a:cubicBezTo>
                  <a:pt x="76" y="29"/>
                  <a:pt x="70" y="25"/>
                  <a:pt x="61" y="25"/>
                </a:cubicBezTo>
                <a:cubicBezTo>
                  <a:pt x="53" y="24"/>
                  <a:pt x="46" y="26"/>
                  <a:pt x="40" y="32"/>
                </a:cubicBezTo>
                <a:cubicBezTo>
                  <a:pt x="35" y="37"/>
                  <a:pt x="32" y="45"/>
                  <a:pt x="30" y="55"/>
                </a:cubicBezTo>
                <a:cubicBezTo>
                  <a:pt x="29" y="64"/>
                  <a:pt x="30" y="72"/>
                  <a:pt x="34" y="78"/>
                </a:cubicBezTo>
                <a:cubicBezTo>
                  <a:pt x="38" y="84"/>
                  <a:pt x="45" y="88"/>
                  <a:pt x="53" y="88"/>
                </a:cubicBezTo>
                <a:cubicBezTo>
                  <a:pt x="55" y="89"/>
                  <a:pt x="58" y="89"/>
                  <a:pt x="60" y="88"/>
                </a:cubicBezTo>
                <a:cubicBezTo>
                  <a:pt x="63" y="88"/>
                  <a:pt x="65" y="87"/>
                  <a:pt x="67" y="87"/>
                </a:cubicBezTo>
                <a:cubicBezTo>
                  <a:pt x="68" y="93"/>
                  <a:pt x="68" y="93"/>
                  <a:pt x="68" y="93"/>
                </a:cubicBezTo>
                <a:cubicBezTo>
                  <a:pt x="66" y="94"/>
                  <a:pt x="64" y="95"/>
                  <a:pt x="61" y="95"/>
                </a:cubicBezTo>
                <a:cubicBezTo>
                  <a:pt x="58" y="95"/>
                  <a:pt x="55" y="96"/>
                  <a:pt x="52" y="95"/>
                </a:cubicBezTo>
                <a:cubicBezTo>
                  <a:pt x="41" y="94"/>
                  <a:pt x="33" y="90"/>
                  <a:pt x="28" y="83"/>
                </a:cubicBezTo>
                <a:cubicBezTo>
                  <a:pt x="23" y="75"/>
                  <a:pt x="21" y="66"/>
                  <a:pt x="22" y="54"/>
                </a:cubicBezTo>
                <a:cubicBezTo>
                  <a:pt x="24" y="42"/>
                  <a:pt x="28" y="33"/>
                  <a:pt x="35" y="26"/>
                </a:cubicBezTo>
                <a:cubicBezTo>
                  <a:pt x="42" y="20"/>
                  <a:pt x="51" y="17"/>
                  <a:pt x="62" y="18"/>
                </a:cubicBezTo>
                <a:cubicBezTo>
                  <a:pt x="73" y="19"/>
                  <a:pt x="81" y="23"/>
                  <a:pt x="86" y="30"/>
                </a:cubicBezTo>
                <a:cubicBezTo>
                  <a:pt x="91" y="37"/>
                  <a:pt x="93" y="47"/>
                  <a:pt x="91" y="58"/>
                </a:cubicBezTo>
                <a:close/>
              </a:path>
            </a:pathLst>
          </a:custGeom>
          <a:solidFill>
            <a:srgbClr val="06BF6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748DC9C-6CB6-4D18-B998-2E33847AA45F}"/>
              </a:ext>
              <a:ext uri="{C183D7F6-B498-43B3-948B-1728B52AA6E4}">
                <adec:decorative xmlns:adec="http://schemas.microsoft.com/office/drawing/2017/decorative" val="1"/>
              </a:ext>
            </a:extLst>
          </p:cNvPr>
          <p:cNvSpPr/>
          <p:nvPr/>
        </p:nvSpPr>
        <p:spPr>
          <a:xfrm>
            <a:off x="0" y="1"/>
            <a:ext cx="232410" cy="771992"/>
          </a:xfrm>
          <a:prstGeom prst="rect">
            <a:avLst/>
          </a:prstGeom>
          <a:solidFill>
            <a:srgbClr val="00A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04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B620-3396-4BD3-99F9-61761FC8AFFE}"/>
              </a:ext>
            </a:extLst>
          </p:cNvPr>
          <p:cNvSpPr>
            <a:spLocks noGrp="1"/>
          </p:cNvSpPr>
          <p:nvPr>
            <p:ph type="title"/>
          </p:nvPr>
        </p:nvSpPr>
        <p:spPr>
          <a:xfrm>
            <a:off x="0" y="1"/>
            <a:ext cx="12192000" cy="1690688"/>
          </a:xfrm>
        </p:spPr>
        <p:txBody>
          <a:bodyPr>
            <a:noAutofit/>
          </a:bodyPr>
          <a:lstStyle/>
          <a:p>
            <a:r>
              <a:rPr lang="en-GB" sz="10000" dirty="0">
                <a:solidFill>
                  <a:srgbClr val="554E4E"/>
                </a:solidFill>
                <a:latin typeface="Verdana Pro Light" panose="020B0304030504040204" pitchFamily="34" charset="0"/>
              </a:rPr>
              <a:t>Brickfield</a:t>
            </a:r>
          </a:p>
        </p:txBody>
      </p:sp>
      <p:sp>
        <p:nvSpPr>
          <p:cNvPr id="3" name="Content Placeholder 2">
            <a:extLst>
              <a:ext uri="{FF2B5EF4-FFF2-40B4-BE49-F238E27FC236}">
                <a16:creationId xmlns:a16="http://schemas.microsoft.com/office/drawing/2014/main" id="{CE72F1A5-D3A2-4B35-AD9B-09581586FF8E}"/>
              </a:ext>
            </a:extLst>
          </p:cNvPr>
          <p:cNvSpPr>
            <a:spLocks noGrp="1"/>
          </p:cNvSpPr>
          <p:nvPr>
            <p:ph idx="1"/>
          </p:nvPr>
        </p:nvSpPr>
        <p:spPr>
          <a:xfrm>
            <a:off x="0" y="1808479"/>
            <a:ext cx="12192000" cy="3047299"/>
          </a:xfrm>
        </p:spPr>
        <p:txBody>
          <a:bodyPr>
            <a:normAutofit/>
          </a:bodyPr>
          <a:lstStyle/>
          <a:p>
            <a:pPr marL="0" indent="0" algn="l">
              <a:buNone/>
            </a:pPr>
            <a:r>
              <a:rPr lang="en-US" sz="4800" b="0" i="0" dirty="0">
                <a:solidFill>
                  <a:srgbClr val="554E4E"/>
                </a:solidFill>
                <a:effectLst/>
                <a:latin typeface="Verdana Pro Light" panose="020B0304030504040204" pitchFamily="34" charset="0"/>
              </a:rPr>
              <a:t>Moodle accessibility plugin – Find, Fix and Futureproof.</a:t>
            </a:r>
          </a:p>
          <a:p>
            <a:pPr marL="0" indent="0" algn="l">
              <a:buNone/>
            </a:pPr>
            <a:r>
              <a:rPr lang="en-US" b="0" i="0" dirty="0">
                <a:solidFill>
                  <a:srgbClr val="554E4E"/>
                </a:solidFill>
                <a:effectLst/>
                <a:latin typeface="Verdana Pro Light" panose="020B0304030504040204" pitchFamily="34" charset="0"/>
              </a:rPr>
              <a:t>Gavin Henrick</a:t>
            </a:r>
            <a:endParaRPr lang="en-GB" dirty="0"/>
          </a:p>
        </p:txBody>
      </p:sp>
      <p:pic>
        <p:nvPicPr>
          <p:cNvPr id="4" name="Picture 4" descr="The Brickfield Education Labs logo.">
            <a:extLst>
              <a:ext uri="{FF2B5EF4-FFF2-40B4-BE49-F238E27FC236}">
                <a16:creationId xmlns:a16="http://schemas.microsoft.com/office/drawing/2014/main" id="{F94B15B2-636C-4201-A29E-519D3626E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070" y="5669280"/>
            <a:ext cx="4081248" cy="93111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F8C7E36C-F1B7-4A3C-AF86-1F1ECD259B6E}"/>
              </a:ext>
            </a:extLst>
          </p:cNvPr>
          <p:cNvSpPr txBox="1">
            <a:spLocks/>
          </p:cNvSpPr>
          <p:nvPr/>
        </p:nvSpPr>
        <p:spPr>
          <a:xfrm>
            <a:off x="0" y="5378116"/>
            <a:ext cx="12192000" cy="1106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554E4E"/>
                </a:solidFill>
                <a:latin typeface="Verdana Pro Light" panose="020B0304030504040204" pitchFamily="34" charset="0"/>
              </a:rPr>
              <a:t>Twitter: @brickfieldlabs</a:t>
            </a:r>
          </a:p>
          <a:p>
            <a:pPr marL="0" indent="0">
              <a:buFont typeface="Arial" panose="020B0604020202020204" pitchFamily="34" charset="0"/>
              <a:buNone/>
            </a:pPr>
            <a:r>
              <a:rPr lang="en-US" dirty="0">
                <a:solidFill>
                  <a:srgbClr val="554E4E"/>
                </a:solidFill>
                <a:latin typeface="Verdana Pro Light" panose="020B0304030504040204" pitchFamily="34" charset="0"/>
              </a:rPr>
              <a:t>Web: brickfield.ie</a:t>
            </a:r>
            <a:endParaRPr lang="en-GB" dirty="0"/>
          </a:p>
        </p:txBody>
      </p:sp>
      <p:cxnSp>
        <p:nvCxnSpPr>
          <p:cNvPr id="9" name="Straight Connector 8">
            <a:extLst>
              <a:ext uri="{FF2B5EF4-FFF2-40B4-BE49-F238E27FC236}">
                <a16:creationId xmlns:a16="http://schemas.microsoft.com/office/drawing/2014/main" id="{86093F82-5C0B-4324-9988-1CEA9D4C81EC}"/>
              </a:ext>
            </a:extLst>
          </p:cNvPr>
          <p:cNvCxnSpPr>
            <a:cxnSpLocks/>
          </p:cNvCxnSpPr>
          <p:nvPr/>
        </p:nvCxnSpPr>
        <p:spPr>
          <a:xfrm>
            <a:off x="132347" y="1466629"/>
            <a:ext cx="8775032" cy="0"/>
          </a:xfrm>
          <a:prstGeom prst="line">
            <a:avLst/>
          </a:prstGeom>
          <a:ln w="63500">
            <a:solidFill>
              <a:srgbClr val="0F61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868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5" name="Google Shape;125;p2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929582" y="2285507"/>
            <a:ext cx="5441420" cy="1244045"/>
          </a:xfrm>
          <a:prstGeom prst="rect">
            <a:avLst/>
          </a:prstGeom>
          <a:noFill/>
          <a:ln>
            <a:noFill/>
          </a:ln>
        </p:spPr>
      </p:pic>
      <p:sp>
        <p:nvSpPr>
          <p:cNvPr id="4" name="Title 3">
            <a:extLst>
              <a:ext uri="{FF2B5EF4-FFF2-40B4-BE49-F238E27FC236}">
                <a16:creationId xmlns:a16="http://schemas.microsoft.com/office/drawing/2014/main" id="{F96FEFF0-F62B-664C-BED1-D6EA47BD6D93}"/>
              </a:ext>
            </a:extLst>
          </p:cNvPr>
          <p:cNvSpPr txBox="1">
            <a:spLocks noGrp="1"/>
          </p:cNvSpPr>
          <p:nvPr>
            <p:ph type="title" idx="4294967295"/>
          </p:nvPr>
        </p:nvSpPr>
        <p:spPr>
          <a:xfrm>
            <a:off x="1901430" y="3993395"/>
            <a:ext cx="8389141" cy="492443"/>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buClr>
                <a:srgbClr val="000000"/>
              </a:buClr>
              <a:buSzTx/>
              <a:defRPr/>
            </a:pPr>
            <a:r>
              <a:rPr lang="en-US" sz="2400" dirty="0">
                <a:solidFill>
                  <a:schemeClr val="tx1"/>
                </a:solidFill>
                <a:latin typeface="Century Gothic" panose="020B0502020202020204" pitchFamily="34" charset="0"/>
                <a:ea typeface="Arial"/>
                <a:cs typeface="Arial"/>
                <a:sym typeface="Arial"/>
              </a:rPr>
              <a:t>Enhancing the building blocks of effective education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44560E5-BB5D-AD4F-B8E3-2E39A0B6E6ED}"/>
              </a:ext>
              <a:ext uri="{C183D7F6-B498-43B3-948B-1728B52AA6E4}">
                <adec:decorative xmlns:adec="http://schemas.microsoft.com/office/drawing/2017/decorative" val="1"/>
              </a:ext>
            </a:extLst>
          </p:cNvPr>
          <p:cNvGrpSpPr/>
          <p:nvPr/>
        </p:nvGrpSpPr>
        <p:grpSpPr>
          <a:xfrm>
            <a:off x="-2" y="0"/>
            <a:ext cx="5457011" cy="2687781"/>
            <a:chOff x="-1" y="0"/>
            <a:chExt cx="4092758" cy="2015836"/>
          </a:xfrm>
        </p:grpSpPr>
        <p:pic>
          <p:nvPicPr>
            <p:cNvPr id="3" name="Picture 2">
              <a:extLst>
                <a:ext uri="{FF2B5EF4-FFF2-40B4-BE49-F238E27FC236}">
                  <a16:creationId xmlns:a16="http://schemas.microsoft.com/office/drawing/2014/main" id="{E3B57D04-2682-FB47-80EB-9AC8E7430164}"/>
                </a:ext>
              </a:extLst>
            </p:cNvPr>
            <p:cNvPicPr>
              <a:picLocks noChangeAspect="1"/>
            </p:cNvPicPr>
            <p:nvPr/>
          </p:nvPicPr>
          <p:blipFill>
            <a:blip r:embed="rId3"/>
            <a:stretch>
              <a:fillRect/>
            </a:stretch>
          </p:blipFill>
          <p:spPr>
            <a:xfrm>
              <a:off x="-1" y="0"/>
              <a:ext cx="4092758" cy="2015836"/>
            </a:xfrm>
            <a:prstGeom prst="rect">
              <a:avLst/>
            </a:prstGeom>
          </p:spPr>
        </p:pic>
        <p:pic>
          <p:nvPicPr>
            <p:cNvPr id="4" name="Google Shape;125;p25">
              <a:extLst>
                <a:ext uri="{FF2B5EF4-FFF2-40B4-BE49-F238E27FC236}">
                  <a16:creationId xmlns:a16="http://schemas.microsoft.com/office/drawing/2014/main" id="{BC59C418-C9A5-2043-816C-8B68CEE856D4}"/>
                </a:ext>
              </a:extLst>
            </p:cNvPr>
            <p:cNvPicPr preferRelativeResize="0"/>
            <p:nvPr/>
          </p:nvPicPr>
          <p:blipFill>
            <a:blip r:embed="rId4">
              <a:alphaModFix/>
            </a:blip>
            <a:stretch>
              <a:fillRect/>
            </a:stretch>
          </p:blipFill>
          <p:spPr>
            <a:xfrm>
              <a:off x="274869" y="426542"/>
              <a:ext cx="1626668" cy="371897"/>
            </a:xfrm>
            <a:prstGeom prst="rect">
              <a:avLst/>
            </a:prstGeom>
            <a:noFill/>
            <a:ln>
              <a:noFill/>
            </a:ln>
          </p:spPr>
        </p:pic>
      </p:grpSp>
      <p:pic>
        <p:nvPicPr>
          <p:cNvPr id="7" name="Picture 6" descr="A cartoon of a person at a computer creating a lesson plan">
            <a:extLst>
              <a:ext uri="{FF2B5EF4-FFF2-40B4-BE49-F238E27FC236}">
                <a16:creationId xmlns:a16="http://schemas.microsoft.com/office/drawing/2014/main" id="{190EC303-14EA-4A4E-BD40-10A0075E26F0}"/>
              </a:ext>
            </a:extLst>
          </p:cNvPr>
          <p:cNvPicPr>
            <a:picLocks noChangeAspect="1"/>
          </p:cNvPicPr>
          <p:nvPr/>
        </p:nvPicPr>
        <p:blipFill>
          <a:blip r:embed="rId5"/>
          <a:stretch>
            <a:fillRect/>
          </a:stretch>
        </p:blipFill>
        <p:spPr>
          <a:xfrm>
            <a:off x="2367038" y="1064586"/>
            <a:ext cx="10847161" cy="5787708"/>
          </a:xfrm>
          <a:prstGeom prst="rect">
            <a:avLst/>
          </a:prstGeom>
        </p:spPr>
      </p:pic>
      <p:sp>
        <p:nvSpPr>
          <p:cNvPr id="8" name="Title 7">
            <a:extLst>
              <a:ext uri="{FF2B5EF4-FFF2-40B4-BE49-F238E27FC236}">
                <a16:creationId xmlns:a16="http://schemas.microsoft.com/office/drawing/2014/main" id="{15188CFE-4BEA-AD4F-BFB9-039B468D4D01}"/>
              </a:ext>
            </a:extLst>
          </p:cNvPr>
          <p:cNvSpPr txBox="1">
            <a:spLocks noGrp="1"/>
          </p:cNvSpPr>
          <p:nvPr>
            <p:ph type="title" idx="4294967295"/>
          </p:nvPr>
        </p:nvSpPr>
        <p:spPr>
          <a:xfrm>
            <a:off x="1859151" y="2129171"/>
            <a:ext cx="3721517" cy="1127333"/>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1219170">
              <a:lnSpc>
                <a:spcPct val="150000"/>
              </a:lnSpc>
              <a:buClr>
                <a:srgbClr val="000000"/>
              </a:buClr>
              <a:buSzTx/>
              <a:defRPr/>
            </a:pPr>
            <a:r>
              <a:rPr lang="en-US" sz="2400" dirty="0">
                <a:solidFill>
                  <a:schemeClr val="tx1"/>
                </a:solidFill>
                <a:latin typeface="+mj-lt"/>
                <a:ea typeface="Arial"/>
                <a:cs typeface="Arial"/>
                <a:sym typeface="Arial"/>
              </a:rPr>
              <a:t>Are your LMS lessons compliant?</a:t>
            </a:r>
          </a:p>
        </p:txBody>
      </p:sp>
    </p:spTree>
    <p:extLst>
      <p:ext uri="{BB962C8B-B14F-4D97-AF65-F5344CB8AC3E}">
        <p14:creationId xmlns:p14="http://schemas.microsoft.com/office/powerpoint/2010/main" val="3948321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44560E5-BB5D-AD4F-B8E3-2E39A0B6E6ED}"/>
              </a:ext>
              <a:ext uri="{C183D7F6-B498-43B3-948B-1728B52AA6E4}">
                <adec:decorative xmlns:adec="http://schemas.microsoft.com/office/drawing/2017/decorative" val="1"/>
              </a:ext>
            </a:extLst>
          </p:cNvPr>
          <p:cNvGrpSpPr/>
          <p:nvPr/>
        </p:nvGrpSpPr>
        <p:grpSpPr>
          <a:xfrm>
            <a:off x="-2" y="0"/>
            <a:ext cx="5457011" cy="2687781"/>
            <a:chOff x="-1" y="0"/>
            <a:chExt cx="4092758" cy="2015836"/>
          </a:xfrm>
        </p:grpSpPr>
        <p:pic>
          <p:nvPicPr>
            <p:cNvPr id="3" name="Picture 2">
              <a:extLst>
                <a:ext uri="{FF2B5EF4-FFF2-40B4-BE49-F238E27FC236}">
                  <a16:creationId xmlns:a16="http://schemas.microsoft.com/office/drawing/2014/main" id="{E3B57D04-2682-FB47-80EB-9AC8E7430164}"/>
                </a:ext>
              </a:extLst>
            </p:cNvPr>
            <p:cNvPicPr>
              <a:picLocks noChangeAspect="1"/>
            </p:cNvPicPr>
            <p:nvPr/>
          </p:nvPicPr>
          <p:blipFill>
            <a:blip r:embed="rId3"/>
            <a:stretch>
              <a:fillRect/>
            </a:stretch>
          </p:blipFill>
          <p:spPr>
            <a:xfrm>
              <a:off x="-1" y="0"/>
              <a:ext cx="4092758" cy="2015836"/>
            </a:xfrm>
            <a:prstGeom prst="rect">
              <a:avLst/>
            </a:prstGeom>
          </p:spPr>
        </p:pic>
        <p:pic>
          <p:nvPicPr>
            <p:cNvPr id="4" name="Google Shape;125;p25">
              <a:extLst>
                <a:ext uri="{FF2B5EF4-FFF2-40B4-BE49-F238E27FC236}">
                  <a16:creationId xmlns:a16="http://schemas.microsoft.com/office/drawing/2014/main" id="{BC59C418-C9A5-2043-816C-8B68CEE856D4}"/>
                </a:ext>
              </a:extLst>
            </p:cNvPr>
            <p:cNvPicPr preferRelativeResize="0"/>
            <p:nvPr/>
          </p:nvPicPr>
          <p:blipFill>
            <a:blip r:embed="rId4">
              <a:alphaModFix/>
            </a:blip>
            <a:stretch>
              <a:fillRect/>
            </a:stretch>
          </p:blipFill>
          <p:spPr>
            <a:xfrm>
              <a:off x="274869" y="426542"/>
              <a:ext cx="1626668" cy="371897"/>
            </a:xfrm>
            <a:prstGeom prst="rect">
              <a:avLst/>
            </a:prstGeom>
            <a:noFill/>
            <a:ln>
              <a:noFill/>
            </a:ln>
          </p:spPr>
        </p:pic>
      </p:grpSp>
      <p:sp>
        <p:nvSpPr>
          <p:cNvPr id="2" name="Title 1">
            <a:extLst>
              <a:ext uri="{FF2B5EF4-FFF2-40B4-BE49-F238E27FC236}">
                <a16:creationId xmlns:a16="http://schemas.microsoft.com/office/drawing/2014/main" id="{89FC33FD-6BFE-414A-B323-0098E91103D5}"/>
              </a:ext>
            </a:extLst>
          </p:cNvPr>
          <p:cNvSpPr>
            <a:spLocks noGrp="1"/>
          </p:cNvSpPr>
          <p:nvPr>
            <p:ph type="title" idx="4294967295"/>
          </p:nvPr>
        </p:nvSpPr>
        <p:spPr>
          <a:xfrm>
            <a:off x="517200" y="-914800"/>
            <a:ext cx="11157600" cy="914800"/>
          </a:xfrm>
        </p:spPr>
        <p:txBody>
          <a:bodyPr spcFirstLastPara="1" wrap="square" lIns="121900" tIns="121900" rIns="121900" bIns="121900" anchor="b" anchorCtr="0">
            <a:noAutofit/>
          </a:bodyPr>
          <a:lstStyle/>
          <a:p>
            <a:r>
              <a:rPr lang="en-IE" dirty="0"/>
              <a:t>Technical content standards</a:t>
            </a:r>
          </a:p>
        </p:txBody>
      </p:sp>
      <p:pic>
        <p:nvPicPr>
          <p:cNvPr id="11" name="Picture 10" descr="A globe with a Moodle &quot;mortarboard&quot; hat on top representing a global nature of Moodle usage">
            <a:extLst>
              <a:ext uri="{FF2B5EF4-FFF2-40B4-BE49-F238E27FC236}">
                <a16:creationId xmlns:a16="http://schemas.microsoft.com/office/drawing/2014/main" id="{B9B2758F-8DC7-884D-A301-9FC534DFE155}"/>
              </a:ext>
            </a:extLst>
          </p:cNvPr>
          <p:cNvPicPr>
            <a:picLocks noChangeAspect="1"/>
          </p:cNvPicPr>
          <p:nvPr/>
        </p:nvPicPr>
        <p:blipFill>
          <a:blip r:embed="rId5"/>
          <a:stretch>
            <a:fillRect/>
          </a:stretch>
        </p:blipFill>
        <p:spPr>
          <a:xfrm>
            <a:off x="4296601" y="1013551"/>
            <a:ext cx="1619441" cy="1740899"/>
          </a:xfrm>
          <a:prstGeom prst="rect">
            <a:avLst/>
          </a:prstGeom>
        </p:spPr>
      </p:pic>
      <p:sp>
        <p:nvSpPr>
          <p:cNvPr id="8" name="TextBox 7">
            <a:extLst>
              <a:ext uri="{FF2B5EF4-FFF2-40B4-BE49-F238E27FC236}">
                <a16:creationId xmlns:a16="http://schemas.microsoft.com/office/drawing/2014/main" id="{15188CFE-4BEA-AD4F-BFB9-039B468D4D01}"/>
              </a:ext>
            </a:extLst>
          </p:cNvPr>
          <p:cNvSpPr txBox="1"/>
          <p:nvPr/>
        </p:nvSpPr>
        <p:spPr>
          <a:xfrm>
            <a:off x="3471485" y="3148854"/>
            <a:ext cx="3269672" cy="925877"/>
          </a:xfrm>
          <a:prstGeom prst="rect">
            <a:avLst/>
          </a:prstGeom>
          <a:noFill/>
        </p:spPr>
        <p:txBody>
          <a:bodyPr wrap="square" rtlCol="0">
            <a:noAutofit/>
          </a:bodyPr>
          <a:lstStyle/>
          <a:p>
            <a:pPr algn="ctr" defTabSz="1219170">
              <a:lnSpc>
                <a:spcPct val="150000"/>
              </a:lnSpc>
              <a:buClr>
                <a:srgbClr val="000000"/>
              </a:buClr>
            </a:pPr>
            <a:r>
              <a:rPr lang="en-US" sz="1867" kern="0" dirty="0">
                <a:solidFill>
                  <a:srgbClr val="FFFFFF"/>
                </a:solidFill>
                <a:latin typeface="Century Gothic" panose="020F0302020204030204"/>
                <a:cs typeface="Arial"/>
                <a:sym typeface="Arial"/>
              </a:rPr>
              <a:t>Difficult Technical Formatting</a:t>
            </a:r>
            <a:endParaRPr lang="en-US" sz="1867" i="1" kern="0" dirty="0">
              <a:solidFill>
                <a:srgbClr val="FFFFFF"/>
              </a:solidFill>
              <a:latin typeface="Century Gothic" panose="020F0302020204030204"/>
              <a:cs typeface="Arial"/>
              <a:sym typeface="Arial"/>
            </a:endParaRPr>
          </a:p>
        </p:txBody>
      </p:sp>
      <p:sp>
        <p:nvSpPr>
          <p:cNvPr id="17" name="TextBox 16">
            <a:extLst>
              <a:ext uri="{FF2B5EF4-FFF2-40B4-BE49-F238E27FC236}">
                <a16:creationId xmlns:a16="http://schemas.microsoft.com/office/drawing/2014/main" id="{783A722C-8C0C-ED48-9D8E-6B4E0487CDCD}"/>
              </a:ext>
            </a:extLst>
          </p:cNvPr>
          <p:cNvSpPr txBox="1"/>
          <p:nvPr/>
        </p:nvSpPr>
        <p:spPr>
          <a:xfrm>
            <a:off x="3471485" y="4562016"/>
            <a:ext cx="3269672" cy="925877"/>
          </a:xfrm>
          <a:prstGeom prst="rect">
            <a:avLst/>
          </a:prstGeom>
          <a:noFill/>
        </p:spPr>
        <p:txBody>
          <a:bodyPr wrap="square" rtlCol="0">
            <a:noAutofit/>
          </a:bodyPr>
          <a:lstStyle/>
          <a:p>
            <a:pPr algn="ctr" defTabSz="1219170">
              <a:lnSpc>
                <a:spcPct val="150000"/>
              </a:lnSpc>
              <a:buClr>
                <a:srgbClr val="000000"/>
              </a:buClr>
            </a:pPr>
            <a:r>
              <a:rPr lang="en-US" sz="1867" kern="0" dirty="0">
                <a:solidFill>
                  <a:srgbClr val="FFFFFF"/>
                </a:solidFill>
                <a:latin typeface="Century Gothic" panose="020F0302020204030204"/>
                <a:cs typeface="Arial"/>
                <a:sym typeface="Arial"/>
              </a:rPr>
              <a:t>Struggle to stay </a:t>
            </a:r>
          </a:p>
          <a:p>
            <a:pPr algn="ctr" defTabSz="1219170">
              <a:lnSpc>
                <a:spcPct val="150000"/>
              </a:lnSpc>
              <a:buClr>
                <a:srgbClr val="000000"/>
              </a:buClr>
            </a:pPr>
            <a:r>
              <a:rPr lang="en-US" sz="1867" kern="0" dirty="0">
                <a:solidFill>
                  <a:srgbClr val="FFFFFF"/>
                </a:solidFill>
                <a:latin typeface="Century Gothic" panose="020F0302020204030204"/>
                <a:cs typeface="Arial"/>
                <a:sym typeface="Arial"/>
              </a:rPr>
              <a:t>Compliant</a:t>
            </a:r>
            <a:endParaRPr lang="en-US" sz="1867" i="1" kern="0" dirty="0">
              <a:solidFill>
                <a:srgbClr val="FFFFFF"/>
              </a:solidFill>
              <a:latin typeface="Century Gothic" panose="020F0302020204030204"/>
              <a:cs typeface="Arial"/>
              <a:sym typeface="Arial"/>
            </a:endParaRPr>
          </a:p>
        </p:txBody>
      </p:sp>
      <p:pic>
        <p:nvPicPr>
          <p:cNvPr id="13" name="Picture 12" descr="A scorecard for technical display of content showing it is not compliant.">
            <a:extLst>
              <a:ext uri="{FF2B5EF4-FFF2-40B4-BE49-F238E27FC236}">
                <a16:creationId xmlns:a16="http://schemas.microsoft.com/office/drawing/2014/main" id="{5FBE0595-BB1C-0041-B28A-A3B7D33E0BEB}"/>
              </a:ext>
            </a:extLst>
          </p:cNvPr>
          <p:cNvPicPr>
            <a:picLocks noChangeAspect="1"/>
          </p:cNvPicPr>
          <p:nvPr/>
        </p:nvPicPr>
        <p:blipFill>
          <a:blip r:embed="rId6"/>
          <a:stretch>
            <a:fillRect/>
          </a:stretch>
        </p:blipFill>
        <p:spPr>
          <a:xfrm>
            <a:off x="7019647" y="975372"/>
            <a:ext cx="4670500" cy="5235480"/>
          </a:xfrm>
          <a:prstGeom prst="rect">
            <a:avLst/>
          </a:prstGeom>
        </p:spPr>
      </p:pic>
      <p:pic>
        <p:nvPicPr>
          <p:cNvPr id="15" name="Picture 14">
            <a:extLst>
              <a:ext uri="{FF2B5EF4-FFF2-40B4-BE49-F238E27FC236}">
                <a16:creationId xmlns:a16="http://schemas.microsoft.com/office/drawing/2014/main" id="{476733ED-7208-8742-9782-5F3330BE9D9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09070" y="2451535"/>
            <a:ext cx="2634615" cy="4404747"/>
          </a:xfrm>
          <a:prstGeom prst="rect">
            <a:avLst/>
          </a:prstGeom>
        </p:spPr>
      </p:pic>
      <p:sp>
        <p:nvSpPr>
          <p:cNvPr id="9" name="TextBox 8">
            <a:extLst>
              <a:ext uri="{FF2B5EF4-FFF2-40B4-BE49-F238E27FC236}">
                <a16:creationId xmlns:a16="http://schemas.microsoft.com/office/drawing/2014/main" id="{F716A8AB-8A98-BD4E-939B-082346FCE642}"/>
              </a:ext>
            </a:extLst>
          </p:cNvPr>
          <p:cNvSpPr txBox="1"/>
          <p:nvPr/>
        </p:nvSpPr>
        <p:spPr>
          <a:xfrm>
            <a:off x="7833971" y="3128121"/>
            <a:ext cx="2886371" cy="603513"/>
          </a:xfrm>
          <a:prstGeom prst="rect">
            <a:avLst/>
          </a:prstGeom>
          <a:noFill/>
        </p:spPr>
        <p:txBody>
          <a:bodyPr wrap="square" rtlCol="0">
            <a:noAutofit/>
          </a:bodyPr>
          <a:lstStyle/>
          <a:p>
            <a:pPr defTabSz="1219170">
              <a:lnSpc>
                <a:spcPct val="150000"/>
              </a:lnSpc>
              <a:buClr>
                <a:srgbClr val="000000"/>
              </a:buClr>
            </a:pPr>
            <a:r>
              <a:rPr lang="en-US" sz="1867" kern="0" dirty="0">
                <a:solidFill>
                  <a:srgbClr val="00517C"/>
                </a:solidFill>
                <a:latin typeface="Century Gothic" panose="020F0302020204030204"/>
                <a:cs typeface="Arial"/>
                <a:sym typeface="Arial"/>
              </a:rPr>
              <a:t>Display Guidelines</a:t>
            </a:r>
          </a:p>
        </p:txBody>
      </p:sp>
      <p:sp>
        <p:nvSpPr>
          <p:cNvPr id="16" name="TextBox 15">
            <a:extLst>
              <a:ext uri="{FF2B5EF4-FFF2-40B4-BE49-F238E27FC236}">
                <a16:creationId xmlns:a16="http://schemas.microsoft.com/office/drawing/2014/main" id="{39DF2869-F0E1-7E45-AD14-EEFC55A85896}"/>
              </a:ext>
            </a:extLst>
          </p:cNvPr>
          <p:cNvSpPr txBox="1"/>
          <p:nvPr/>
        </p:nvSpPr>
        <p:spPr>
          <a:xfrm>
            <a:off x="7833971" y="3682302"/>
            <a:ext cx="2886371" cy="603513"/>
          </a:xfrm>
          <a:prstGeom prst="rect">
            <a:avLst/>
          </a:prstGeom>
          <a:noFill/>
        </p:spPr>
        <p:txBody>
          <a:bodyPr wrap="square" rtlCol="0">
            <a:noAutofit/>
          </a:bodyPr>
          <a:lstStyle/>
          <a:p>
            <a:pPr defTabSz="1219170">
              <a:lnSpc>
                <a:spcPct val="150000"/>
              </a:lnSpc>
              <a:buClr>
                <a:srgbClr val="000000"/>
              </a:buClr>
            </a:pPr>
            <a:r>
              <a:rPr lang="en-US" sz="1867" kern="0" dirty="0">
                <a:solidFill>
                  <a:srgbClr val="00517C"/>
                </a:solidFill>
                <a:latin typeface="Century Gothic" panose="020F0302020204030204"/>
                <a:cs typeface="Arial"/>
                <a:sym typeface="Arial"/>
              </a:rPr>
              <a:t>Not Compliant</a:t>
            </a:r>
          </a:p>
        </p:txBody>
      </p:sp>
    </p:spTree>
    <p:extLst>
      <p:ext uri="{BB962C8B-B14F-4D97-AF65-F5344CB8AC3E}">
        <p14:creationId xmlns:p14="http://schemas.microsoft.com/office/powerpoint/2010/main" val="2618617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333" y="610700"/>
            <a:ext cx="7441467" cy="914800"/>
          </a:xfrm>
        </p:spPr>
        <p:txBody>
          <a:bodyPr/>
          <a:lstStyle/>
          <a:p>
            <a:r>
              <a:rPr lang="en-IE"/>
              <a:t>Some Problems</a:t>
            </a:r>
            <a:endParaRPr lang="en-IE" dirty="0"/>
          </a:p>
        </p:txBody>
      </p:sp>
      <p:sp>
        <p:nvSpPr>
          <p:cNvPr id="3" name="Text Placeholder 2"/>
          <p:cNvSpPr>
            <a:spLocks noGrp="1"/>
          </p:cNvSpPr>
          <p:nvPr>
            <p:ph type="body" idx="1"/>
          </p:nvPr>
        </p:nvSpPr>
        <p:spPr/>
        <p:txBody>
          <a:bodyPr/>
          <a:lstStyle/>
          <a:p>
            <a:r>
              <a:rPr lang="en-IE" sz="3733" dirty="0"/>
              <a:t>Many staff are content and discipline experts and not accessibility aware</a:t>
            </a:r>
          </a:p>
          <a:p>
            <a:r>
              <a:rPr lang="en-IE" sz="3733" dirty="0"/>
              <a:t>Institution doesn’t know how compliant they are and doesn’t know what needs to be fixed – and fixing is a manual intensive process</a:t>
            </a:r>
          </a:p>
          <a:p>
            <a:r>
              <a:rPr lang="en-IE" sz="3733" dirty="0"/>
              <a:t>People are not intentionally ignorant of accessibility </a:t>
            </a:r>
            <a:r>
              <a:rPr lang="en-IE" sz="3733"/>
              <a:t>and associated legal </a:t>
            </a:r>
            <a:r>
              <a:rPr lang="en-IE" sz="3733" dirty="0"/>
              <a:t>requirements</a:t>
            </a:r>
          </a:p>
          <a:p>
            <a:pPr marL="152396" indent="0">
              <a:buNone/>
            </a:pPr>
            <a:endParaRPr lang="en-IE" sz="3733" dirty="0"/>
          </a:p>
        </p:txBody>
      </p:sp>
      <p:grpSp>
        <p:nvGrpSpPr>
          <p:cNvPr id="4" name="Group 3">
            <a:extLst>
              <a:ext uri="{FF2B5EF4-FFF2-40B4-BE49-F238E27FC236}">
                <a16:creationId xmlns:a16="http://schemas.microsoft.com/office/drawing/2014/main" id="{F44560E5-BB5D-AD4F-B8E3-2E39A0B6E6ED}"/>
              </a:ext>
              <a:ext uri="{C183D7F6-B498-43B3-948B-1728B52AA6E4}">
                <adec:decorative xmlns:adec="http://schemas.microsoft.com/office/drawing/2017/decorative" val="1"/>
              </a:ext>
            </a:extLst>
          </p:cNvPr>
          <p:cNvGrpSpPr/>
          <p:nvPr/>
        </p:nvGrpSpPr>
        <p:grpSpPr>
          <a:xfrm>
            <a:off x="-2" y="0"/>
            <a:ext cx="5457011" cy="2687781"/>
            <a:chOff x="-1" y="0"/>
            <a:chExt cx="4092758" cy="2015836"/>
          </a:xfrm>
        </p:grpSpPr>
        <p:pic>
          <p:nvPicPr>
            <p:cNvPr id="5" name="Picture 4">
              <a:extLst>
                <a:ext uri="{FF2B5EF4-FFF2-40B4-BE49-F238E27FC236}">
                  <a16:creationId xmlns:a16="http://schemas.microsoft.com/office/drawing/2014/main" id="{E3B57D04-2682-FB47-80EB-9AC8E7430164}"/>
                </a:ext>
              </a:extLst>
            </p:cNvPr>
            <p:cNvPicPr>
              <a:picLocks noChangeAspect="1"/>
            </p:cNvPicPr>
            <p:nvPr/>
          </p:nvPicPr>
          <p:blipFill>
            <a:blip r:embed="rId3"/>
            <a:stretch>
              <a:fillRect/>
            </a:stretch>
          </p:blipFill>
          <p:spPr>
            <a:xfrm>
              <a:off x="-1" y="0"/>
              <a:ext cx="4092758" cy="2015836"/>
            </a:xfrm>
            <a:prstGeom prst="rect">
              <a:avLst/>
            </a:prstGeom>
          </p:spPr>
        </p:pic>
        <p:pic>
          <p:nvPicPr>
            <p:cNvPr id="6" name="Google Shape;125;p25">
              <a:extLst>
                <a:ext uri="{FF2B5EF4-FFF2-40B4-BE49-F238E27FC236}">
                  <a16:creationId xmlns:a16="http://schemas.microsoft.com/office/drawing/2014/main" id="{BC59C418-C9A5-2043-816C-8B68CEE856D4}"/>
                </a:ext>
              </a:extLst>
            </p:cNvPr>
            <p:cNvPicPr preferRelativeResize="0"/>
            <p:nvPr/>
          </p:nvPicPr>
          <p:blipFill>
            <a:blip r:embed="rId4">
              <a:alphaModFix/>
            </a:blip>
            <a:stretch>
              <a:fillRect/>
            </a:stretch>
          </p:blipFill>
          <p:spPr>
            <a:xfrm>
              <a:off x="274869" y="426542"/>
              <a:ext cx="1626668" cy="371897"/>
            </a:xfrm>
            <a:prstGeom prst="rect">
              <a:avLst/>
            </a:prstGeom>
            <a:noFill/>
            <a:ln>
              <a:noFill/>
            </a:ln>
          </p:spPr>
        </p:pic>
      </p:grpSp>
    </p:spTree>
    <p:extLst>
      <p:ext uri="{BB962C8B-B14F-4D97-AF65-F5344CB8AC3E}">
        <p14:creationId xmlns:p14="http://schemas.microsoft.com/office/powerpoint/2010/main" val="2832009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B620-3396-4BD3-99F9-61761FC8AFFE}"/>
              </a:ext>
            </a:extLst>
          </p:cNvPr>
          <p:cNvSpPr>
            <a:spLocks noGrp="1"/>
          </p:cNvSpPr>
          <p:nvPr>
            <p:ph type="title"/>
          </p:nvPr>
        </p:nvSpPr>
        <p:spPr>
          <a:xfrm>
            <a:off x="0" y="1"/>
            <a:ext cx="12192000" cy="1690688"/>
          </a:xfrm>
        </p:spPr>
        <p:txBody>
          <a:bodyPr>
            <a:noAutofit/>
          </a:bodyPr>
          <a:lstStyle/>
          <a:p>
            <a:r>
              <a:rPr lang="en-GB" sz="10000" dirty="0" err="1">
                <a:solidFill>
                  <a:srgbClr val="554E4E"/>
                </a:solidFill>
                <a:latin typeface="Verdana Pro Light" panose="020B0304030504040204" pitchFamily="34" charset="0"/>
              </a:rPr>
              <a:t>AbilityNet</a:t>
            </a:r>
            <a:endParaRPr lang="en-GB" sz="10000" dirty="0">
              <a:solidFill>
                <a:srgbClr val="554E4E"/>
              </a:solidFill>
              <a:latin typeface="Verdana Pro Light" panose="020B0304030504040204" pitchFamily="34" charset="0"/>
            </a:endParaRPr>
          </a:p>
        </p:txBody>
      </p:sp>
      <p:sp>
        <p:nvSpPr>
          <p:cNvPr id="3" name="Content Placeholder 2">
            <a:extLst>
              <a:ext uri="{FF2B5EF4-FFF2-40B4-BE49-F238E27FC236}">
                <a16:creationId xmlns:a16="http://schemas.microsoft.com/office/drawing/2014/main" id="{CE72F1A5-D3A2-4B35-AD9B-09581586FF8E}"/>
              </a:ext>
            </a:extLst>
          </p:cNvPr>
          <p:cNvSpPr>
            <a:spLocks noGrp="1"/>
          </p:cNvSpPr>
          <p:nvPr>
            <p:ph idx="1"/>
          </p:nvPr>
        </p:nvSpPr>
        <p:spPr>
          <a:xfrm>
            <a:off x="0" y="1808479"/>
            <a:ext cx="12192000" cy="3342641"/>
          </a:xfrm>
        </p:spPr>
        <p:txBody>
          <a:bodyPr>
            <a:normAutofit/>
          </a:bodyPr>
          <a:lstStyle/>
          <a:p>
            <a:pPr marL="0" indent="0" algn="l">
              <a:buNone/>
            </a:pPr>
            <a:r>
              <a:rPr lang="en-US" sz="4800" b="0" i="0" dirty="0">
                <a:solidFill>
                  <a:srgbClr val="554E4E"/>
                </a:solidFill>
                <a:effectLst/>
                <a:latin typeface="Verdana Pro Light" panose="020B0304030504040204" pitchFamily="34" charset="0"/>
              </a:rPr>
              <a:t>Answering your accessibility questions including the Accessibility Maturity model </a:t>
            </a:r>
            <a:r>
              <a:rPr lang="en-US" sz="4800" dirty="0">
                <a:solidFill>
                  <a:srgbClr val="554E4E"/>
                </a:solidFill>
                <a:latin typeface="Verdana Pro Light" panose="020B0304030504040204" pitchFamily="34" charset="0"/>
              </a:rPr>
              <a:t>and</a:t>
            </a:r>
            <a:r>
              <a:rPr lang="en-US" sz="4800" b="0" i="0" dirty="0">
                <a:solidFill>
                  <a:srgbClr val="554E4E"/>
                </a:solidFill>
                <a:effectLst/>
                <a:latin typeface="Verdana Pro Light" panose="020B0304030504040204" pitchFamily="34" charset="0"/>
              </a:rPr>
              <a:t> the Digital Inclusion bundle.</a:t>
            </a:r>
          </a:p>
          <a:p>
            <a:pPr marL="0" indent="0" algn="l">
              <a:buNone/>
            </a:pPr>
            <a:r>
              <a:rPr lang="en-US" b="0" i="0" dirty="0">
                <a:solidFill>
                  <a:srgbClr val="554E4E"/>
                </a:solidFill>
                <a:effectLst/>
                <a:latin typeface="Verdana Pro Light" panose="020B0304030504040204" pitchFamily="34" charset="0"/>
              </a:rPr>
              <a:t>Amy Low + Helen Wickes</a:t>
            </a:r>
            <a:endParaRPr lang="en-GB" dirty="0"/>
          </a:p>
        </p:txBody>
      </p:sp>
      <p:pic>
        <p:nvPicPr>
          <p:cNvPr id="5" name="Picture 4" descr="The Abilitynet logo.">
            <a:extLst>
              <a:ext uri="{FF2B5EF4-FFF2-40B4-BE49-F238E27FC236}">
                <a16:creationId xmlns:a16="http://schemas.microsoft.com/office/drawing/2014/main" id="{3267774C-D191-46A0-B89C-E82D19AF9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8719" y="5151121"/>
            <a:ext cx="4338797" cy="150293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05795E15-C484-45F9-8529-B9EAE53231D8}"/>
              </a:ext>
            </a:extLst>
          </p:cNvPr>
          <p:cNvSpPr txBox="1">
            <a:spLocks/>
          </p:cNvSpPr>
          <p:nvPr/>
        </p:nvSpPr>
        <p:spPr>
          <a:xfrm>
            <a:off x="0" y="5378116"/>
            <a:ext cx="12192000" cy="1106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554E4E"/>
                </a:solidFill>
                <a:latin typeface="Verdana Pro Light" panose="020B0304030504040204" pitchFamily="34" charset="0"/>
              </a:rPr>
              <a:t>Twitter: @AbilityNet</a:t>
            </a:r>
          </a:p>
          <a:p>
            <a:pPr marL="0" indent="0">
              <a:buFont typeface="Arial" panose="020B0604020202020204" pitchFamily="34" charset="0"/>
              <a:buNone/>
            </a:pPr>
            <a:r>
              <a:rPr lang="en-US" dirty="0">
                <a:solidFill>
                  <a:srgbClr val="554E4E"/>
                </a:solidFill>
                <a:latin typeface="Verdana Pro Light" panose="020B0304030504040204" pitchFamily="34" charset="0"/>
              </a:rPr>
              <a:t>Web: abilitynet.org.uk</a:t>
            </a:r>
            <a:endParaRPr lang="en-GB" dirty="0"/>
          </a:p>
        </p:txBody>
      </p:sp>
      <p:cxnSp>
        <p:nvCxnSpPr>
          <p:cNvPr id="7" name="Straight Connector 6">
            <a:extLst>
              <a:ext uri="{FF2B5EF4-FFF2-40B4-BE49-F238E27FC236}">
                <a16:creationId xmlns:a16="http://schemas.microsoft.com/office/drawing/2014/main" id="{5A7C2640-BC7F-401B-A316-FACF98BCB8F5}"/>
              </a:ext>
            </a:extLst>
          </p:cNvPr>
          <p:cNvCxnSpPr>
            <a:cxnSpLocks/>
          </p:cNvCxnSpPr>
          <p:nvPr/>
        </p:nvCxnSpPr>
        <p:spPr>
          <a:xfrm>
            <a:off x="120315" y="1574913"/>
            <a:ext cx="8775032" cy="0"/>
          </a:xfrm>
          <a:prstGeom prst="line">
            <a:avLst/>
          </a:prstGeom>
          <a:ln w="63500">
            <a:solidFill>
              <a:srgbClr val="0F61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346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Solution</a:t>
            </a:r>
          </a:p>
        </p:txBody>
      </p:sp>
      <p:grpSp>
        <p:nvGrpSpPr>
          <p:cNvPr id="3" name="Group 2">
            <a:extLst>
              <a:ext uri="{FF2B5EF4-FFF2-40B4-BE49-F238E27FC236}">
                <a16:creationId xmlns:a16="http://schemas.microsoft.com/office/drawing/2014/main" id="{F44560E5-BB5D-AD4F-B8E3-2E39A0B6E6ED}"/>
              </a:ext>
              <a:ext uri="{C183D7F6-B498-43B3-948B-1728B52AA6E4}">
                <adec:decorative xmlns:adec="http://schemas.microsoft.com/office/drawing/2017/decorative" val="1"/>
              </a:ext>
            </a:extLst>
          </p:cNvPr>
          <p:cNvGrpSpPr/>
          <p:nvPr/>
        </p:nvGrpSpPr>
        <p:grpSpPr>
          <a:xfrm>
            <a:off x="-2" y="0"/>
            <a:ext cx="5457011" cy="2687781"/>
            <a:chOff x="-1" y="0"/>
            <a:chExt cx="4092758" cy="2015836"/>
          </a:xfrm>
        </p:grpSpPr>
        <p:pic>
          <p:nvPicPr>
            <p:cNvPr id="4" name="Picture 3">
              <a:extLst>
                <a:ext uri="{FF2B5EF4-FFF2-40B4-BE49-F238E27FC236}">
                  <a16:creationId xmlns:a16="http://schemas.microsoft.com/office/drawing/2014/main" id="{E3B57D04-2682-FB47-80EB-9AC8E7430164}"/>
                </a:ext>
              </a:extLst>
            </p:cNvPr>
            <p:cNvPicPr>
              <a:picLocks noChangeAspect="1"/>
            </p:cNvPicPr>
            <p:nvPr/>
          </p:nvPicPr>
          <p:blipFill>
            <a:blip r:embed="rId3"/>
            <a:stretch>
              <a:fillRect/>
            </a:stretch>
          </p:blipFill>
          <p:spPr>
            <a:xfrm>
              <a:off x="-1" y="0"/>
              <a:ext cx="4092758" cy="2015836"/>
            </a:xfrm>
            <a:prstGeom prst="rect">
              <a:avLst/>
            </a:prstGeom>
          </p:spPr>
        </p:pic>
        <p:pic>
          <p:nvPicPr>
            <p:cNvPr id="5" name="Google Shape;125;p25">
              <a:extLst>
                <a:ext uri="{FF2B5EF4-FFF2-40B4-BE49-F238E27FC236}">
                  <a16:creationId xmlns:a16="http://schemas.microsoft.com/office/drawing/2014/main" id="{BC59C418-C9A5-2043-816C-8B68CEE856D4}"/>
                </a:ext>
              </a:extLst>
            </p:cNvPr>
            <p:cNvPicPr preferRelativeResize="0"/>
            <p:nvPr/>
          </p:nvPicPr>
          <p:blipFill>
            <a:blip r:embed="rId4">
              <a:alphaModFix/>
            </a:blip>
            <a:stretch>
              <a:fillRect/>
            </a:stretch>
          </p:blipFill>
          <p:spPr>
            <a:xfrm>
              <a:off x="274869" y="426542"/>
              <a:ext cx="1626668" cy="371897"/>
            </a:xfrm>
            <a:prstGeom prst="rect">
              <a:avLst/>
            </a:prstGeom>
            <a:noFill/>
            <a:ln>
              <a:noFill/>
            </a:ln>
          </p:spPr>
        </p:pic>
      </p:grpSp>
    </p:spTree>
    <p:extLst>
      <p:ext uri="{BB962C8B-B14F-4D97-AF65-F5344CB8AC3E}">
        <p14:creationId xmlns:p14="http://schemas.microsoft.com/office/powerpoint/2010/main" val="3560439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759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333" y="610700"/>
            <a:ext cx="7441467" cy="914800"/>
          </a:xfrm>
        </p:spPr>
        <p:txBody>
          <a:bodyPr/>
          <a:lstStyle/>
          <a:p>
            <a:r>
              <a:rPr lang="en-IE" dirty="0"/>
              <a:t>Accessibility Toolkit</a:t>
            </a:r>
          </a:p>
        </p:txBody>
      </p:sp>
      <p:sp>
        <p:nvSpPr>
          <p:cNvPr id="3" name="Text Placeholder 2"/>
          <p:cNvSpPr>
            <a:spLocks noGrp="1"/>
          </p:cNvSpPr>
          <p:nvPr>
            <p:ph type="body" idx="1"/>
          </p:nvPr>
        </p:nvSpPr>
        <p:spPr/>
        <p:txBody>
          <a:bodyPr/>
          <a:lstStyle/>
          <a:p>
            <a:r>
              <a:rPr lang="en-IE" sz="3733" b="1" dirty="0"/>
              <a:t>Find</a:t>
            </a:r>
            <a:r>
              <a:rPr lang="en-IE" sz="3733" dirty="0"/>
              <a:t> the existing issues with the content</a:t>
            </a:r>
          </a:p>
          <a:p>
            <a:r>
              <a:rPr lang="en-IE" sz="3733" b="1" dirty="0"/>
              <a:t>Fix</a:t>
            </a:r>
            <a:r>
              <a:rPr lang="en-IE" sz="3733" dirty="0"/>
              <a:t> the issues automatically, and provide interfaces to triage</a:t>
            </a:r>
          </a:p>
          <a:p>
            <a:r>
              <a:rPr lang="en-IE" sz="3733" b="1" dirty="0"/>
              <a:t>Futureproof </a:t>
            </a:r>
            <a:r>
              <a:rPr lang="en-IE" sz="3733" dirty="0"/>
              <a:t>the content building by improvements to Moodle</a:t>
            </a:r>
          </a:p>
        </p:txBody>
      </p:sp>
      <p:grpSp>
        <p:nvGrpSpPr>
          <p:cNvPr id="4" name="Group 3">
            <a:extLst>
              <a:ext uri="{FF2B5EF4-FFF2-40B4-BE49-F238E27FC236}">
                <a16:creationId xmlns:a16="http://schemas.microsoft.com/office/drawing/2014/main" id="{F44560E5-BB5D-AD4F-B8E3-2E39A0B6E6ED}"/>
              </a:ext>
              <a:ext uri="{C183D7F6-B498-43B3-948B-1728B52AA6E4}">
                <adec:decorative xmlns:adec="http://schemas.microsoft.com/office/drawing/2017/decorative" val="1"/>
              </a:ext>
            </a:extLst>
          </p:cNvPr>
          <p:cNvGrpSpPr/>
          <p:nvPr/>
        </p:nvGrpSpPr>
        <p:grpSpPr>
          <a:xfrm>
            <a:off x="-2" y="0"/>
            <a:ext cx="5457011" cy="2687781"/>
            <a:chOff x="-1" y="0"/>
            <a:chExt cx="4092758" cy="2015836"/>
          </a:xfrm>
        </p:grpSpPr>
        <p:pic>
          <p:nvPicPr>
            <p:cNvPr id="5" name="Picture 4">
              <a:extLst>
                <a:ext uri="{FF2B5EF4-FFF2-40B4-BE49-F238E27FC236}">
                  <a16:creationId xmlns:a16="http://schemas.microsoft.com/office/drawing/2014/main" id="{E3B57D04-2682-FB47-80EB-9AC8E7430164}"/>
                </a:ext>
              </a:extLst>
            </p:cNvPr>
            <p:cNvPicPr>
              <a:picLocks noChangeAspect="1"/>
            </p:cNvPicPr>
            <p:nvPr/>
          </p:nvPicPr>
          <p:blipFill>
            <a:blip r:embed="rId2"/>
            <a:stretch>
              <a:fillRect/>
            </a:stretch>
          </p:blipFill>
          <p:spPr>
            <a:xfrm>
              <a:off x="-1" y="0"/>
              <a:ext cx="4092758" cy="2015836"/>
            </a:xfrm>
            <a:prstGeom prst="rect">
              <a:avLst/>
            </a:prstGeom>
          </p:spPr>
        </p:pic>
        <p:pic>
          <p:nvPicPr>
            <p:cNvPr id="6" name="Google Shape;125;p25">
              <a:extLst>
                <a:ext uri="{FF2B5EF4-FFF2-40B4-BE49-F238E27FC236}">
                  <a16:creationId xmlns:a16="http://schemas.microsoft.com/office/drawing/2014/main" id="{BC59C418-C9A5-2043-816C-8B68CEE856D4}"/>
                </a:ext>
              </a:extLst>
            </p:cNvPr>
            <p:cNvPicPr preferRelativeResize="0"/>
            <p:nvPr/>
          </p:nvPicPr>
          <p:blipFill>
            <a:blip r:embed="rId3">
              <a:alphaModFix/>
            </a:blip>
            <a:stretch>
              <a:fillRect/>
            </a:stretch>
          </p:blipFill>
          <p:spPr>
            <a:xfrm>
              <a:off x="274869" y="426542"/>
              <a:ext cx="1626668" cy="371897"/>
            </a:xfrm>
            <a:prstGeom prst="rect">
              <a:avLst/>
            </a:prstGeom>
            <a:noFill/>
            <a:ln>
              <a:noFill/>
            </a:ln>
          </p:spPr>
        </p:pic>
      </p:grpSp>
    </p:spTree>
    <p:extLst>
      <p:ext uri="{BB962C8B-B14F-4D97-AF65-F5344CB8AC3E}">
        <p14:creationId xmlns:p14="http://schemas.microsoft.com/office/powerpoint/2010/main" val="3107984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5" name="Google Shape;125;p2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42959" y="1118312"/>
            <a:ext cx="4564535" cy="1043568"/>
          </a:xfrm>
          <a:prstGeom prst="rect">
            <a:avLst/>
          </a:prstGeom>
          <a:noFill/>
          <a:ln>
            <a:noFill/>
          </a:ln>
        </p:spPr>
      </p:pic>
      <p:sp>
        <p:nvSpPr>
          <p:cNvPr id="5" name="Title 4">
            <a:extLst>
              <a:ext uri="{FF2B5EF4-FFF2-40B4-BE49-F238E27FC236}">
                <a16:creationId xmlns:a16="http://schemas.microsoft.com/office/drawing/2014/main" id="{6C2515F5-D2F8-D740-A628-193175E99FEE}"/>
              </a:ext>
            </a:extLst>
          </p:cNvPr>
          <p:cNvSpPr txBox="1">
            <a:spLocks noGrp="1"/>
          </p:cNvSpPr>
          <p:nvPr>
            <p:ph type="title" idx="4294967295"/>
          </p:nvPr>
        </p:nvSpPr>
        <p:spPr>
          <a:xfrm>
            <a:off x="5469599" y="2727818"/>
            <a:ext cx="4496229" cy="779765"/>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buSzTx/>
              <a:defRPr/>
            </a:pPr>
            <a:r>
              <a:rPr lang="en-US" sz="4267" b="1" dirty="0">
                <a:solidFill>
                  <a:schemeClr val="tx1"/>
                </a:solidFill>
                <a:latin typeface="Century Gothic" panose="020B0502020202020204" pitchFamily="34" charset="0"/>
                <a:ea typeface="Arial"/>
                <a:cs typeface="Arial"/>
                <a:sym typeface="Arial"/>
              </a:rPr>
              <a:t>Gavin Henrick</a:t>
            </a:r>
          </a:p>
        </p:txBody>
      </p:sp>
      <p:sp>
        <p:nvSpPr>
          <p:cNvPr id="4" name="TextBox 3">
            <a:extLst>
              <a:ext uri="{FF2B5EF4-FFF2-40B4-BE49-F238E27FC236}">
                <a16:creationId xmlns:a16="http://schemas.microsoft.com/office/drawing/2014/main" id="{F96FEFF0-F62B-664C-BED1-D6EA47BD6D93}"/>
              </a:ext>
              <a:ext uri="{C183D7F6-B498-43B3-948B-1728B52AA6E4}">
                <adec:decorative xmlns:adec="http://schemas.microsoft.com/office/drawing/2017/decorative" val="1"/>
              </a:ext>
            </a:extLst>
          </p:cNvPr>
          <p:cNvSpPr txBox="1"/>
          <p:nvPr/>
        </p:nvSpPr>
        <p:spPr>
          <a:xfrm>
            <a:off x="1901430" y="3827234"/>
            <a:ext cx="8389141" cy="461665"/>
          </a:xfrm>
          <a:prstGeom prst="rect">
            <a:avLst/>
          </a:prstGeom>
          <a:noFill/>
        </p:spPr>
        <p:txBody>
          <a:bodyPr wrap="square" rtlCol="0">
            <a:spAutoFit/>
          </a:bodyPr>
          <a:lstStyle/>
          <a:p>
            <a:pPr algn="ctr" defTabSz="1219170">
              <a:buClr>
                <a:srgbClr val="000000"/>
              </a:buClr>
            </a:pPr>
            <a:r>
              <a:rPr lang="en-US" sz="2400" kern="0" dirty="0">
                <a:solidFill>
                  <a:srgbClr val="FFFFFF"/>
                </a:solidFill>
                <a:latin typeface="Century Gothic" panose="020B0502020202020204" pitchFamily="34" charset="0"/>
                <a:cs typeface="Arial"/>
                <a:sym typeface="Arial"/>
              </a:rPr>
              <a:t>Enhancing the building blocks of effective education</a:t>
            </a:r>
          </a:p>
        </p:txBody>
      </p:sp>
      <p:pic>
        <p:nvPicPr>
          <p:cNvPr id="3" name="Picture 2">
            <a:extLst>
              <a:ext uri="{FF2B5EF4-FFF2-40B4-BE49-F238E27FC236}">
                <a16:creationId xmlns:a16="http://schemas.microsoft.com/office/drawing/2014/main" id="{44526D9C-43F7-CB41-9E58-E531D5B2D1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27702" y="5844300"/>
            <a:ext cx="393953" cy="393953"/>
          </a:xfrm>
          <a:prstGeom prst="rect">
            <a:avLst/>
          </a:prstGeom>
        </p:spPr>
      </p:pic>
      <p:pic>
        <p:nvPicPr>
          <p:cNvPr id="7" name="Picture 6">
            <a:extLst>
              <a:ext uri="{FF2B5EF4-FFF2-40B4-BE49-F238E27FC236}">
                <a16:creationId xmlns:a16="http://schemas.microsoft.com/office/drawing/2014/main" id="{4252B05A-1030-9C4A-9A3F-74E2B2A7B6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163090" y="5893543"/>
            <a:ext cx="393953" cy="344709"/>
          </a:xfrm>
          <a:prstGeom prst="rect">
            <a:avLst/>
          </a:prstGeom>
        </p:spPr>
      </p:pic>
      <p:pic>
        <p:nvPicPr>
          <p:cNvPr id="9" name="Picture 8">
            <a:extLst>
              <a:ext uri="{FF2B5EF4-FFF2-40B4-BE49-F238E27FC236}">
                <a16:creationId xmlns:a16="http://schemas.microsoft.com/office/drawing/2014/main" id="{03171FAC-A8BF-3B41-BE53-36C4C6B9D74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31594" y="4828162"/>
            <a:ext cx="295465" cy="344709"/>
          </a:xfrm>
          <a:prstGeom prst="rect">
            <a:avLst/>
          </a:prstGeom>
        </p:spPr>
      </p:pic>
      <p:pic>
        <p:nvPicPr>
          <p:cNvPr id="11" name="Picture 10">
            <a:extLst>
              <a:ext uri="{FF2B5EF4-FFF2-40B4-BE49-F238E27FC236}">
                <a16:creationId xmlns:a16="http://schemas.microsoft.com/office/drawing/2014/main" id="{4B5009F6-89D8-4541-96F4-2F94B5BFBEC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227702" y="4828162"/>
            <a:ext cx="344709" cy="344709"/>
          </a:xfrm>
          <a:prstGeom prst="rect">
            <a:avLst/>
          </a:prstGeom>
        </p:spPr>
      </p:pic>
      <p:pic>
        <p:nvPicPr>
          <p:cNvPr id="13" name="Picture 12">
            <a:extLst>
              <a:ext uri="{FF2B5EF4-FFF2-40B4-BE49-F238E27FC236}">
                <a16:creationId xmlns:a16="http://schemas.microsoft.com/office/drawing/2014/main" id="{549C4A94-0B55-C147-925B-D4DA0F8171D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163088" y="4856376"/>
            <a:ext cx="393955" cy="246221"/>
          </a:xfrm>
          <a:prstGeom prst="rect">
            <a:avLst/>
          </a:prstGeom>
        </p:spPr>
      </p:pic>
      <p:pic>
        <p:nvPicPr>
          <p:cNvPr id="15" name="Picture 14">
            <a:extLst>
              <a:ext uri="{FF2B5EF4-FFF2-40B4-BE49-F238E27FC236}">
                <a16:creationId xmlns:a16="http://schemas.microsoft.com/office/drawing/2014/main" id="{448420B5-E2A5-704D-A0A7-90A3E6F8FB4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226172" y="1118313"/>
            <a:ext cx="2952285" cy="2472540"/>
          </a:xfrm>
          <a:prstGeom prst="rect">
            <a:avLst/>
          </a:prstGeom>
        </p:spPr>
      </p:pic>
      <p:sp>
        <p:nvSpPr>
          <p:cNvPr id="17" name="TextBox 16">
            <a:extLst>
              <a:ext uri="{FF2B5EF4-FFF2-40B4-BE49-F238E27FC236}">
                <a16:creationId xmlns:a16="http://schemas.microsoft.com/office/drawing/2014/main" id="{70201623-E816-9049-84C2-DC19FF62A722}"/>
              </a:ext>
            </a:extLst>
          </p:cNvPr>
          <p:cNvSpPr txBox="1"/>
          <p:nvPr/>
        </p:nvSpPr>
        <p:spPr>
          <a:xfrm>
            <a:off x="2580617" y="4803972"/>
            <a:ext cx="3041039" cy="393955"/>
          </a:xfrm>
          <a:prstGeom prst="rect">
            <a:avLst/>
          </a:prstGeom>
          <a:noFill/>
        </p:spPr>
        <p:txBody>
          <a:bodyPr wrap="square" rtlCol="0">
            <a:noAutofit/>
          </a:bodyPr>
          <a:lstStyle/>
          <a:p>
            <a:pPr defTabSz="1219170">
              <a:buClr>
                <a:srgbClr val="000000"/>
              </a:buClr>
            </a:pPr>
            <a:r>
              <a:rPr lang="en-US" sz="1467" kern="0" dirty="0">
                <a:solidFill>
                  <a:srgbClr val="FFFFFF"/>
                </a:solidFill>
                <a:latin typeface="Century Gothic" panose="020F0302020204030204"/>
                <a:cs typeface="Arial"/>
                <a:sym typeface="Arial"/>
              </a:rPr>
              <a:t>gavin@brickfield.ie</a:t>
            </a:r>
          </a:p>
        </p:txBody>
      </p:sp>
      <p:sp>
        <p:nvSpPr>
          <p:cNvPr id="18" name="TextBox 17">
            <a:extLst>
              <a:ext uri="{FF2B5EF4-FFF2-40B4-BE49-F238E27FC236}">
                <a16:creationId xmlns:a16="http://schemas.microsoft.com/office/drawing/2014/main" id="{96629F75-4264-CF47-BCD1-D72E92F5E893}"/>
              </a:ext>
            </a:extLst>
          </p:cNvPr>
          <p:cNvSpPr txBox="1"/>
          <p:nvPr/>
        </p:nvSpPr>
        <p:spPr>
          <a:xfrm>
            <a:off x="5597195" y="4803972"/>
            <a:ext cx="2132787" cy="393955"/>
          </a:xfrm>
          <a:prstGeom prst="rect">
            <a:avLst/>
          </a:prstGeom>
          <a:noFill/>
        </p:spPr>
        <p:txBody>
          <a:bodyPr wrap="square" rtlCol="0">
            <a:noAutofit/>
          </a:bodyPr>
          <a:lstStyle/>
          <a:p>
            <a:pPr defTabSz="1219170">
              <a:buClr>
                <a:srgbClr val="000000"/>
              </a:buClr>
            </a:pPr>
            <a:r>
              <a:rPr lang="en-US" sz="1467" kern="0" dirty="0">
                <a:solidFill>
                  <a:srgbClr val="FFFFFF"/>
                </a:solidFill>
                <a:latin typeface="Century Gothic" panose="020F0302020204030204"/>
                <a:cs typeface="Arial"/>
                <a:sym typeface="Arial"/>
              </a:rPr>
              <a:t>+353 87 640 4000</a:t>
            </a:r>
          </a:p>
        </p:txBody>
      </p:sp>
      <p:sp>
        <p:nvSpPr>
          <p:cNvPr id="19" name="TextBox 18">
            <a:extLst>
              <a:ext uri="{FF2B5EF4-FFF2-40B4-BE49-F238E27FC236}">
                <a16:creationId xmlns:a16="http://schemas.microsoft.com/office/drawing/2014/main" id="{AE43A571-AF4C-2F41-BC30-C9C3DE594155}"/>
              </a:ext>
            </a:extLst>
          </p:cNvPr>
          <p:cNvSpPr txBox="1"/>
          <p:nvPr/>
        </p:nvSpPr>
        <p:spPr>
          <a:xfrm>
            <a:off x="8445309" y="4803972"/>
            <a:ext cx="3041039" cy="393955"/>
          </a:xfrm>
          <a:prstGeom prst="rect">
            <a:avLst/>
          </a:prstGeom>
          <a:noFill/>
        </p:spPr>
        <p:txBody>
          <a:bodyPr wrap="square" rtlCol="0">
            <a:noAutofit/>
          </a:bodyPr>
          <a:lstStyle/>
          <a:p>
            <a:pPr defTabSz="1219170">
              <a:buClr>
                <a:srgbClr val="000000"/>
              </a:buClr>
            </a:pPr>
            <a:r>
              <a:rPr lang="en-US" sz="1467" kern="0" dirty="0">
                <a:solidFill>
                  <a:srgbClr val="FFFFFF"/>
                </a:solidFill>
                <a:latin typeface="Century Gothic" panose="020F0302020204030204"/>
                <a:cs typeface="Arial"/>
                <a:sym typeface="Arial"/>
              </a:rPr>
              <a:t>Brickfield Education Labs</a:t>
            </a:r>
          </a:p>
        </p:txBody>
      </p:sp>
      <p:sp>
        <p:nvSpPr>
          <p:cNvPr id="21" name="TextBox 20">
            <a:extLst>
              <a:ext uri="{FF2B5EF4-FFF2-40B4-BE49-F238E27FC236}">
                <a16:creationId xmlns:a16="http://schemas.microsoft.com/office/drawing/2014/main" id="{B039BD05-C64D-EA45-8EC5-5995656CD5B8}"/>
              </a:ext>
            </a:extLst>
          </p:cNvPr>
          <p:cNvSpPr txBox="1"/>
          <p:nvPr/>
        </p:nvSpPr>
        <p:spPr>
          <a:xfrm>
            <a:off x="2580617" y="5872344"/>
            <a:ext cx="3041039" cy="393955"/>
          </a:xfrm>
          <a:prstGeom prst="rect">
            <a:avLst/>
          </a:prstGeom>
          <a:noFill/>
        </p:spPr>
        <p:txBody>
          <a:bodyPr wrap="square" rtlCol="0">
            <a:noAutofit/>
          </a:bodyPr>
          <a:lstStyle/>
          <a:p>
            <a:pPr defTabSz="1219170">
              <a:buClr>
                <a:srgbClr val="000000"/>
              </a:buClr>
            </a:pPr>
            <a:r>
              <a:rPr lang="en-US" sz="1467" kern="0" dirty="0">
                <a:solidFill>
                  <a:srgbClr val="FFFFFF"/>
                </a:solidFill>
                <a:latin typeface="Century Gothic" panose="020F0302020204030204"/>
                <a:cs typeface="Arial"/>
                <a:sym typeface="Arial"/>
              </a:rPr>
              <a:t>www.brickfield.ie</a:t>
            </a:r>
          </a:p>
        </p:txBody>
      </p:sp>
      <p:sp>
        <p:nvSpPr>
          <p:cNvPr id="20" name="TextBox 19">
            <a:extLst>
              <a:ext uri="{FF2B5EF4-FFF2-40B4-BE49-F238E27FC236}">
                <a16:creationId xmlns:a16="http://schemas.microsoft.com/office/drawing/2014/main" id="{38CFA558-8B41-6048-987B-19B0FE8FAFBD}"/>
              </a:ext>
            </a:extLst>
          </p:cNvPr>
          <p:cNvSpPr txBox="1"/>
          <p:nvPr/>
        </p:nvSpPr>
        <p:spPr>
          <a:xfrm>
            <a:off x="5597195" y="5872343"/>
            <a:ext cx="2132787" cy="393955"/>
          </a:xfrm>
          <a:prstGeom prst="rect">
            <a:avLst/>
          </a:prstGeom>
          <a:noFill/>
        </p:spPr>
        <p:txBody>
          <a:bodyPr wrap="square" rtlCol="0">
            <a:noAutofit/>
          </a:bodyPr>
          <a:lstStyle/>
          <a:p>
            <a:pPr defTabSz="1219170">
              <a:buClr>
                <a:srgbClr val="000000"/>
              </a:buClr>
            </a:pPr>
            <a:r>
              <a:rPr lang="en-US" sz="1467" kern="0" dirty="0">
                <a:solidFill>
                  <a:srgbClr val="FFFFFF"/>
                </a:solidFill>
                <a:latin typeface="Century Gothic" panose="020F0302020204030204"/>
                <a:cs typeface="Arial"/>
                <a:sym typeface="Arial"/>
              </a:rPr>
              <a:t>@ghenrick</a:t>
            </a:r>
          </a:p>
        </p:txBody>
      </p:sp>
      <p:sp>
        <p:nvSpPr>
          <p:cNvPr id="22" name="TextBox 21">
            <a:extLst>
              <a:ext uri="{FF2B5EF4-FFF2-40B4-BE49-F238E27FC236}">
                <a16:creationId xmlns:a16="http://schemas.microsoft.com/office/drawing/2014/main" id="{9FF1A73F-3DB6-4E4F-A801-F3B561D546C7}"/>
              </a:ext>
            </a:extLst>
          </p:cNvPr>
          <p:cNvSpPr txBox="1"/>
          <p:nvPr/>
        </p:nvSpPr>
        <p:spPr>
          <a:xfrm>
            <a:off x="7992822" y="5872344"/>
            <a:ext cx="3041039" cy="393955"/>
          </a:xfrm>
          <a:prstGeom prst="rect">
            <a:avLst/>
          </a:prstGeom>
          <a:noFill/>
        </p:spPr>
        <p:txBody>
          <a:bodyPr wrap="square" rtlCol="0">
            <a:noAutofit/>
          </a:bodyPr>
          <a:lstStyle/>
          <a:p>
            <a:pPr defTabSz="1219170">
              <a:buClr>
                <a:srgbClr val="000000"/>
              </a:buClr>
            </a:pPr>
            <a:r>
              <a:rPr lang="en-US" sz="1467" kern="0" dirty="0">
                <a:solidFill>
                  <a:srgbClr val="FFFFFF"/>
                </a:solidFill>
                <a:latin typeface="Century Gothic" panose="020F0302020204030204"/>
                <a:cs typeface="Arial"/>
                <a:sym typeface="Arial"/>
              </a:rPr>
              <a:t>Skype: gavin.henrick</a:t>
            </a:r>
          </a:p>
        </p:txBody>
      </p:sp>
    </p:spTree>
    <p:extLst>
      <p:ext uri="{BB962C8B-B14F-4D97-AF65-F5344CB8AC3E}">
        <p14:creationId xmlns:p14="http://schemas.microsoft.com/office/powerpoint/2010/main" val="2167017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B620-3396-4BD3-99F9-61761FC8AFFE}"/>
              </a:ext>
            </a:extLst>
          </p:cNvPr>
          <p:cNvSpPr>
            <a:spLocks noGrp="1"/>
          </p:cNvSpPr>
          <p:nvPr>
            <p:ph type="title"/>
          </p:nvPr>
        </p:nvSpPr>
        <p:spPr>
          <a:xfrm>
            <a:off x="0" y="1"/>
            <a:ext cx="12192000" cy="1690688"/>
          </a:xfrm>
        </p:spPr>
        <p:txBody>
          <a:bodyPr>
            <a:noAutofit/>
          </a:bodyPr>
          <a:lstStyle/>
          <a:p>
            <a:r>
              <a:rPr lang="en-GB" sz="10000" dirty="0">
                <a:solidFill>
                  <a:srgbClr val="554E4E"/>
                </a:solidFill>
                <a:latin typeface="Verdana Pro Light" panose="020B0304030504040204" pitchFamily="34" charset="0"/>
              </a:rPr>
              <a:t>All Able</a:t>
            </a:r>
          </a:p>
        </p:txBody>
      </p:sp>
      <p:sp>
        <p:nvSpPr>
          <p:cNvPr id="3" name="Content Placeholder 2">
            <a:extLst>
              <a:ext uri="{FF2B5EF4-FFF2-40B4-BE49-F238E27FC236}">
                <a16:creationId xmlns:a16="http://schemas.microsoft.com/office/drawing/2014/main" id="{CE72F1A5-D3A2-4B35-AD9B-09581586FF8E}"/>
              </a:ext>
            </a:extLst>
          </p:cNvPr>
          <p:cNvSpPr>
            <a:spLocks noGrp="1"/>
          </p:cNvSpPr>
          <p:nvPr>
            <p:ph idx="1"/>
          </p:nvPr>
        </p:nvSpPr>
        <p:spPr>
          <a:xfrm>
            <a:off x="0" y="1808480"/>
            <a:ext cx="12192000" cy="2837092"/>
          </a:xfrm>
        </p:spPr>
        <p:txBody>
          <a:bodyPr>
            <a:normAutofit/>
          </a:bodyPr>
          <a:lstStyle/>
          <a:p>
            <a:pPr marL="0" indent="0" algn="l">
              <a:buNone/>
            </a:pPr>
            <a:r>
              <a:rPr lang="en-US" sz="4800" b="0" i="0" dirty="0">
                <a:solidFill>
                  <a:srgbClr val="554E4E"/>
                </a:solidFill>
                <a:effectLst/>
                <a:latin typeface="Verdana Pro Light" panose="020B0304030504040204" pitchFamily="34" charset="0"/>
              </a:rPr>
              <a:t>Accessibility statement audits and support.</a:t>
            </a:r>
          </a:p>
          <a:p>
            <a:pPr marL="0" indent="0" algn="l">
              <a:buNone/>
            </a:pPr>
            <a:r>
              <a:rPr lang="en-US" b="0" i="0" dirty="0">
                <a:solidFill>
                  <a:srgbClr val="554E4E"/>
                </a:solidFill>
                <a:effectLst/>
                <a:latin typeface="Verdana Pro Light" panose="020B0304030504040204" pitchFamily="34" charset="0"/>
              </a:rPr>
              <a:t>Ben Watson + George Rhodes</a:t>
            </a:r>
            <a:endParaRPr lang="en-GB" dirty="0"/>
          </a:p>
        </p:txBody>
      </p:sp>
      <p:pic>
        <p:nvPicPr>
          <p:cNvPr id="4" name="Picture 3" descr="The All Able logo.">
            <a:extLst>
              <a:ext uri="{FF2B5EF4-FFF2-40B4-BE49-F238E27FC236}">
                <a16:creationId xmlns:a16="http://schemas.microsoft.com/office/drawing/2014/main" id="{FBE842BA-C6B1-4D2C-8A59-F22B04E2E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3677" y="5161280"/>
            <a:ext cx="4314684" cy="1614698"/>
          </a:xfrm>
          <a:prstGeom prst="rect">
            <a:avLst/>
          </a:prstGeom>
        </p:spPr>
      </p:pic>
      <p:sp>
        <p:nvSpPr>
          <p:cNvPr id="7" name="Content Placeholder 2">
            <a:extLst>
              <a:ext uri="{FF2B5EF4-FFF2-40B4-BE49-F238E27FC236}">
                <a16:creationId xmlns:a16="http://schemas.microsoft.com/office/drawing/2014/main" id="{11A6E345-E77E-47C4-8303-07A246B13119}"/>
              </a:ext>
            </a:extLst>
          </p:cNvPr>
          <p:cNvSpPr txBox="1">
            <a:spLocks/>
          </p:cNvSpPr>
          <p:nvPr/>
        </p:nvSpPr>
        <p:spPr>
          <a:xfrm>
            <a:off x="0" y="5378116"/>
            <a:ext cx="12192000" cy="1106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554E4E"/>
                </a:solidFill>
                <a:latin typeface="Verdana Pro Light" panose="020B0304030504040204" pitchFamily="34" charset="0"/>
              </a:rPr>
              <a:t>Twitter: @all_able</a:t>
            </a:r>
          </a:p>
          <a:p>
            <a:pPr marL="0" indent="0">
              <a:buFont typeface="Arial" panose="020B0604020202020204" pitchFamily="34" charset="0"/>
              <a:buNone/>
            </a:pPr>
            <a:r>
              <a:rPr lang="en-US" dirty="0">
                <a:solidFill>
                  <a:srgbClr val="554E4E"/>
                </a:solidFill>
                <a:latin typeface="Verdana Pro Light" panose="020B0304030504040204" pitchFamily="34" charset="0"/>
              </a:rPr>
              <a:t>Web: allable.co.uk</a:t>
            </a:r>
            <a:endParaRPr lang="en-GB" dirty="0"/>
          </a:p>
        </p:txBody>
      </p:sp>
      <p:cxnSp>
        <p:nvCxnSpPr>
          <p:cNvPr id="8" name="Straight Connector 7">
            <a:extLst>
              <a:ext uri="{FF2B5EF4-FFF2-40B4-BE49-F238E27FC236}">
                <a16:creationId xmlns:a16="http://schemas.microsoft.com/office/drawing/2014/main" id="{449F9F50-38C2-4652-A10D-FE430A77FAB5}"/>
              </a:ext>
            </a:extLst>
          </p:cNvPr>
          <p:cNvCxnSpPr>
            <a:cxnSpLocks/>
          </p:cNvCxnSpPr>
          <p:nvPr/>
        </p:nvCxnSpPr>
        <p:spPr>
          <a:xfrm>
            <a:off x="108284" y="1466629"/>
            <a:ext cx="8775032" cy="0"/>
          </a:xfrm>
          <a:prstGeom prst="line">
            <a:avLst/>
          </a:prstGeom>
          <a:ln w="63500">
            <a:solidFill>
              <a:srgbClr val="0F61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98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1323-27A2-4BBB-8BAA-15C015A47B41}"/>
              </a:ext>
            </a:extLst>
          </p:cNvPr>
          <p:cNvSpPr>
            <a:spLocks noGrp="1"/>
          </p:cNvSpPr>
          <p:nvPr>
            <p:ph type="ctrTitle"/>
          </p:nvPr>
        </p:nvSpPr>
        <p:spPr/>
        <p:txBody>
          <a:bodyPr/>
          <a:lstStyle/>
          <a:p>
            <a:r>
              <a:rPr lang="en-GB" dirty="0"/>
              <a:t>Accessibility statement audits and support</a:t>
            </a:r>
          </a:p>
        </p:txBody>
      </p:sp>
      <p:sp>
        <p:nvSpPr>
          <p:cNvPr id="3" name="Subtitle 2">
            <a:extLst>
              <a:ext uri="{FF2B5EF4-FFF2-40B4-BE49-F238E27FC236}">
                <a16:creationId xmlns:a16="http://schemas.microsoft.com/office/drawing/2014/main" id="{4AF1B9D8-CB41-457D-81BC-4203C153D819}"/>
              </a:ext>
            </a:extLst>
          </p:cNvPr>
          <p:cNvSpPr>
            <a:spLocks noGrp="1"/>
          </p:cNvSpPr>
          <p:nvPr>
            <p:ph type="subTitle" idx="1"/>
          </p:nvPr>
        </p:nvSpPr>
        <p:spPr/>
        <p:txBody>
          <a:bodyPr/>
          <a:lstStyle/>
          <a:p>
            <a:r>
              <a:rPr lang="en-GB" dirty="0"/>
              <a:t>Ben Watson and George Rhodes</a:t>
            </a:r>
          </a:p>
        </p:txBody>
      </p:sp>
      <p:pic>
        <p:nvPicPr>
          <p:cNvPr id="5" name="Picture 4">
            <a:extLst>
              <a:ext uri="{FF2B5EF4-FFF2-40B4-BE49-F238E27FC236}">
                <a16:creationId xmlns:a16="http://schemas.microsoft.com/office/drawing/2014/main" id="{805236BD-EA44-402A-A833-A183C4ED9B6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66596"/>
            <a:ext cx="3171034" cy="1186706"/>
          </a:xfrm>
          <a:prstGeom prst="rect">
            <a:avLst/>
          </a:prstGeom>
        </p:spPr>
      </p:pic>
      <p:sp>
        <p:nvSpPr>
          <p:cNvPr id="6" name="TextBox 5">
            <a:extLst>
              <a:ext uri="{FF2B5EF4-FFF2-40B4-BE49-F238E27FC236}">
                <a16:creationId xmlns:a16="http://schemas.microsoft.com/office/drawing/2014/main" id="{4564A86B-0523-4AB2-A8B4-D6658EFCDFAA}"/>
              </a:ext>
            </a:extLst>
          </p:cNvPr>
          <p:cNvSpPr txBox="1"/>
          <p:nvPr/>
        </p:nvSpPr>
        <p:spPr>
          <a:xfrm>
            <a:off x="8271545" y="6421221"/>
            <a:ext cx="3772947" cy="369332"/>
          </a:xfrm>
          <a:prstGeom prst="rect">
            <a:avLst/>
          </a:prstGeom>
          <a:noFill/>
        </p:spPr>
        <p:txBody>
          <a:bodyPr wrap="square" rtlCol="0">
            <a:spAutoFit/>
          </a:bodyPr>
          <a:lstStyle/>
          <a:p>
            <a:r>
              <a:rPr lang="en-GB" dirty="0"/>
              <a:t>Twitter: @all_able	Web: allable.co.uk</a:t>
            </a:r>
          </a:p>
        </p:txBody>
      </p:sp>
    </p:spTree>
    <p:extLst>
      <p:ext uri="{BB962C8B-B14F-4D97-AF65-F5344CB8AC3E}">
        <p14:creationId xmlns:p14="http://schemas.microsoft.com/office/powerpoint/2010/main" val="1929661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A9242-2487-4A57-8F9D-FCB7F6B81F4A}"/>
              </a:ext>
            </a:extLst>
          </p:cNvPr>
          <p:cNvSpPr>
            <a:spLocks noGrp="1"/>
          </p:cNvSpPr>
          <p:nvPr>
            <p:ph type="title"/>
          </p:nvPr>
        </p:nvSpPr>
        <p:spPr/>
        <p:txBody>
          <a:bodyPr/>
          <a:lstStyle/>
          <a:p>
            <a:r>
              <a:rPr lang="en-GB" dirty="0"/>
              <a:t>What are accessibility statements?</a:t>
            </a:r>
          </a:p>
        </p:txBody>
      </p:sp>
      <p:sp>
        <p:nvSpPr>
          <p:cNvPr id="3" name="Content Placeholder 2">
            <a:extLst>
              <a:ext uri="{FF2B5EF4-FFF2-40B4-BE49-F238E27FC236}">
                <a16:creationId xmlns:a16="http://schemas.microsoft.com/office/drawing/2014/main" id="{B2FE0FE8-30F7-426A-BBFA-4A63A34AEF8B}"/>
              </a:ext>
            </a:extLst>
          </p:cNvPr>
          <p:cNvSpPr>
            <a:spLocks noGrp="1"/>
          </p:cNvSpPr>
          <p:nvPr>
            <p:ph idx="1"/>
          </p:nvPr>
        </p:nvSpPr>
        <p:spPr>
          <a:xfrm>
            <a:off x="838200" y="1825625"/>
            <a:ext cx="7693404" cy="4351338"/>
          </a:xfrm>
        </p:spPr>
        <p:txBody>
          <a:bodyPr>
            <a:normAutofit lnSpcReduction="10000"/>
          </a:bodyPr>
          <a:lstStyle/>
          <a:p>
            <a:r>
              <a:rPr lang="en-GB" dirty="0"/>
              <a:t>Accessibility statements are a document you are legally required to have for all websites from the 23</a:t>
            </a:r>
            <a:r>
              <a:rPr lang="en-GB" baseline="30000" dirty="0"/>
              <a:t>rd</a:t>
            </a:r>
            <a:r>
              <a:rPr lang="en-GB" dirty="0"/>
              <a:t> September 2020</a:t>
            </a:r>
          </a:p>
          <a:p>
            <a:r>
              <a:rPr lang="en-GB" dirty="0"/>
              <a:t>The deadline is only a few days away!</a:t>
            </a:r>
          </a:p>
          <a:p>
            <a:r>
              <a:rPr lang="en-GB" dirty="0"/>
              <a:t>Statements are meant to show your legal compliance with the regulations</a:t>
            </a:r>
          </a:p>
          <a:p>
            <a:r>
              <a:rPr lang="en-GB" dirty="0"/>
              <a:t>But more importantly they are there to support users with additional or alternative access needs to make sure that everyone can have the best experience possible with your website, content or service</a:t>
            </a:r>
          </a:p>
        </p:txBody>
      </p:sp>
      <p:pic>
        <p:nvPicPr>
          <p:cNvPr id="5" name="Picture 4">
            <a:extLst>
              <a:ext uri="{FF2B5EF4-FFF2-40B4-BE49-F238E27FC236}">
                <a16:creationId xmlns:a16="http://schemas.microsoft.com/office/drawing/2014/main" id="{AAE8D531-23EB-404D-8941-DF17B639671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4216" y="2475095"/>
            <a:ext cx="2412223" cy="2412223"/>
          </a:xfrm>
          <a:prstGeom prst="rect">
            <a:avLst/>
          </a:prstGeom>
        </p:spPr>
      </p:pic>
      <p:pic>
        <p:nvPicPr>
          <p:cNvPr id="7" name="Picture 6">
            <a:extLst>
              <a:ext uri="{FF2B5EF4-FFF2-40B4-BE49-F238E27FC236}">
                <a16:creationId xmlns:a16="http://schemas.microsoft.com/office/drawing/2014/main" id="{4CEBB82A-CF94-4491-BC52-DDF09CD3FC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08" y="6111551"/>
            <a:ext cx="1814382" cy="679002"/>
          </a:xfrm>
          <a:prstGeom prst="rect">
            <a:avLst/>
          </a:prstGeom>
        </p:spPr>
      </p:pic>
    </p:spTree>
    <p:extLst>
      <p:ext uri="{BB962C8B-B14F-4D97-AF65-F5344CB8AC3E}">
        <p14:creationId xmlns:p14="http://schemas.microsoft.com/office/powerpoint/2010/main" val="1891173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EAECE-A87E-4FEA-A58D-5AA3E62D421E}"/>
              </a:ext>
            </a:extLst>
          </p:cNvPr>
          <p:cNvSpPr>
            <a:spLocks noGrp="1"/>
          </p:cNvSpPr>
          <p:nvPr>
            <p:ph type="title"/>
          </p:nvPr>
        </p:nvSpPr>
        <p:spPr/>
        <p:txBody>
          <a:bodyPr/>
          <a:lstStyle/>
          <a:p>
            <a:r>
              <a:rPr lang="en-GB" dirty="0"/>
              <a:t>Government guidance and compliance</a:t>
            </a:r>
          </a:p>
        </p:txBody>
      </p:sp>
      <p:sp>
        <p:nvSpPr>
          <p:cNvPr id="3" name="Content Placeholder 2">
            <a:extLst>
              <a:ext uri="{FF2B5EF4-FFF2-40B4-BE49-F238E27FC236}">
                <a16:creationId xmlns:a16="http://schemas.microsoft.com/office/drawing/2014/main" id="{33DD89D6-7267-4880-8F1E-58438946B707}"/>
              </a:ext>
            </a:extLst>
          </p:cNvPr>
          <p:cNvSpPr>
            <a:spLocks noGrp="1"/>
          </p:cNvSpPr>
          <p:nvPr>
            <p:ph idx="1"/>
          </p:nvPr>
        </p:nvSpPr>
        <p:spPr/>
        <p:txBody>
          <a:bodyPr>
            <a:normAutofit lnSpcReduction="10000"/>
          </a:bodyPr>
          <a:lstStyle/>
          <a:p>
            <a:r>
              <a:rPr lang="en-GB" dirty="0"/>
              <a:t>There is </a:t>
            </a:r>
            <a:r>
              <a:rPr lang="en-GB" dirty="0">
                <a:hlinkClick r:id="rId2"/>
              </a:rPr>
              <a:t>government guidance on making your websites accessible</a:t>
            </a:r>
            <a:r>
              <a:rPr lang="en-GB" dirty="0"/>
              <a:t> and a </a:t>
            </a:r>
            <a:r>
              <a:rPr lang="en-GB" dirty="0">
                <a:hlinkClick r:id="rId3"/>
              </a:rPr>
              <a:t>sample statement</a:t>
            </a:r>
            <a:r>
              <a:rPr lang="en-GB" dirty="0"/>
              <a:t> to show you what GDS expect a statement to contain</a:t>
            </a:r>
          </a:p>
          <a:p>
            <a:r>
              <a:rPr lang="en-GB" dirty="0"/>
              <a:t>All of this comes from the </a:t>
            </a:r>
            <a:r>
              <a:rPr lang="en-GB" dirty="0">
                <a:hlinkClick r:id="rId4"/>
              </a:rPr>
              <a:t>regulations</a:t>
            </a:r>
            <a:r>
              <a:rPr lang="en-GB" dirty="0"/>
              <a:t> and </a:t>
            </a:r>
            <a:r>
              <a:rPr lang="en-GB" dirty="0">
                <a:hlinkClick r:id="rId5"/>
              </a:rPr>
              <a:t>model accessibility statement</a:t>
            </a:r>
            <a:endParaRPr lang="en-GB" dirty="0"/>
          </a:p>
          <a:p>
            <a:r>
              <a:rPr lang="en-GB" dirty="0"/>
              <a:t>The requirements are complicated and very specific around some wording</a:t>
            </a:r>
          </a:p>
          <a:p>
            <a:r>
              <a:rPr lang="en-GB" dirty="0"/>
              <a:t>The guidance does not always help with many examples we have seen people struggle with</a:t>
            </a:r>
          </a:p>
          <a:p>
            <a:r>
              <a:rPr lang="en-GB" dirty="0"/>
              <a:t>Just because something is compliant does not mean that it is useful</a:t>
            </a:r>
          </a:p>
        </p:txBody>
      </p:sp>
      <p:pic>
        <p:nvPicPr>
          <p:cNvPr id="7" name="Picture 6">
            <a:extLst>
              <a:ext uri="{FF2B5EF4-FFF2-40B4-BE49-F238E27FC236}">
                <a16:creationId xmlns:a16="http://schemas.microsoft.com/office/drawing/2014/main" id="{B03AD620-485B-4F2A-942C-6B5E6F93568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08" y="6111551"/>
            <a:ext cx="1814382" cy="679002"/>
          </a:xfrm>
          <a:prstGeom prst="rect">
            <a:avLst/>
          </a:prstGeom>
        </p:spPr>
      </p:pic>
    </p:spTree>
    <p:extLst>
      <p:ext uri="{BB962C8B-B14F-4D97-AF65-F5344CB8AC3E}">
        <p14:creationId xmlns:p14="http://schemas.microsoft.com/office/powerpoint/2010/main" val="1883156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FA7F-F92C-40B7-ACE2-C2B0D1352D4F}"/>
              </a:ext>
            </a:extLst>
          </p:cNvPr>
          <p:cNvSpPr>
            <a:spLocks noGrp="1"/>
          </p:cNvSpPr>
          <p:nvPr>
            <p:ph type="title"/>
          </p:nvPr>
        </p:nvSpPr>
        <p:spPr/>
        <p:txBody>
          <a:bodyPr/>
          <a:lstStyle/>
          <a:p>
            <a:r>
              <a:rPr lang="en-GB" dirty="0"/>
              <a:t>We know statements</a:t>
            </a:r>
          </a:p>
        </p:txBody>
      </p:sp>
      <p:sp>
        <p:nvSpPr>
          <p:cNvPr id="3" name="Content Placeholder 2">
            <a:extLst>
              <a:ext uri="{FF2B5EF4-FFF2-40B4-BE49-F238E27FC236}">
                <a16:creationId xmlns:a16="http://schemas.microsoft.com/office/drawing/2014/main" id="{1AA431D1-9817-44AC-BDFD-B7777CB0E690}"/>
              </a:ext>
            </a:extLst>
          </p:cNvPr>
          <p:cNvSpPr>
            <a:spLocks noGrp="1"/>
          </p:cNvSpPr>
          <p:nvPr>
            <p:ph idx="1"/>
          </p:nvPr>
        </p:nvSpPr>
        <p:spPr>
          <a:xfrm>
            <a:off x="838200" y="1825625"/>
            <a:ext cx="6376332" cy="4351338"/>
          </a:xfrm>
        </p:spPr>
        <p:txBody>
          <a:bodyPr/>
          <a:lstStyle/>
          <a:p>
            <a:r>
              <a:rPr lang="en-GB" dirty="0"/>
              <a:t>We have looked at </a:t>
            </a:r>
            <a:r>
              <a:rPr lang="en-GB" dirty="0">
                <a:hlinkClick r:id="rId2"/>
              </a:rPr>
              <a:t>thousands of statements across several countries</a:t>
            </a:r>
            <a:endParaRPr lang="en-GB" dirty="0"/>
          </a:p>
          <a:p>
            <a:r>
              <a:rPr lang="en-GB" dirty="0"/>
              <a:t>We are speaking at a </a:t>
            </a:r>
            <a:r>
              <a:rPr lang="en-GB" dirty="0">
                <a:hlinkClick r:id="rId3"/>
              </a:rPr>
              <a:t>European Commission event next week</a:t>
            </a:r>
            <a:r>
              <a:rPr lang="en-GB" dirty="0"/>
              <a:t> to mark the regulations deadline as experts on statements</a:t>
            </a:r>
          </a:p>
          <a:p>
            <a:r>
              <a:rPr lang="en-GB" dirty="0"/>
              <a:t>We know what a good statement looks like</a:t>
            </a:r>
          </a:p>
        </p:txBody>
      </p:sp>
      <p:pic>
        <p:nvPicPr>
          <p:cNvPr id="5" name="Picture 4" descr="Map of Europe showing pins representing statements across the UK, Denmark, Luxembourg and Spain.">
            <a:extLst>
              <a:ext uri="{FF2B5EF4-FFF2-40B4-BE49-F238E27FC236}">
                <a16:creationId xmlns:a16="http://schemas.microsoft.com/office/drawing/2014/main" id="{DE9B5AC9-E2B1-4A28-8E38-2180765FBE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275" y="271462"/>
            <a:ext cx="4400550" cy="6315075"/>
          </a:xfrm>
          <a:prstGeom prst="rect">
            <a:avLst/>
          </a:prstGeom>
        </p:spPr>
      </p:pic>
      <p:pic>
        <p:nvPicPr>
          <p:cNvPr id="7" name="Picture 6">
            <a:extLst>
              <a:ext uri="{FF2B5EF4-FFF2-40B4-BE49-F238E27FC236}">
                <a16:creationId xmlns:a16="http://schemas.microsoft.com/office/drawing/2014/main" id="{646585EF-CF9A-48EF-A50A-B093A448634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08" y="6111551"/>
            <a:ext cx="1814382" cy="679002"/>
          </a:xfrm>
          <a:prstGeom prst="rect">
            <a:avLst/>
          </a:prstGeom>
        </p:spPr>
      </p:pic>
    </p:spTree>
    <p:extLst>
      <p:ext uri="{BB962C8B-B14F-4D97-AF65-F5344CB8AC3E}">
        <p14:creationId xmlns:p14="http://schemas.microsoft.com/office/powerpoint/2010/main" val="2558501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BA737-605B-4395-B428-3D1A49C2DFDC}"/>
              </a:ext>
            </a:extLst>
          </p:cNvPr>
          <p:cNvSpPr>
            <a:spLocks noGrp="1"/>
          </p:cNvSpPr>
          <p:nvPr>
            <p:ph type="title"/>
          </p:nvPr>
        </p:nvSpPr>
        <p:spPr/>
        <p:txBody>
          <a:bodyPr/>
          <a:lstStyle/>
          <a:p>
            <a:r>
              <a:rPr lang="en-GB" dirty="0"/>
              <a:t>How testing leads to better statements</a:t>
            </a:r>
          </a:p>
        </p:txBody>
      </p:sp>
      <p:sp>
        <p:nvSpPr>
          <p:cNvPr id="3" name="Content Placeholder 2">
            <a:extLst>
              <a:ext uri="{FF2B5EF4-FFF2-40B4-BE49-F238E27FC236}">
                <a16:creationId xmlns:a16="http://schemas.microsoft.com/office/drawing/2014/main" id="{080AB429-4A5E-49CC-8683-C557969E6328}"/>
              </a:ext>
            </a:extLst>
          </p:cNvPr>
          <p:cNvSpPr>
            <a:spLocks noGrp="1"/>
          </p:cNvSpPr>
          <p:nvPr>
            <p:ph idx="1"/>
          </p:nvPr>
        </p:nvSpPr>
        <p:spPr>
          <a:xfrm>
            <a:off x="838200" y="1825625"/>
            <a:ext cx="7273954" cy="4351338"/>
          </a:xfrm>
        </p:spPr>
        <p:txBody>
          <a:bodyPr/>
          <a:lstStyle/>
          <a:p>
            <a:r>
              <a:rPr lang="en-GB" dirty="0"/>
              <a:t>A good statement cannot be written without first knowing what accessibility issues there are</a:t>
            </a:r>
          </a:p>
          <a:p>
            <a:r>
              <a:rPr lang="en-GB" dirty="0"/>
              <a:t>Thorough testing can help you identify these issues and what you can do about them</a:t>
            </a:r>
          </a:p>
          <a:p>
            <a:r>
              <a:rPr lang="en-GB" dirty="0"/>
              <a:t>You can develop testing skills yourself or you can get support from experts to ensure you are getting the best advice possible</a:t>
            </a:r>
          </a:p>
          <a:p>
            <a:r>
              <a:rPr lang="en-GB" dirty="0"/>
              <a:t>All Able offer thorough </a:t>
            </a:r>
            <a:r>
              <a:rPr lang="en-GB" dirty="0">
                <a:hlinkClick r:id="rId2"/>
              </a:rPr>
              <a:t>auditing</a:t>
            </a:r>
            <a:r>
              <a:rPr lang="en-GB" dirty="0"/>
              <a:t> to help you monitor the accessibility of your services</a:t>
            </a:r>
          </a:p>
        </p:txBody>
      </p:sp>
      <p:pic>
        <p:nvPicPr>
          <p:cNvPr id="5" name="Picture 4">
            <a:extLst>
              <a:ext uri="{FF2B5EF4-FFF2-40B4-BE49-F238E27FC236}">
                <a16:creationId xmlns:a16="http://schemas.microsoft.com/office/drawing/2014/main" id="{93070F7E-D3C4-4902-A7B9-DDEA5C48DF4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08" y="6111551"/>
            <a:ext cx="1814382" cy="679002"/>
          </a:xfrm>
          <a:prstGeom prst="rect">
            <a:avLst/>
          </a:prstGeom>
        </p:spPr>
      </p:pic>
      <p:sp>
        <p:nvSpPr>
          <p:cNvPr id="9" name="TextBox 8">
            <a:extLst>
              <a:ext uri="{FF2B5EF4-FFF2-40B4-BE49-F238E27FC236}">
                <a16:creationId xmlns:a16="http://schemas.microsoft.com/office/drawing/2014/main" id="{0050D94C-104F-49B0-A847-5A1AB2C27CA6}"/>
              </a:ext>
            </a:extLst>
          </p:cNvPr>
          <p:cNvSpPr txBox="1"/>
          <p:nvPr/>
        </p:nvSpPr>
        <p:spPr>
          <a:xfrm>
            <a:off x="8556769" y="1825625"/>
            <a:ext cx="3355595" cy="4093428"/>
          </a:xfrm>
          <a:prstGeom prst="rect">
            <a:avLst/>
          </a:prstGeom>
          <a:noFill/>
        </p:spPr>
        <p:txBody>
          <a:bodyPr wrap="square">
            <a:spAutoFit/>
          </a:bodyPr>
          <a:lstStyle/>
          <a:p>
            <a:r>
              <a:rPr lang="en-GB" sz="2000" b="1" dirty="0">
                <a:solidFill>
                  <a:srgbClr val="212121"/>
                </a:solidFill>
              </a:rPr>
              <a:t>Testimonials</a:t>
            </a:r>
          </a:p>
          <a:p>
            <a:endParaRPr lang="en-GB" sz="2000" dirty="0">
              <a:solidFill>
                <a:srgbClr val="212121"/>
              </a:solidFill>
            </a:endParaRPr>
          </a:p>
          <a:p>
            <a:r>
              <a:rPr lang="en-GB" sz="2000" dirty="0">
                <a:solidFill>
                  <a:srgbClr val="212121"/>
                </a:solidFill>
              </a:rPr>
              <a:t>I</a:t>
            </a:r>
            <a:r>
              <a:rPr lang="en-GB" sz="2000" b="0" i="0" dirty="0">
                <a:solidFill>
                  <a:srgbClr val="212121"/>
                </a:solidFill>
                <a:effectLst/>
              </a:rPr>
              <a:t>t made the entire process of ensuring website accessibility easier and less stressful.</a:t>
            </a:r>
          </a:p>
          <a:p>
            <a:endParaRPr lang="en-GB" sz="2000" dirty="0">
              <a:solidFill>
                <a:srgbClr val="212121"/>
              </a:solidFill>
            </a:endParaRPr>
          </a:p>
          <a:p>
            <a:endParaRPr lang="en-GB" sz="2000" b="0" i="0" dirty="0">
              <a:solidFill>
                <a:srgbClr val="212121"/>
              </a:solidFill>
              <a:effectLst/>
            </a:endParaRPr>
          </a:p>
          <a:p>
            <a:r>
              <a:rPr lang="en-GB" sz="2000" b="0" i="0" dirty="0">
                <a:solidFill>
                  <a:srgbClr val="212121"/>
                </a:solidFill>
                <a:effectLst/>
              </a:rPr>
              <a:t>I was getting concerned that my website may not be fully accessible. All Able gave me the confidence I needed to complete this project.</a:t>
            </a:r>
          </a:p>
          <a:p>
            <a:endParaRPr lang="en-GB" sz="2000" b="0" i="0" dirty="0">
              <a:solidFill>
                <a:srgbClr val="212121"/>
              </a:solidFill>
              <a:effectLst/>
            </a:endParaRPr>
          </a:p>
        </p:txBody>
      </p:sp>
      <p:cxnSp>
        <p:nvCxnSpPr>
          <p:cNvPr id="11" name="Straight Connector 10">
            <a:extLst>
              <a:ext uri="{FF2B5EF4-FFF2-40B4-BE49-F238E27FC236}">
                <a16:creationId xmlns:a16="http://schemas.microsoft.com/office/drawing/2014/main" id="{F4BF746E-C98F-47F9-8739-15F17630E6C7}"/>
              </a:ext>
            </a:extLst>
          </p:cNvPr>
          <p:cNvCxnSpPr/>
          <p:nvPr/>
        </p:nvCxnSpPr>
        <p:spPr>
          <a:xfrm flipV="1">
            <a:off x="8355435" y="1825625"/>
            <a:ext cx="0" cy="4482896"/>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8839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760D6718-D62D-E947-A567-EC324FE464BE}"/>
              </a:ext>
            </a:extLst>
          </p:cNvPr>
          <p:cNvSpPr>
            <a:spLocks noGrp="1"/>
          </p:cNvSpPr>
          <p:nvPr>
            <p:ph type="ctrTitle"/>
          </p:nvPr>
        </p:nvSpPr>
        <p:spPr>
          <a:xfrm>
            <a:off x="510269" y="1607158"/>
            <a:ext cx="9565065" cy="1561793"/>
          </a:xfrm>
        </p:spPr>
        <p:txBody>
          <a:bodyPr anchor="t"/>
          <a:lstStyle/>
          <a:p>
            <a:r>
              <a:rPr lang="en-GB" sz="3733" dirty="0"/>
              <a:t>Answering your accessibility questions</a:t>
            </a:r>
            <a:br>
              <a:rPr lang="en-GB" sz="3733" dirty="0"/>
            </a:br>
            <a:br>
              <a:rPr lang="en-GB" sz="3733" dirty="0"/>
            </a:br>
            <a:r>
              <a:rPr lang="en-GB" sz="3733" dirty="0"/>
              <a:t>AbilityNet</a:t>
            </a:r>
            <a:endParaRPr lang="en-US" altLang="en-US" sz="3733" dirty="0">
              <a:latin typeface="Arial" panose="020B0604020202020204" pitchFamily="34" charset="0"/>
              <a:cs typeface="Arial" panose="020B0604020202020204" pitchFamily="34" charset="0"/>
            </a:endParaRPr>
          </a:p>
        </p:txBody>
      </p:sp>
      <p:sp>
        <p:nvSpPr>
          <p:cNvPr id="9218" name="Subtitle 2">
            <a:extLst>
              <a:ext uri="{FF2B5EF4-FFF2-40B4-BE49-F238E27FC236}">
                <a16:creationId xmlns:a16="http://schemas.microsoft.com/office/drawing/2014/main" id="{ACCEE830-B063-3C4E-A7FC-C40EC2736579}"/>
              </a:ext>
            </a:extLst>
          </p:cNvPr>
          <p:cNvSpPr>
            <a:spLocks noGrp="1"/>
          </p:cNvSpPr>
          <p:nvPr>
            <p:ph type="subTitle" idx="1"/>
          </p:nvPr>
        </p:nvSpPr>
        <p:spPr>
          <a:xfrm>
            <a:off x="510268" y="3689051"/>
            <a:ext cx="9800680" cy="1321405"/>
          </a:xfrm>
        </p:spPr>
        <p:txBody>
          <a:bodyPr/>
          <a:lstStyle/>
          <a:p>
            <a:r>
              <a:rPr lang="en-GB" sz="2133" dirty="0">
                <a:latin typeface="Arial" panose="020B0604020202020204" pitchFamily="34" charset="0"/>
                <a:cs typeface="Arial" panose="020B0604020202020204" pitchFamily="34" charset="0"/>
              </a:rPr>
              <a:t>Amy Low, Service Delivery Director</a:t>
            </a:r>
          </a:p>
          <a:p>
            <a:r>
              <a:rPr lang="en-GB" sz="2133" dirty="0">
                <a:latin typeface="Arial" panose="020B0604020202020204" pitchFamily="34" charset="0"/>
                <a:cs typeface="Arial" panose="020B0604020202020204" pitchFamily="34" charset="0"/>
              </a:rPr>
              <a:t>Helen Wickes, Education and Workplace Relationship Manager</a:t>
            </a:r>
            <a:endParaRPr lang="en-US" altLang="en-US" sz="2133" dirty="0">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FA496-7F3F-4B64-9999-C6E894B79EAD}"/>
              </a:ext>
            </a:extLst>
          </p:cNvPr>
          <p:cNvSpPr>
            <a:spLocks noGrp="1"/>
          </p:cNvSpPr>
          <p:nvPr>
            <p:ph type="title"/>
          </p:nvPr>
        </p:nvSpPr>
        <p:spPr/>
        <p:txBody>
          <a:bodyPr/>
          <a:lstStyle/>
          <a:p>
            <a:r>
              <a:rPr lang="en-GB" dirty="0"/>
              <a:t>Support in writing a statement makes for better user experience</a:t>
            </a:r>
          </a:p>
        </p:txBody>
      </p:sp>
      <p:sp>
        <p:nvSpPr>
          <p:cNvPr id="3" name="Content Placeholder 2">
            <a:extLst>
              <a:ext uri="{FF2B5EF4-FFF2-40B4-BE49-F238E27FC236}">
                <a16:creationId xmlns:a16="http://schemas.microsoft.com/office/drawing/2014/main" id="{32F61BCC-4388-4AE4-BAD0-C1C6C4F7225B}"/>
              </a:ext>
            </a:extLst>
          </p:cNvPr>
          <p:cNvSpPr>
            <a:spLocks noGrp="1"/>
          </p:cNvSpPr>
          <p:nvPr>
            <p:ph idx="1"/>
          </p:nvPr>
        </p:nvSpPr>
        <p:spPr>
          <a:xfrm>
            <a:off x="838200" y="1825625"/>
            <a:ext cx="10515600" cy="4351338"/>
          </a:xfrm>
        </p:spPr>
        <p:txBody>
          <a:bodyPr/>
          <a:lstStyle/>
          <a:p>
            <a:r>
              <a:rPr lang="en-GB" dirty="0"/>
              <a:t>Now you have your audit results you need to turn this into an accessibility statement</a:t>
            </a:r>
          </a:p>
          <a:p>
            <a:r>
              <a:rPr lang="en-GB" dirty="0"/>
              <a:t>How do you take this technical compliance information and turn it into something useful?</a:t>
            </a:r>
          </a:p>
          <a:p>
            <a:r>
              <a:rPr lang="en-GB" dirty="0"/>
              <a:t>Alistair and Huw will talk about this in more detail next but the main thing is to consider how you can articulate the issues as clearly as possible and provide as much additional information to ease the user experience.</a:t>
            </a:r>
          </a:p>
          <a:p>
            <a:r>
              <a:rPr lang="en-GB" dirty="0"/>
              <a:t>All Able, </a:t>
            </a:r>
            <a:r>
              <a:rPr lang="en-GB" dirty="0" err="1"/>
              <a:t>textBOX</a:t>
            </a:r>
            <a:r>
              <a:rPr lang="en-GB" dirty="0"/>
              <a:t> and McNaught Consulting can help you ASPIRE to the best statement you can create.</a:t>
            </a:r>
          </a:p>
        </p:txBody>
      </p:sp>
      <p:pic>
        <p:nvPicPr>
          <p:cNvPr id="5" name="Picture 4">
            <a:extLst>
              <a:ext uri="{FF2B5EF4-FFF2-40B4-BE49-F238E27FC236}">
                <a16:creationId xmlns:a16="http://schemas.microsoft.com/office/drawing/2014/main" id="{6B8F403F-D392-4C8D-BE0F-F7B7A791996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08" y="6111551"/>
            <a:ext cx="1814382" cy="679002"/>
          </a:xfrm>
          <a:prstGeom prst="rect">
            <a:avLst/>
          </a:prstGeom>
        </p:spPr>
      </p:pic>
    </p:spTree>
    <p:extLst>
      <p:ext uri="{BB962C8B-B14F-4D97-AF65-F5344CB8AC3E}">
        <p14:creationId xmlns:p14="http://schemas.microsoft.com/office/powerpoint/2010/main" val="1477578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1C51-5697-4927-ADA1-DB70040FD696}"/>
              </a:ext>
            </a:extLst>
          </p:cNvPr>
          <p:cNvSpPr>
            <a:spLocks noGrp="1"/>
          </p:cNvSpPr>
          <p:nvPr>
            <p:ph type="title"/>
          </p:nvPr>
        </p:nvSpPr>
        <p:spPr/>
        <p:txBody>
          <a:bodyPr/>
          <a:lstStyle/>
          <a:p>
            <a:r>
              <a:rPr lang="en-GB" dirty="0" err="1"/>
              <a:t>ASPIREeducation</a:t>
            </a:r>
            <a:r>
              <a:rPr lang="en-GB" dirty="0"/>
              <a:t> accreditation</a:t>
            </a:r>
          </a:p>
        </p:txBody>
      </p:sp>
      <p:pic>
        <p:nvPicPr>
          <p:cNvPr id="5" name="Picture 4">
            <a:extLst>
              <a:ext uri="{FF2B5EF4-FFF2-40B4-BE49-F238E27FC236}">
                <a16:creationId xmlns:a16="http://schemas.microsoft.com/office/drawing/2014/main" id="{9286A95F-9CB7-45FB-B26F-C555AD19BE1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08" y="6111551"/>
            <a:ext cx="1814382" cy="679002"/>
          </a:xfrm>
          <a:prstGeom prst="rect">
            <a:avLst/>
          </a:prstGeom>
        </p:spPr>
      </p:pic>
      <p:grpSp>
        <p:nvGrpSpPr>
          <p:cNvPr id="27" name="Group 26">
            <a:extLst>
              <a:ext uri="{FF2B5EF4-FFF2-40B4-BE49-F238E27FC236}">
                <a16:creationId xmlns:a16="http://schemas.microsoft.com/office/drawing/2014/main" id="{B9BD9123-93CD-494E-AD09-B778CAC19897}"/>
              </a:ext>
            </a:extLst>
          </p:cNvPr>
          <p:cNvGrpSpPr/>
          <p:nvPr/>
        </p:nvGrpSpPr>
        <p:grpSpPr>
          <a:xfrm>
            <a:off x="993138" y="1970843"/>
            <a:ext cx="10649203" cy="3256905"/>
            <a:chOff x="993138" y="1970843"/>
            <a:chExt cx="10649203" cy="3256905"/>
          </a:xfrm>
        </p:grpSpPr>
        <p:sp>
          <p:nvSpPr>
            <p:cNvPr id="6" name="TextBox 5">
              <a:extLst>
                <a:ext uri="{FF2B5EF4-FFF2-40B4-BE49-F238E27FC236}">
                  <a16:creationId xmlns:a16="http://schemas.microsoft.com/office/drawing/2014/main" id="{98CF402B-99BE-4F76-B752-3070C1403920}"/>
                </a:ext>
              </a:extLst>
            </p:cNvPr>
            <p:cNvSpPr txBox="1"/>
            <p:nvPr/>
          </p:nvSpPr>
          <p:spPr>
            <a:xfrm>
              <a:off x="1364961" y="4027419"/>
              <a:ext cx="1233182" cy="646331"/>
            </a:xfrm>
            <a:prstGeom prst="rect">
              <a:avLst/>
            </a:prstGeom>
            <a:noFill/>
          </p:spPr>
          <p:txBody>
            <a:bodyPr wrap="square" rtlCol="0">
              <a:spAutoFit/>
            </a:bodyPr>
            <a:lstStyle/>
            <a:p>
              <a:r>
                <a:rPr lang="en-GB" dirty="0"/>
                <a:t>Audit your services</a:t>
              </a:r>
            </a:p>
          </p:txBody>
        </p:sp>
        <p:sp>
          <p:nvSpPr>
            <p:cNvPr id="7" name="TextBox 6">
              <a:extLst>
                <a:ext uri="{FF2B5EF4-FFF2-40B4-BE49-F238E27FC236}">
                  <a16:creationId xmlns:a16="http://schemas.microsoft.com/office/drawing/2014/main" id="{376B0509-4405-454C-9F84-0D77A8BC9FB0}"/>
                </a:ext>
              </a:extLst>
            </p:cNvPr>
            <p:cNvSpPr txBox="1"/>
            <p:nvPr/>
          </p:nvSpPr>
          <p:spPr>
            <a:xfrm>
              <a:off x="3422585" y="4027418"/>
              <a:ext cx="2155970" cy="923330"/>
            </a:xfrm>
            <a:prstGeom prst="rect">
              <a:avLst/>
            </a:prstGeom>
            <a:noFill/>
          </p:spPr>
          <p:txBody>
            <a:bodyPr wrap="square" rtlCol="0">
              <a:spAutoFit/>
            </a:bodyPr>
            <a:lstStyle/>
            <a:p>
              <a:r>
                <a:rPr lang="en-GB" dirty="0"/>
                <a:t>Get support in writing the best statement possible</a:t>
              </a:r>
            </a:p>
          </p:txBody>
        </p:sp>
        <p:sp>
          <p:nvSpPr>
            <p:cNvPr id="8" name="TextBox 7">
              <a:extLst>
                <a:ext uri="{FF2B5EF4-FFF2-40B4-BE49-F238E27FC236}">
                  <a16:creationId xmlns:a16="http://schemas.microsoft.com/office/drawing/2014/main" id="{AADA2E28-6C55-4662-868A-2D0C4E1570AB}"/>
                </a:ext>
              </a:extLst>
            </p:cNvPr>
            <p:cNvSpPr txBox="1"/>
            <p:nvPr/>
          </p:nvSpPr>
          <p:spPr>
            <a:xfrm>
              <a:off x="5978036" y="4027418"/>
              <a:ext cx="1730575" cy="923330"/>
            </a:xfrm>
            <a:prstGeom prst="rect">
              <a:avLst/>
            </a:prstGeom>
            <a:noFill/>
          </p:spPr>
          <p:txBody>
            <a:bodyPr wrap="square" rtlCol="0">
              <a:spAutoFit/>
            </a:bodyPr>
            <a:lstStyle/>
            <a:p>
              <a:r>
                <a:rPr lang="en-GB" dirty="0"/>
                <a:t>Know that you are providing the best support</a:t>
              </a:r>
            </a:p>
          </p:txBody>
        </p:sp>
        <p:sp>
          <p:nvSpPr>
            <p:cNvPr id="9" name="TextBox 8">
              <a:extLst>
                <a:ext uri="{FF2B5EF4-FFF2-40B4-BE49-F238E27FC236}">
                  <a16:creationId xmlns:a16="http://schemas.microsoft.com/office/drawing/2014/main" id="{74A9E645-BFAB-4E54-97CF-9CF2EE505FAD}"/>
                </a:ext>
              </a:extLst>
            </p:cNvPr>
            <p:cNvSpPr txBox="1"/>
            <p:nvPr/>
          </p:nvSpPr>
          <p:spPr>
            <a:xfrm>
              <a:off x="8297066" y="4027419"/>
              <a:ext cx="3345275" cy="1200329"/>
            </a:xfrm>
            <a:prstGeom prst="rect">
              <a:avLst/>
            </a:prstGeom>
            <a:noFill/>
          </p:spPr>
          <p:txBody>
            <a:bodyPr wrap="none" rtlCol="0">
              <a:spAutoFit/>
            </a:bodyPr>
            <a:lstStyle/>
            <a:p>
              <a:pPr marL="285750" indent="-285750">
                <a:buFont typeface="Arial" panose="020B0604020202020204" pitchFamily="34" charset="0"/>
                <a:buChar char="•"/>
              </a:pPr>
              <a:r>
                <a:rPr lang="en-GB" dirty="0"/>
                <a:t>Deliver accessible services</a:t>
              </a:r>
            </a:p>
            <a:p>
              <a:pPr marL="285750" indent="-285750">
                <a:buFont typeface="Arial" panose="020B0604020202020204" pitchFamily="34" charset="0"/>
                <a:buChar char="•"/>
              </a:pPr>
              <a:r>
                <a:rPr lang="en-GB" dirty="0"/>
                <a:t>Reduce legal risk</a:t>
              </a:r>
            </a:p>
            <a:p>
              <a:pPr marL="285750" indent="-285750">
                <a:buFont typeface="Arial" panose="020B0604020202020204" pitchFamily="34" charset="0"/>
                <a:buChar char="•"/>
              </a:pPr>
              <a:r>
                <a:rPr lang="en-GB" dirty="0"/>
                <a:t>Be an example of best practice</a:t>
              </a:r>
            </a:p>
            <a:p>
              <a:pPr marL="285750" indent="-285750">
                <a:buFont typeface="Arial" panose="020B0604020202020204" pitchFamily="34" charset="0"/>
                <a:buChar char="•"/>
              </a:pPr>
              <a:r>
                <a:rPr lang="en-GB" dirty="0"/>
                <a:t>Show maturity</a:t>
              </a:r>
            </a:p>
          </p:txBody>
        </p:sp>
        <p:pic>
          <p:nvPicPr>
            <p:cNvPr id="13" name="Picture 12">
              <a:extLst>
                <a:ext uri="{FF2B5EF4-FFF2-40B4-BE49-F238E27FC236}">
                  <a16:creationId xmlns:a16="http://schemas.microsoft.com/office/drawing/2014/main" id="{FCB9FAA4-2648-468B-B1A4-35856064D57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0777" y="2236902"/>
              <a:ext cx="1605095" cy="1605095"/>
            </a:xfrm>
            <a:prstGeom prst="rect">
              <a:avLst/>
            </a:prstGeom>
          </p:spPr>
        </p:pic>
        <p:pic>
          <p:nvPicPr>
            <p:cNvPr id="15" name="Picture 14">
              <a:extLst>
                <a:ext uri="{FF2B5EF4-FFF2-40B4-BE49-F238E27FC236}">
                  <a16:creationId xmlns:a16="http://schemas.microsoft.com/office/drawing/2014/main" id="{54CED121-35AB-4413-B41A-975A21332D1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576" y="2236902"/>
              <a:ext cx="2198979" cy="1605094"/>
            </a:xfrm>
            <a:prstGeom prst="rect">
              <a:avLst/>
            </a:prstGeom>
          </p:spPr>
        </p:pic>
        <p:pic>
          <p:nvPicPr>
            <p:cNvPr id="17" name="Picture 16">
              <a:extLst>
                <a:ext uri="{FF2B5EF4-FFF2-40B4-BE49-F238E27FC236}">
                  <a16:creationId xmlns:a16="http://schemas.microsoft.com/office/drawing/2014/main" id="{7B6594D5-C749-4013-9F78-3798D8F73EA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9737" y="1970843"/>
              <a:ext cx="1937503" cy="1955443"/>
            </a:xfrm>
            <a:prstGeom prst="rect">
              <a:avLst/>
            </a:prstGeom>
          </p:spPr>
        </p:pic>
        <p:pic>
          <p:nvPicPr>
            <p:cNvPr id="19" name="Picture 18">
              <a:extLst>
                <a:ext uri="{FF2B5EF4-FFF2-40B4-BE49-F238E27FC236}">
                  <a16:creationId xmlns:a16="http://schemas.microsoft.com/office/drawing/2014/main" id="{213933F6-5D6F-440E-94D1-9F35FC04326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38" y="2281635"/>
              <a:ext cx="1937503" cy="1515627"/>
            </a:xfrm>
            <a:prstGeom prst="rect">
              <a:avLst/>
            </a:prstGeom>
          </p:spPr>
        </p:pic>
        <p:sp>
          <p:nvSpPr>
            <p:cNvPr id="20" name="Arrow: Right 19">
              <a:extLst>
                <a:ext uri="{FF2B5EF4-FFF2-40B4-BE49-F238E27FC236}">
                  <a16:creationId xmlns:a16="http://schemas.microsoft.com/office/drawing/2014/main" id="{3AD9379C-7CAD-44A9-BFD1-70D74992895C}"/>
                </a:ext>
                <a:ext uri="{C183D7F6-B498-43B3-948B-1728B52AA6E4}">
                  <adec:decorative xmlns:adec="http://schemas.microsoft.com/office/drawing/2017/decorative" val="1"/>
                </a:ext>
              </a:extLst>
            </p:cNvPr>
            <p:cNvSpPr/>
            <p:nvPr/>
          </p:nvSpPr>
          <p:spPr>
            <a:xfrm>
              <a:off x="2930641" y="2894202"/>
              <a:ext cx="550790" cy="427838"/>
            </a:xfrm>
            <a:prstGeom prst="rightArrow">
              <a:avLst/>
            </a:prstGeom>
            <a:solidFill>
              <a:srgbClr val="FF0200"/>
            </a:solidFill>
            <a:ln>
              <a:solidFill>
                <a:srgbClr val="FF0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D807290F-9EF2-4FDF-8C7C-8053CD237C7A}"/>
                </a:ext>
                <a:ext uri="{C183D7F6-B498-43B3-948B-1728B52AA6E4}">
                  <adec:decorative xmlns:adec="http://schemas.microsoft.com/office/drawing/2017/decorative" val="1"/>
                </a:ext>
              </a:extLst>
            </p:cNvPr>
            <p:cNvSpPr/>
            <p:nvPr/>
          </p:nvSpPr>
          <p:spPr>
            <a:xfrm>
              <a:off x="5258876" y="2894202"/>
              <a:ext cx="550790" cy="427838"/>
            </a:xfrm>
            <a:prstGeom prst="rightArrow">
              <a:avLst/>
            </a:prstGeom>
            <a:solidFill>
              <a:srgbClr val="FF0200"/>
            </a:solidFill>
            <a:ln>
              <a:solidFill>
                <a:srgbClr val="FF0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AE763CB6-D1A3-4C2A-ACEB-4EAC2AB03081}"/>
                </a:ext>
                <a:ext uri="{C183D7F6-B498-43B3-948B-1728B52AA6E4}">
                  <adec:decorative xmlns:adec="http://schemas.microsoft.com/office/drawing/2017/decorative" val="1"/>
                </a:ext>
              </a:extLst>
            </p:cNvPr>
            <p:cNvSpPr/>
            <p:nvPr/>
          </p:nvSpPr>
          <p:spPr>
            <a:xfrm>
              <a:off x="8021671" y="2894202"/>
              <a:ext cx="550790" cy="427838"/>
            </a:xfrm>
            <a:prstGeom prst="rightArrow">
              <a:avLst/>
            </a:prstGeom>
            <a:solidFill>
              <a:srgbClr val="FF0200"/>
            </a:solidFill>
            <a:ln>
              <a:solidFill>
                <a:srgbClr val="FF0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a:extLst>
              <a:ext uri="{FF2B5EF4-FFF2-40B4-BE49-F238E27FC236}">
                <a16:creationId xmlns:a16="http://schemas.microsoft.com/office/drawing/2014/main" id="{886FCBE1-B2CC-46AC-BAA6-4C661EDEDE34}"/>
              </a:ext>
            </a:extLst>
          </p:cNvPr>
          <p:cNvSpPr txBox="1"/>
          <p:nvPr/>
        </p:nvSpPr>
        <p:spPr>
          <a:xfrm>
            <a:off x="8271545" y="6421221"/>
            <a:ext cx="3772947" cy="369332"/>
          </a:xfrm>
          <a:prstGeom prst="rect">
            <a:avLst/>
          </a:prstGeom>
          <a:noFill/>
        </p:spPr>
        <p:txBody>
          <a:bodyPr wrap="square" rtlCol="0">
            <a:spAutoFit/>
          </a:bodyPr>
          <a:lstStyle/>
          <a:p>
            <a:r>
              <a:rPr lang="en-GB" dirty="0"/>
              <a:t>Twitter: @all_able	Web: allable.co.uk</a:t>
            </a:r>
          </a:p>
        </p:txBody>
      </p:sp>
    </p:spTree>
    <p:extLst>
      <p:ext uri="{BB962C8B-B14F-4D97-AF65-F5344CB8AC3E}">
        <p14:creationId xmlns:p14="http://schemas.microsoft.com/office/powerpoint/2010/main" val="2916191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B620-3396-4BD3-99F9-61761FC8AFFE}"/>
              </a:ext>
            </a:extLst>
          </p:cNvPr>
          <p:cNvSpPr>
            <a:spLocks noGrp="1"/>
          </p:cNvSpPr>
          <p:nvPr>
            <p:ph type="title"/>
          </p:nvPr>
        </p:nvSpPr>
        <p:spPr>
          <a:xfrm>
            <a:off x="0" y="1"/>
            <a:ext cx="12192000" cy="1690688"/>
          </a:xfrm>
        </p:spPr>
        <p:txBody>
          <a:bodyPr>
            <a:noAutofit/>
          </a:bodyPr>
          <a:lstStyle/>
          <a:p>
            <a:r>
              <a:rPr lang="en-GB" sz="10000" dirty="0">
                <a:solidFill>
                  <a:srgbClr val="554E4E"/>
                </a:solidFill>
                <a:latin typeface="Verdana Pro Light" panose="020B0304030504040204" pitchFamily="34" charset="0"/>
              </a:rPr>
              <a:t>ASPIREeducation</a:t>
            </a:r>
          </a:p>
        </p:txBody>
      </p:sp>
      <p:sp>
        <p:nvSpPr>
          <p:cNvPr id="3" name="Content Placeholder 2">
            <a:extLst>
              <a:ext uri="{FF2B5EF4-FFF2-40B4-BE49-F238E27FC236}">
                <a16:creationId xmlns:a16="http://schemas.microsoft.com/office/drawing/2014/main" id="{CE72F1A5-D3A2-4B35-AD9B-09581586FF8E}"/>
              </a:ext>
            </a:extLst>
          </p:cNvPr>
          <p:cNvSpPr>
            <a:spLocks noGrp="1"/>
          </p:cNvSpPr>
          <p:nvPr>
            <p:ph idx="1"/>
          </p:nvPr>
        </p:nvSpPr>
        <p:spPr>
          <a:xfrm>
            <a:off x="0" y="1808479"/>
            <a:ext cx="12192000" cy="2795051"/>
          </a:xfrm>
        </p:spPr>
        <p:txBody>
          <a:bodyPr>
            <a:normAutofit/>
          </a:bodyPr>
          <a:lstStyle/>
          <a:p>
            <a:pPr marL="0" indent="0" algn="l">
              <a:buNone/>
            </a:pPr>
            <a:r>
              <a:rPr lang="en-US" sz="4800" b="0" i="0" dirty="0">
                <a:solidFill>
                  <a:srgbClr val="554E4E"/>
                </a:solidFill>
                <a:effectLst/>
                <a:latin typeface="Verdana Pro Light" panose="020B0304030504040204" pitchFamily="34" charset="0"/>
              </a:rPr>
              <a:t>Writing useful statements + more</a:t>
            </a:r>
          </a:p>
          <a:p>
            <a:pPr marL="0" indent="0" algn="l">
              <a:buNone/>
            </a:pPr>
            <a:r>
              <a:rPr lang="en-US" b="0" i="0" dirty="0">
                <a:solidFill>
                  <a:srgbClr val="554E4E"/>
                </a:solidFill>
                <a:effectLst/>
                <a:latin typeface="Verdana Pro Light" panose="020B0304030504040204" pitchFamily="34" charset="0"/>
              </a:rPr>
              <a:t>Alistair McNaught + Huw Alexander</a:t>
            </a:r>
            <a:endParaRPr lang="en-GB" dirty="0"/>
          </a:p>
        </p:txBody>
      </p:sp>
      <p:pic>
        <p:nvPicPr>
          <p:cNvPr id="6" name="Picture 5" descr="The ASPIRE education logo.">
            <a:extLst>
              <a:ext uri="{FF2B5EF4-FFF2-40B4-BE49-F238E27FC236}">
                <a16:creationId xmlns:a16="http://schemas.microsoft.com/office/drawing/2014/main" id="{082FBF97-DE9F-4CAF-B7CA-3AD2CDBDC197}"/>
              </a:ext>
            </a:extLst>
          </p:cNvPr>
          <p:cNvPicPr>
            <a:picLocks noChangeAspect="1"/>
          </p:cNvPicPr>
          <p:nvPr/>
        </p:nvPicPr>
        <p:blipFill>
          <a:blip r:embed="rId2"/>
          <a:stretch>
            <a:fillRect/>
          </a:stretch>
        </p:blipFill>
        <p:spPr>
          <a:xfrm>
            <a:off x="7017637" y="5190396"/>
            <a:ext cx="4782076" cy="1502938"/>
          </a:xfrm>
          <a:prstGeom prst="rect">
            <a:avLst/>
          </a:prstGeom>
        </p:spPr>
      </p:pic>
      <p:sp>
        <p:nvSpPr>
          <p:cNvPr id="8" name="Content Placeholder 2">
            <a:extLst>
              <a:ext uri="{FF2B5EF4-FFF2-40B4-BE49-F238E27FC236}">
                <a16:creationId xmlns:a16="http://schemas.microsoft.com/office/drawing/2014/main" id="{F6523D66-0C2B-4B8D-8243-2836CFFD1355}"/>
              </a:ext>
            </a:extLst>
          </p:cNvPr>
          <p:cNvSpPr txBox="1">
            <a:spLocks/>
          </p:cNvSpPr>
          <p:nvPr/>
        </p:nvSpPr>
        <p:spPr>
          <a:xfrm>
            <a:off x="0" y="5378116"/>
            <a:ext cx="12192000" cy="11069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554E4E"/>
                </a:solidFill>
                <a:latin typeface="Verdana Pro Light" panose="020B0304030504040204" pitchFamily="34" charset="0"/>
              </a:rPr>
              <a:t>Twitter: @ASPIRElist</a:t>
            </a:r>
          </a:p>
          <a:p>
            <a:pPr marL="0" indent="0">
              <a:buFont typeface="Arial" panose="020B0604020202020204" pitchFamily="34" charset="0"/>
              <a:buNone/>
            </a:pPr>
            <a:r>
              <a:rPr lang="en-US" dirty="0">
                <a:solidFill>
                  <a:srgbClr val="554E4E"/>
                </a:solidFill>
                <a:latin typeface="Verdana Pro Light" panose="020B0304030504040204" pitchFamily="34" charset="0"/>
              </a:rPr>
              <a:t>Web: textboxdigital.com/aspire-home</a:t>
            </a:r>
            <a:endParaRPr lang="en-GB" dirty="0"/>
          </a:p>
        </p:txBody>
      </p:sp>
      <p:cxnSp>
        <p:nvCxnSpPr>
          <p:cNvPr id="9" name="Straight Connector 8">
            <a:extLst>
              <a:ext uri="{FF2B5EF4-FFF2-40B4-BE49-F238E27FC236}">
                <a16:creationId xmlns:a16="http://schemas.microsoft.com/office/drawing/2014/main" id="{2803538A-D050-4CC1-953F-8CC2B5FD5A88}"/>
              </a:ext>
            </a:extLst>
          </p:cNvPr>
          <p:cNvCxnSpPr>
            <a:cxnSpLocks/>
          </p:cNvCxnSpPr>
          <p:nvPr/>
        </p:nvCxnSpPr>
        <p:spPr>
          <a:xfrm>
            <a:off x="108284" y="1514756"/>
            <a:ext cx="8775032" cy="0"/>
          </a:xfrm>
          <a:prstGeom prst="line">
            <a:avLst/>
          </a:prstGeom>
          <a:ln w="63500">
            <a:solidFill>
              <a:srgbClr val="0F61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27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FACTS model logo.">
            <a:extLst>
              <a:ext uri="{FF2B5EF4-FFF2-40B4-BE49-F238E27FC236}">
                <a16:creationId xmlns:a16="http://schemas.microsoft.com/office/drawing/2014/main" id="{198C023C-E55F-4381-A61B-FBFE75BC96B1}"/>
              </a:ext>
            </a:extLst>
          </p:cNvPr>
          <p:cNvPicPr>
            <a:picLocks noChangeAspect="1"/>
          </p:cNvPicPr>
          <p:nvPr/>
        </p:nvPicPr>
        <p:blipFill>
          <a:blip r:embed="rId3"/>
          <a:stretch>
            <a:fillRect/>
          </a:stretch>
        </p:blipFill>
        <p:spPr>
          <a:xfrm>
            <a:off x="5544782" y="1772946"/>
            <a:ext cx="6346428" cy="1976093"/>
          </a:xfrm>
          <a:prstGeom prst="rect">
            <a:avLst/>
          </a:prstGeom>
        </p:spPr>
      </p:pic>
      <p:sp>
        <p:nvSpPr>
          <p:cNvPr id="2" name="Title 1">
            <a:extLst>
              <a:ext uri="{FF2B5EF4-FFF2-40B4-BE49-F238E27FC236}">
                <a16:creationId xmlns:a16="http://schemas.microsoft.com/office/drawing/2014/main" id="{287C5D8B-0F18-488D-B5A8-779A00010C16}"/>
              </a:ext>
            </a:extLst>
          </p:cNvPr>
          <p:cNvSpPr>
            <a:spLocks noGrp="1"/>
          </p:cNvSpPr>
          <p:nvPr>
            <p:ph type="title"/>
          </p:nvPr>
        </p:nvSpPr>
        <p:spPr>
          <a:xfrm>
            <a:off x="0" y="0"/>
            <a:ext cx="10515600" cy="1325563"/>
          </a:xfrm>
        </p:spPr>
        <p:txBody>
          <a:bodyPr>
            <a:normAutofit/>
          </a:bodyPr>
          <a:lstStyle/>
          <a:p>
            <a:r>
              <a:rPr lang="en-GB" sz="6000" dirty="0">
                <a:solidFill>
                  <a:srgbClr val="554E4E"/>
                </a:solidFill>
                <a:latin typeface="Verdana Pro Light" panose="020B0304030504040204" pitchFamily="34" charset="0"/>
              </a:rPr>
              <a:t>Giving users the FACTS</a:t>
            </a:r>
          </a:p>
        </p:txBody>
      </p:sp>
      <p:sp>
        <p:nvSpPr>
          <p:cNvPr id="3" name="Content Placeholder 2">
            <a:extLst>
              <a:ext uri="{FF2B5EF4-FFF2-40B4-BE49-F238E27FC236}">
                <a16:creationId xmlns:a16="http://schemas.microsoft.com/office/drawing/2014/main" id="{113A7ACF-858D-405B-9A48-83501E724BB9}"/>
              </a:ext>
            </a:extLst>
          </p:cNvPr>
          <p:cNvSpPr>
            <a:spLocks noGrp="1"/>
          </p:cNvSpPr>
          <p:nvPr>
            <p:ph idx="1"/>
          </p:nvPr>
        </p:nvSpPr>
        <p:spPr>
          <a:xfrm>
            <a:off x="787400" y="3281679"/>
            <a:ext cx="8275320" cy="2794001"/>
          </a:xfrm>
        </p:spPr>
        <p:txBody>
          <a:bodyPr>
            <a:normAutofit/>
          </a:bodyPr>
          <a:lstStyle/>
          <a:p>
            <a:pPr marL="0" indent="0">
              <a:buNone/>
            </a:pPr>
            <a:r>
              <a:rPr lang="en-GB" dirty="0">
                <a:solidFill>
                  <a:srgbClr val="0F614F"/>
                </a:solidFill>
                <a:latin typeface="Verdana Pro Light" panose="020B0304030504040204" pitchFamily="34" charset="0"/>
              </a:rPr>
              <a:t>Formative</a:t>
            </a:r>
            <a:r>
              <a:rPr lang="en-GB" dirty="0">
                <a:solidFill>
                  <a:srgbClr val="554E4E"/>
                </a:solidFill>
                <a:latin typeface="Verdana Pro Light" panose="020B0304030504040204" pitchFamily="34" charset="0"/>
              </a:rPr>
              <a:t>:</a:t>
            </a:r>
            <a:r>
              <a:rPr lang="en-US" dirty="0">
                <a:solidFill>
                  <a:srgbClr val="554E4E"/>
                </a:solidFill>
                <a:latin typeface="Verdana Pro Light" panose="020B0304030504040204" pitchFamily="34" charset="0"/>
              </a:rPr>
              <a:t> making users smarter.</a:t>
            </a:r>
            <a:endParaRPr lang="en-GB" dirty="0">
              <a:solidFill>
                <a:srgbClr val="554E4E"/>
              </a:solidFill>
              <a:latin typeface="Verdana Pro Light" panose="020B0304030504040204" pitchFamily="34" charset="0"/>
            </a:endParaRPr>
          </a:p>
          <a:p>
            <a:pPr marL="0" indent="0">
              <a:buNone/>
            </a:pPr>
            <a:r>
              <a:rPr lang="en-GB" dirty="0">
                <a:solidFill>
                  <a:srgbClr val="0F614F"/>
                </a:solidFill>
                <a:latin typeface="Verdana Pro Light" panose="020B0304030504040204" pitchFamily="34" charset="0"/>
              </a:rPr>
              <a:t>Actionable</a:t>
            </a:r>
            <a:r>
              <a:rPr lang="en-GB" dirty="0">
                <a:solidFill>
                  <a:srgbClr val="554E4E"/>
                </a:solidFill>
                <a:latin typeface="Verdana Pro Light" panose="020B0304030504040204" pitchFamily="34" charset="0"/>
              </a:rPr>
              <a:t>: </a:t>
            </a:r>
            <a:r>
              <a:rPr lang="en-US" dirty="0">
                <a:solidFill>
                  <a:srgbClr val="554E4E"/>
                </a:solidFill>
                <a:latin typeface="Verdana Pro Light" panose="020B0304030504040204" pitchFamily="34" charset="0"/>
              </a:rPr>
              <a:t>making users resilient.</a:t>
            </a:r>
          </a:p>
          <a:p>
            <a:pPr marL="0" indent="0">
              <a:buNone/>
            </a:pPr>
            <a:r>
              <a:rPr lang="en-US" dirty="0">
                <a:solidFill>
                  <a:srgbClr val="0F614F"/>
                </a:solidFill>
                <a:latin typeface="Verdana Pro Light" panose="020B0304030504040204" pitchFamily="34" charset="0"/>
              </a:rPr>
              <a:t>Compliant</a:t>
            </a:r>
            <a:r>
              <a:rPr lang="en-US" dirty="0">
                <a:solidFill>
                  <a:srgbClr val="554E4E"/>
                </a:solidFill>
                <a:latin typeface="Verdana Pro Light" panose="020B0304030504040204" pitchFamily="34" charset="0"/>
              </a:rPr>
              <a:t>: keeping the organisation safe.</a:t>
            </a:r>
          </a:p>
          <a:p>
            <a:pPr marL="0" indent="0">
              <a:buNone/>
            </a:pPr>
            <a:r>
              <a:rPr lang="en-US" dirty="0">
                <a:solidFill>
                  <a:srgbClr val="0F614F"/>
                </a:solidFill>
                <a:latin typeface="Verdana Pro Light" panose="020B0304030504040204" pitchFamily="34" charset="0"/>
              </a:rPr>
              <a:t>Transparent</a:t>
            </a:r>
            <a:r>
              <a:rPr lang="en-US" dirty="0">
                <a:solidFill>
                  <a:srgbClr val="554E4E"/>
                </a:solidFill>
                <a:latin typeface="Verdana Pro Light" panose="020B0304030504040204" pitchFamily="34" charset="0"/>
              </a:rPr>
              <a:t>: keeping disabled users on board. </a:t>
            </a:r>
          </a:p>
          <a:p>
            <a:pPr marL="0" indent="0">
              <a:buNone/>
            </a:pPr>
            <a:r>
              <a:rPr lang="en-US" dirty="0">
                <a:solidFill>
                  <a:srgbClr val="0F614F"/>
                </a:solidFill>
                <a:latin typeface="Verdana Pro Light" panose="020B0304030504040204" pitchFamily="34" charset="0"/>
              </a:rPr>
              <a:t>Supportive</a:t>
            </a:r>
            <a:r>
              <a:rPr lang="en-US" dirty="0">
                <a:solidFill>
                  <a:srgbClr val="554E4E"/>
                </a:solidFill>
                <a:latin typeface="Verdana Pro Light" panose="020B0304030504040204" pitchFamily="34" charset="0"/>
              </a:rPr>
              <a:t>: making users confident.</a:t>
            </a:r>
          </a:p>
          <a:p>
            <a:pPr marL="0" indent="0">
              <a:buNone/>
            </a:pPr>
            <a:endParaRPr lang="en-GB" dirty="0"/>
          </a:p>
        </p:txBody>
      </p:sp>
    </p:spTree>
    <p:extLst>
      <p:ext uri="{BB962C8B-B14F-4D97-AF65-F5344CB8AC3E}">
        <p14:creationId xmlns:p14="http://schemas.microsoft.com/office/powerpoint/2010/main" val="748993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E9B28-5545-4F4B-9641-2214F8E3F37D}"/>
              </a:ext>
            </a:extLst>
          </p:cNvPr>
          <p:cNvSpPr>
            <a:spLocks noGrp="1"/>
          </p:cNvSpPr>
          <p:nvPr>
            <p:ph type="title"/>
          </p:nvPr>
        </p:nvSpPr>
        <p:spPr>
          <a:xfrm>
            <a:off x="0" y="1"/>
            <a:ext cx="12192000" cy="1690688"/>
          </a:xfrm>
        </p:spPr>
        <p:txBody>
          <a:bodyPr>
            <a:noAutofit/>
          </a:bodyPr>
          <a:lstStyle/>
          <a:p>
            <a:r>
              <a:rPr lang="en-GB" sz="5400" dirty="0">
                <a:solidFill>
                  <a:srgbClr val="554E4E"/>
                </a:solidFill>
                <a:latin typeface="Verdana Pro Light" panose="020B0304030504040204" pitchFamily="34" charset="0"/>
              </a:rPr>
              <a:t>Formative | Actionable | Compliant</a:t>
            </a:r>
          </a:p>
        </p:txBody>
      </p:sp>
      <p:sp>
        <p:nvSpPr>
          <p:cNvPr id="3" name="Content Placeholder 2">
            <a:extLst>
              <a:ext uri="{FF2B5EF4-FFF2-40B4-BE49-F238E27FC236}">
                <a16:creationId xmlns:a16="http://schemas.microsoft.com/office/drawing/2014/main" id="{AD8398B7-B644-487E-A31B-9359032FDCDB}"/>
              </a:ext>
            </a:extLst>
          </p:cNvPr>
          <p:cNvSpPr>
            <a:spLocks noGrp="1"/>
          </p:cNvSpPr>
          <p:nvPr>
            <p:ph idx="1"/>
          </p:nvPr>
        </p:nvSpPr>
        <p:spPr>
          <a:xfrm>
            <a:off x="736600" y="1520824"/>
            <a:ext cx="10515600" cy="4753305"/>
          </a:xfrm>
        </p:spPr>
        <p:txBody>
          <a:bodyPr>
            <a:normAutofit fontScale="92500"/>
          </a:bodyPr>
          <a:lstStyle/>
          <a:p>
            <a:pPr marL="0" indent="0">
              <a:spcAft>
                <a:spcPts val="0"/>
              </a:spcAft>
              <a:buNone/>
            </a:pPr>
            <a:r>
              <a:rPr lang="en-GB" sz="2400" b="1" dirty="0">
                <a:solidFill>
                  <a:srgbClr val="0F614F"/>
                </a:solidFill>
                <a:effectLst/>
                <a:latin typeface="Verdana Pro Light" panose="020B0304030504040204" pitchFamily="34" charset="0"/>
                <a:ea typeface="Calibri" panose="020F0502020204030204" pitchFamily="34" charset="0"/>
                <a:cs typeface="Times New Roman" panose="02020603050405020304" pitchFamily="18" charset="0"/>
              </a:rPr>
              <a:t>Formative</a:t>
            </a:r>
            <a:r>
              <a:rPr lang="en-GB" sz="2400" dirty="0">
                <a:solidFill>
                  <a:srgbClr val="0F614F"/>
                </a:solidFill>
                <a:effectLst/>
                <a:latin typeface="Verdana Pro Light" panose="020B0304030504040204" pitchFamily="34" charset="0"/>
                <a:ea typeface="Calibri" panose="020F0502020204030204" pitchFamily="34" charset="0"/>
                <a:cs typeface="Times New Roman" panose="02020603050405020304" pitchFamily="18" charset="0"/>
              </a:rPr>
              <a:t>:</a:t>
            </a:r>
            <a:endParaRPr lang="en-GB" sz="2000" dirty="0">
              <a:solidFill>
                <a:srgbClr val="0F614F"/>
              </a:solidFill>
              <a:effectLst/>
              <a:latin typeface="Verdana Pro Light" panose="020B0304030504040204" pitchFamily="34" charset="0"/>
              <a:ea typeface="Calibri" panose="020F0502020204030204" pitchFamily="34" charset="0"/>
            </a:endParaRPr>
          </a:p>
          <a:p>
            <a:pPr indent="0">
              <a:spcAft>
                <a:spcPts val="0"/>
              </a:spcAft>
              <a:buNone/>
            </a:pPr>
            <a:r>
              <a:rPr lang="en-US" sz="2000" b="1" dirty="0">
                <a:effectLst/>
                <a:latin typeface="Verdana Pro Light" panose="020B0304030504040204" pitchFamily="34" charset="0"/>
                <a:ea typeface="Calibri" panose="020F0502020204030204" pitchFamily="34" charset="0"/>
                <a:cs typeface="Times New Roman" panose="02020603050405020304" pitchFamily="18" charset="0"/>
              </a:rPr>
              <a:t>Good example</a:t>
            </a:r>
            <a:r>
              <a:rPr lang="en-US" sz="2000" dirty="0">
                <a:effectLst/>
                <a:latin typeface="Verdana Pro Light" panose="020B0304030504040204" pitchFamily="34" charset="0"/>
                <a:ea typeface="Calibri" panose="020F0502020204030204" pitchFamily="34" charset="0"/>
                <a:cs typeface="Times New Roman" panose="02020603050405020304" pitchFamily="18" charset="0"/>
              </a:rPr>
              <a:t>: "We have used heading styles to create an easily navigable hierarchical structure to all our text content. This allows blind users with screen readers to navigate pages very efficiently. Browser plug-ins such as Headings map for Chrome/Firefox allows sighted users to instantly navigate to the relevant part of the page.</a:t>
            </a:r>
            <a:endParaRPr lang="en-GB" sz="2000" dirty="0">
              <a:effectLst/>
              <a:latin typeface="Verdana Pro Light" panose="020B0304030504040204" pitchFamily="34" charset="0"/>
              <a:ea typeface="Calibri" panose="020F0502020204030204" pitchFamily="34" charset="0"/>
            </a:endParaRPr>
          </a:p>
          <a:p>
            <a:pPr indent="0">
              <a:spcAft>
                <a:spcPts val="0"/>
              </a:spcAft>
              <a:buNone/>
            </a:pPr>
            <a:r>
              <a:rPr lang="en-US" sz="2000" b="1" dirty="0">
                <a:effectLst/>
                <a:latin typeface="Verdana Pro Light" panose="020B0304030504040204" pitchFamily="34" charset="0"/>
                <a:ea typeface="Calibri" panose="020F0502020204030204" pitchFamily="34" charset="0"/>
                <a:cs typeface="Times New Roman" panose="02020603050405020304" pitchFamily="18" charset="0"/>
              </a:rPr>
              <a:t>Poor example: </a:t>
            </a:r>
            <a:r>
              <a:rPr lang="en-US" sz="2000" dirty="0">
                <a:effectLst/>
                <a:latin typeface="Verdana Pro Light" panose="020B0304030504040204" pitchFamily="34" charset="0"/>
                <a:ea typeface="Calibri" panose="020F0502020204030204" pitchFamily="34" charset="0"/>
                <a:cs typeface="Times New Roman" panose="02020603050405020304" pitchFamily="18" charset="0"/>
              </a:rPr>
              <a:t>"Pages are structured using heading styles”</a:t>
            </a:r>
            <a:endParaRPr lang="en-GB" sz="2000" dirty="0">
              <a:effectLst/>
              <a:latin typeface="Verdana Pro Light" panose="020B0304030504040204" pitchFamily="34" charset="0"/>
              <a:ea typeface="Calibri" panose="020F0502020204030204" pitchFamily="34" charset="0"/>
            </a:endParaRPr>
          </a:p>
          <a:p>
            <a:pPr marL="0" indent="0">
              <a:spcAft>
                <a:spcPts val="0"/>
              </a:spcAft>
              <a:buNone/>
            </a:pPr>
            <a:r>
              <a:rPr lang="en-GB" sz="2400" b="1" dirty="0">
                <a:solidFill>
                  <a:srgbClr val="0F614F"/>
                </a:solidFill>
                <a:latin typeface="Verdana Pro Light" panose="020B0304030504040204" pitchFamily="34" charset="0"/>
                <a:cs typeface="Times New Roman" panose="02020603050405020304" pitchFamily="18" charset="0"/>
              </a:rPr>
              <a:t>Actionable:</a:t>
            </a:r>
          </a:p>
          <a:p>
            <a:pPr indent="0">
              <a:spcAft>
                <a:spcPts val="0"/>
              </a:spcAft>
              <a:buNone/>
            </a:pPr>
            <a:r>
              <a:rPr lang="en-GB" sz="2000" b="1" dirty="0">
                <a:effectLst/>
                <a:latin typeface="Verdana Pro Light" panose="020B0304030504040204" pitchFamily="34" charset="0"/>
                <a:ea typeface="Calibri" panose="020F0502020204030204" pitchFamily="34" charset="0"/>
                <a:cs typeface="Times New Roman" panose="02020603050405020304" pitchFamily="18" charset="0"/>
              </a:rPr>
              <a:t>Good example</a:t>
            </a:r>
            <a:r>
              <a:rPr lang="en-GB" sz="2000" dirty="0">
                <a:effectLst/>
                <a:latin typeface="Verdana Pro Light" panose="020B0304030504040204" pitchFamily="34" charset="0"/>
                <a:ea typeface="Calibri" panose="020F0502020204030204" pitchFamily="34" charset="0"/>
                <a:cs typeface="Times New Roman" panose="02020603050405020304" pitchFamily="18" charset="0"/>
              </a:rPr>
              <a:t>: "The online forms for requesting a prospectus and applying for halls of residence are not accessible to screen readers. Alternative contact details are provided on those pages.”</a:t>
            </a:r>
            <a:endParaRPr lang="en-GB" sz="2000" dirty="0">
              <a:effectLst/>
              <a:latin typeface="Verdana Pro Light" panose="020B0304030504040204" pitchFamily="34" charset="0"/>
              <a:ea typeface="Calibri" panose="020F0502020204030204" pitchFamily="34" charset="0"/>
            </a:endParaRPr>
          </a:p>
          <a:p>
            <a:pPr indent="0">
              <a:spcAft>
                <a:spcPts val="0"/>
              </a:spcAft>
              <a:buNone/>
            </a:pPr>
            <a:r>
              <a:rPr lang="en-GB" sz="2000" b="1" dirty="0">
                <a:latin typeface="Verdana Pro Light" panose="020B0304030504040204" pitchFamily="34" charset="0"/>
                <a:ea typeface="Calibri" panose="020F0502020204030204" pitchFamily="34" charset="0"/>
                <a:cs typeface="Times New Roman" panose="02020603050405020304" pitchFamily="18" charset="0"/>
              </a:rPr>
              <a:t>P</a:t>
            </a:r>
            <a:r>
              <a:rPr lang="en-GB" sz="2000" b="1" dirty="0">
                <a:effectLst/>
                <a:latin typeface="Verdana Pro Light" panose="020B0304030504040204" pitchFamily="34" charset="0"/>
                <a:ea typeface="Calibri" panose="020F0502020204030204" pitchFamily="34" charset="0"/>
                <a:cs typeface="Times New Roman" panose="02020603050405020304" pitchFamily="18" charset="0"/>
              </a:rPr>
              <a:t>oor example: </a:t>
            </a:r>
            <a:r>
              <a:rPr lang="en-GB" sz="2000" dirty="0">
                <a:effectLst/>
                <a:latin typeface="Verdana Pro Light" panose="020B0304030504040204" pitchFamily="34" charset="0"/>
                <a:ea typeface="Calibri" panose="020F0502020204030204" pitchFamily="34" charset="0"/>
                <a:cs typeface="Times New Roman" panose="02020603050405020304" pitchFamily="18" charset="0"/>
              </a:rPr>
              <a:t>“Not all the forms on our website work with screen readers.”</a:t>
            </a:r>
          </a:p>
          <a:p>
            <a:pPr indent="0">
              <a:spcAft>
                <a:spcPts val="0"/>
              </a:spcAft>
              <a:buNone/>
            </a:pPr>
            <a:endParaRPr lang="en-GB" sz="2000" dirty="0">
              <a:effectLst/>
              <a:latin typeface="Verdana Pro Light" panose="020B0304030504040204" pitchFamily="34" charset="0"/>
              <a:ea typeface="Calibri" panose="020F0502020204030204" pitchFamily="34" charset="0"/>
            </a:endParaRPr>
          </a:p>
          <a:p>
            <a:pPr marL="0" indent="0">
              <a:spcAft>
                <a:spcPts val="0"/>
              </a:spcAft>
              <a:buNone/>
            </a:pPr>
            <a:r>
              <a:rPr lang="en-US" sz="2400" b="1" dirty="0">
                <a:solidFill>
                  <a:srgbClr val="0F614F"/>
                </a:solidFill>
                <a:latin typeface="Verdana Pro Light" panose="020B0304030504040204" pitchFamily="34" charset="0"/>
                <a:cs typeface="Times New Roman" panose="02020603050405020304" pitchFamily="18" charset="0"/>
              </a:rPr>
              <a:t>Compliant: </a:t>
            </a:r>
            <a:r>
              <a:rPr lang="en-US" sz="2000" dirty="0">
                <a:effectLst/>
                <a:latin typeface="Verdana Pro Light" panose="020B0304030504040204" pitchFamily="34" charset="0"/>
                <a:ea typeface="Calibri" panose="020F0502020204030204" pitchFamily="34" charset="0"/>
                <a:cs typeface="Times New Roman" panose="02020603050405020304" pitchFamily="18" charset="0"/>
              </a:rPr>
              <a:t>The accessibility statement covers all legal requirements on GDS sample statement.</a:t>
            </a:r>
            <a:endParaRPr lang="en-GB" sz="2000" dirty="0">
              <a:effectLst/>
              <a:latin typeface="Verdana Pro Light" panose="020B0304030504040204" pitchFamily="34" charset="0"/>
              <a:ea typeface="Calibri" panose="020F0502020204030204" pitchFamily="34" charset="0"/>
            </a:endParaRPr>
          </a:p>
        </p:txBody>
      </p:sp>
    </p:spTree>
    <p:extLst>
      <p:ext uri="{BB962C8B-B14F-4D97-AF65-F5344CB8AC3E}">
        <p14:creationId xmlns:p14="http://schemas.microsoft.com/office/powerpoint/2010/main" val="28093584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E9B28-5545-4F4B-9641-2214F8E3F37D}"/>
              </a:ext>
            </a:extLst>
          </p:cNvPr>
          <p:cNvSpPr>
            <a:spLocks noGrp="1"/>
          </p:cNvSpPr>
          <p:nvPr>
            <p:ph type="title"/>
          </p:nvPr>
        </p:nvSpPr>
        <p:spPr>
          <a:xfrm>
            <a:off x="0" y="1"/>
            <a:ext cx="11353800" cy="1690688"/>
          </a:xfrm>
        </p:spPr>
        <p:txBody>
          <a:bodyPr>
            <a:normAutofit/>
          </a:bodyPr>
          <a:lstStyle/>
          <a:p>
            <a:r>
              <a:rPr lang="en-GB" sz="6000" dirty="0">
                <a:solidFill>
                  <a:srgbClr val="554E4E"/>
                </a:solidFill>
                <a:latin typeface="Verdana Pro Light" panose="020B0304030504040204" pitchFamily="34" charset="0"/>
              </a:rPr>
              <a:t>Transparent | Supportive</a:t>
            </a:r>
          </a:p>
        </p:txBody>
      </p:sp>
      <p:sp>
        <p:nvSpPr>
          <p:cNvPr id="3" name="Content Placeholder 2">
            <a:extLst>
              <a:ext uri="{FF2B5EF4-FFF2-40B4-BE49-F238E27FC236}">
                <a16:creationId xmlns:a16="http://schemas.microsoft.com/office/drawing/2014/main" id="{AD8398B7-B644-487E-A31B-9359032FDCDB}"/>
              </a:ext>
            </a:extLst>
          </p:cNvPr>
          <p:cNvSpPr>
            <a:spLocks noGrp="1"/>
          </p:cNvSpPr>
          <p:nvPr>
            <p:ph idx="1"/>
          </p:nvPr>
        </p:nvSpPr>
        <p:spPr>
          <a:xfrm>
            <a:off x="419100" y="1520824"/>
            <a:ext cx="10515600" cy="5032376"/>
          </a:xfrm>
        </p:spPr>
        <p:txBody>
          <a:bodyPr>
            <a:normAutofit fontScale="92500" lnSpcReduction="10000"/>
          </a:bodyPr>
          <a:lstStyle/>
          <a:p>
            <a:pPr marL="0" indent="0">
              <a:spcAft>
                <a:spcPts val="0"/>
              </a:spcAft>
              <a:buNone/>
            </a:pPr>
            <a:r>
              <a:rPr lang="en-US" sz="2600" b="1" dirty="0">
                <a:solidFill>
                  <a:srgbClr val="0F614F"/>
                </a:solidFill>
                <a:latin typeface="Verdana Pro Light" panose="020B0304030504040204" pitchFamily="34" charset="0"/>
                <a:cs typeface="Times New Roman" panose="02020603050405020304" pitchFamily="18" charset="0"/>
              </a:rPr>
              <a:t>Transparent:</a:t>
            </a:r>
            <a:endParaRPr lang="en-GB" sz="2600" b="1" dirty="0">
              <a:solidFill>
                <a:srgbClr val="0F614F"/>
              </a:solidFill>
              <a:latin typeface="Verdana Pro Light" panose="020B0304030504040204" pitchFamily="34" charset="0"/>
              <a:cs typeface="Times New Roman" panose="02020603050405020304" pitchFamily="18" charset="0"/>
            </a:endParaRPr>
          </a:p>
          <a:p>
            <a:pPr indent="0">
              <a:spcAft>
                <a:spcPts val="0"/>
              </a:spcAft>
              <a:buNone/>
            </a:pPr>
            <a:r>
              <a:rPr lang="en-US" sz="2000" b="1" dirty="0">
                <a:effectLst/>
                <a:latin typeface="Verdana Pro Light" panose="020B0304030504040204" pitchFamily="34" charset="0"/>
                <a:ea typeface="Calibri" panose="020F0502020204030204" pitchFamily="34" charset="0"/>
                <a:cs typeface="Times New Roman" panose="02020603050405020304" pitchFamily="18" charset="0"/>
              </a:rPr>
              <a:t>Good example</a:t>
            </a:r>
            <a:r>
              <a:rPr lang="en-US" sz="2000" dirty="0">
                <a:effectLst/>
                <a:latin typeface="Verdana Pro Light" panose="020B0304030504040204" pitchFamily="34" charset="0"/>
                <a:ea typeface="Calibri" panose="020F0502020204030204" pitchFamily="34" charset="0"/>
                <a:cs typeface="Times New Roman" panose="02020603050405020304" pitchFamily="18" charset="0"/>
              </a:rPr>
              <a:t>: "The 3D virtual reality tours have no audio options for blind users. The suppliers quote £8,000 - £10,000 to make each tour accessible. This would benefit less than 4 students in a typical year. We believe this is a disproportionate burden. Blind students can already access 1:1 orientation training. We plan to keep using the 3D virtual tour which benefits around 200 students with anxiety and mobility issues.”</a:t>
            </a:r>
            <a:endParaRPr lang="en-GB" sz="2000" dirty="0">
              <a:effectLst/>
              <a:latin typeface="Verdana Pro Light" panose="020B0304030504040204" pitchFamily="34" charset="0"/>
              <a:ea typeface="Calibri" panose="020F0502020204030204" pitchFamily="34" charset="0"/>
            </a:endParaRPr>
          </a:p>
          <a:p>
            <a:pPr indent="0">
              <a:spcAft>
                <a:spcPts val="0"/>
              </a:spcAft>
              <a:buNone/>
            </a:pPr>
            <a:r>
              <a:rPr lang="en-GB" sz="2000" b="1" dirty="0">
                <a:effectLst/>
                <a:latin typeface="Verdana Pro Light" panose="020B0304030504040204" pitchFamily="34" charset="0"/>
                <a:ea typeface="Calibri" panose="020F0502020204030204" pitchFamily="34" charset="0"/>
                <a:cs typeface="Times New Roman" panose="02020603050405020304" pitchFamily="18" charset="0"/>
              </a:rPr>
              <a:t>Poor example</a:t>
            </a:r>
            <a:r>
              <a:rPr lang="en-GB" sz="2000" dirty="0">
                <a:effectLst/>
                <a:latin typeface="Verdana Pro Light" panose="020B0304030504040204" pitchFamily="34" charset="0"/>
                <a:ea typeface="Calibri" panose="020F0502020204030204" pitchFamily="34" charset="0"/>
                <a:cs typeface="Times New Roman" panose="02020603050405020304" pitchFamily="18" charset="0"/>
              </a:rPr>
              <a:t>: “We have several interactivities on the site. Fixing these would be a disproportionate burden.”</a:t>
            </a:r>
            <a:endParaRPr lang="en-GB" sz="2000" dirty="0">
              <a:effectLst/>
              <a:latin typeface="Verdana Pro Light" panose="020B0304030504040204" pitchFamily="34" charset="0"/>
              <a:ea typeface="Calibri" panose="020F0502020204030204" pitchFamily="34" charset="0"/>
            </a:endParaRPr>
          </a:p>
          <a:p>
            <a:pPr marL="0" indent="0">
              <a:spcAft>
                <a:spcPts val="0"/>
              </a:spcAft>
              <a:buNone/>
            </a:pPr>
            <a:r>
              <a:rPr lang="en-US" sz="2600" b="1" dirty="0">
                <a:solidFill>
                  <a:srgbClr val="0F614F"/>
                </a:solidFill>
                <a:latin typeface="Verdana Pro Light" panose="020B0304030504040204" pitchFamily="34" charset="0"/>
                <a:cs typeface="Times New Roman" panose="02020603050405020304" pitchFamily="18" charset="0"/>
              </a:rPr>
              <a:t>Supportive: </a:t>
            </a:r>
          </a:p>
          <a:p>
            <a:pPr marL="0" indent="0">
              <a:spcAft>
                <a:spcPts val="0"/>
              </a:spcAft>
              <a:buNone/>
            </a:pPr>
            <a:r>
              <a:rPr lang="en-US" sz="2000" dirty="0">
                <a:effectLst/>
                <a:latin typeface="Verdana Pro Light" panose="020B0304030504040204" pitchFamily="34" charset="0"/>
                <a:ea typeface="Calibri" panose="020F0502020204030204" pitchFamily="34" charset="0"/>
                <a:cs typeface="Times New Roman" panose="02020603050405020304" pitchFamily="18" charset="0"/>
              </a:rPr>
              <a:t>Contact information, response times and processes are explicit and supportive. Self-help resources are available where appropriate.</a:t>
            </a:r>
            <a:endParaRPr lang="en-GB" sz="2000" dirty="0">
              <a:effectLst/>
              <a:latin typeface="Verdana Pro Light" panose="020B0304030504040204" pitchFamily="34" charset="0"/>
              <a:ea typeface="Calibri" panose="020F0502020204030204" pitchFamily="34" charset="0"/>
            </a:endParaRPr>
          </a:p>
          <a:p>
            <a:pPr indent="0">
              <a:spcAft>
                <a:spcPts val="0"/>
              </a:spcAft>
              <a:buNone/>
            </a:pPr>
            <a:r>
              <a:rPr lang="en-US" sz="2000" b="1" dirty="0">
                <a:effectLst/>
                <a:latin typeface="Verdana Pro Light" panose="020B0304030504040204" pitchFamily="34" charset="0"/>
                <a:ea typeface="Calibri" panose="020F0502020204030204" pitchFamily="34" charset="0"/>
                <a:cs typeface="Times New Roman" panose="02020603050405020304" pitchFamily="18" charset="0"/>
              </a:rPr>
              <a:t>Good example</a:t>
            </a:r>
            <a:r>
              <a:rPr lang="en-US" sz="2000" dirty="0">
                <a:effectLst/>
                <a:latin typeface="Verdana Pro Light" panose="020B0304030504040204" pitchFamily="34" charset="0"/>
                <a:ea typeface="Calibri" panose="020F0502020204030204" pitchFamily="34" charset="0"/>
                <a:cs typeface="Times New Roman" panose="02020603050405020304" pitchFamily="18" charset="0"/>
              </a:rPr>
              <a:t>: “Contact us through the email address or dedicated phone number below. We will </a:t>
            </a:r>
            <a:r>
              <a:rPr lang="en-US" sz="2000" dirty="0" err="1">
                <a:effectLst/>
                <a:latin typeface="Verdana Pro Light" panose="020B0304030504040204" pitchFamily="34" charset="0"/>
                <a:ea typeface="Calibri" panose="020F0502020204030204" pitchFamily="34" charset="0"/>
                <a:cs typeface="Times New Roman" panose="02020603050405020304" pitchFamily="18" charset="0"/>
              </a:rPr>
              <a:t>endeavour</a:t>
            </a:r>
            <a:r>
              <a:rPr lang="en-US" sz="2000" dirty="0">
                <a:effectLst/>
                <a:latin typeface="Verdana Pro Light" panose="020B0304030504040204" pitchFamily="34" charset="0"/>
                <a:ea typeface="Calibri" panose="020F0502020204030204" pitchFamily="34" charset="0"/>
                <a:cs typeface="Times New Roman" panose="02020603050405020304" pitchFamily="18" charset="0"/>
              </a:rPr>
              <a:t> to get back in touch with you in 2 working days. If the request will take longer than that, we will contact you to discuss options and alternatives. We can provide accessible alternatives in digital format much more quickly than physical formats such as large print or Braille.”</a:t>
            </a:r>
            <a:endParaRPr lang="en-GB" sz="2000" dirty="0">
              <a:effectLst/>
              <a:latin typeface="Verdana Pro Light" panose="020B0304030504040204" pitchFamily="34" charset="0"/>
              <a:ea typeface="Calibri" panose="020F0502020204030204" pitchFamily="34" charset="0"/>
            </a:endParaRPr>
          </a:p>
          <a:p>
            <a:pPr indent="0">
              <a:spcAft>
                <a:spcPts val="0"/>
              </a:spcAft>
              <a:buNone/>
            </a:pPr>
            <a:r>
              <a:rPr lang="en-GB" sz="2000" b="1" dirty="0">
                <a:effectLst/>
                <a:latin typeface="Verdana Pro Light" panose="020B0304030504040204" pitchFamily="34" charset="0"/>
                <a:ea typeface="Calibri" panose="020F0502020204030204" pitchFamily="34" charset="0"/>
              </a:rPr>
              <a:t>Poor example</a:t>
            </a:r>
            <a:r>
              <a:rPr lang="en-GB" sz="2000" dirty="0">
                <a:effectLst/>
                <a:latin typeface="Verdana Pro Light" panose="020B0304030504040204" pitchFamily="34" charset="0"/>
                <a:ea typeface="Calibri" panose="020F0502020204030204" pitchFamily="34" charset="0"/>
              </a:rPr>
              <a:t>: "If you have a problem email reception@university.ac.uk.”</a:t>
            </a:r>
          </a:p>
          <a:p>
            <a:endParaRPr lang="en-GB" sz="3600" dirty="0"/>
          </a:p>
        </p:txBody>
      </p:sp>
    </p:spTree>
    <p:extLst>
      <p:ext uri="{BB962C8B-B14F-4D97-AF65-F5344CB8AC3E}">
        <p14:creationId xmlns:p14="http://schemas.microsoft.com/office/powerpoint/2010/main" val="2265199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13AE2-EE14-44E6-94F5-5619825C98AE}"/>
              </a:ext>
            </a:extLst>
          </p:cNvPr>
          <p:cNvSpPr>
            <a:spLocks noGrp="1"/>
          </p:cNvSpPr>
          <p:nvPr>
            <p:ph type="title"/>
          </p:nvPr>
        </p:nvSpPr>
        <p:spPr>
          <a:xfrm>
            <a:off x="0" y="1"/>
            <a:ext cx="12192000" cy="1690688"/>
          </a:xfrm>
        </p:spPr>
        <p:txBody>
          <a:bodyPr>
            <a:noAutofit/>
          </a:bodyPr>
          <a:lstStyle/>
          <a:p>
            <a:r>
              <a:rPr lang="en-GB" sz="6000" dirty="0">
                <a:solidFill>
                  <a:srgbClr val="554E4E"/>
                </a:solidFill>
                <a:latin typeface="Verdana Pro Light" panose="020B0304030504040204" pitchFamily="34" charset="0"/>
              </a:rPr>
              <a:t>ASPIRE education review process</a:t>
            </a:r>
          </a:p>
        </p:txBody>
      </p:sp>
      <p:pic>
        <p:nvPicPr>
          <p:cNvPr id="4" name="Content Placeholder 3" descr="Screenshot of Aspire FACTS logo and ASPIRE compliance logo">
            <a:extLst>
              <a:ext uri="{FF2B5EF4-FFF2-40B4-BE49-F238E27FC236}">
                <a16:creationId xmlns:a16="http://schemas.microsoft.com/office/drawing/2014/main" id="{3E176EEC-2DE0-4CD3-8D45-DE637232D699}"/>
              </a:ext>
            </a:extLst>
          </p:cNvPr>
          <p:cNvPicPr>
            <a:picLocks noGrp="1" noChangeAspect="1"/>
          </p:cNvPicPr>
          <p:nvPr>
            <p:ph idx="1"/>
          </p:nvPr>
        </p:nvPicPr>
        <p:blipFill>
          <a:blip r:embed="rId3"/>
          <a:stretch>
            <a:fillRect/>
          </a:stretch>
        </p:blipFill>
        <p:spPr>
          <a:xfrm>
            <a:off x="2133195" y="1595120"/>
            <a:ext cx="7925610" cy="4909670"/>
          </a:xfrm>
          <a:prstGeom prst="rect">
            <a:avLst/>
          </a:prstGeom>
        </p:spPr>
      </p:pic>
    </p:spTree>
    <p:extLst>
      <p:ext uri="{BB962C8B-B14F-4D97-AF65-F5344CB8AC3E}">
        <p14:creationId xmlns:p14="http://schemas.microsoft.com/office/powerpoint/2010/main" val="31986237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C2D5C-E415-4747-97DF-1C9A9D0FB3F0}"/>
              </a:ext>
            </a:extLst>
          </p:cNvPr>
          <p:cNvSpPr>
            <a:spLocks noGrp="1"/>
          </p:cNvSpPr>
          <p:nvPr>
            <p:ph type="title"/>
          </p:nvPr>
        </p:nvSpPr>
        <p:spPr>
          <a:xfrm>
            <a:off x="0" y="1"/>
            <a:ext cx="11353800" cy="1690688"/>
          </a:xfrm>
        </p:spPr>
        <p:txBody>
          <a:bodyPr>
            <a:normAutofit/>
          </a:bodyPr>
          <a:lstStyle/>
          <a:p>
            <a:r>
              <a:rPr lang="en-GB" sz="6000" dirty="0">
                <a:solidFill>
                  <a:srgbClr val="554E4E"/>
                </a:solidFill>
                <a:latin typeface="Verdana Pro Light" panose="020B0304030504040204" pitchFamily="34" charset="0"/>
              </a:rPr>
              <a:t>ASPIRE list</a:t>
            </a:r>
          </a:p>
        </p:txBody>
      </p:sp>
      <p:pic>
        <p:nvPicPr>
          <p:cNvPr id="4" name="Content Placeholder 3" descr="Screenshot from the aspire educationalist showing two dummy entries for the all able Institute of enlightenment and Xavier's School for gifted youngsters.">
            <a:extLst>
              <a:ext uri="{FF2B5EF4-FFF2-40B4-BE49-F238E27FC236}">
                <a16:creationId xmlns:a16="http://schemas.microsoft.com/office/drawing/2014/main" id="{45E0B2E3-40FE-4A00-A2C2-4F7A88F021BF}"/>
              </a:ext>
            </a:extLst>
          </p:cNvPr>
          <p:cNvPicPr>
            <a:picLocks noGrp="1" noChangeAspect="1"/>
          </p:cNvPicPr>
          <p:nvPr>
            <p:ph idx="1"/>
          </p:nvPr>
        </p:nvPicPr>
        <p:blipFill>
          <a:blip r:embed="rId3"/>
          <a:stretch>
            <a:fillRect/>
          </a:stretch>
        </p:blipFill>
        <p:spPr>
          <a:xfrm>
            <a:off x="1170036" y="1873569"/>
            <a:ext cx="9851928" cy="3825291"/>
          </a:xfrm>
          <a:prstGeom prst="rect">
            <a:avLst/>
          </a:prstGeom>
        </p:spPr>
      </p:pic>
    </p:spTree>
    <p:extLst>
      <p:ext uri="{BB962C8B-B14F-4D97-AF65-F5344CB8AC3E}">
        <p14:creationId xmlns:p14="http://schemas.microsoft.com/office/powerpoint/2010/main" val="32107904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6E75-7BD1-4119-B617-8A0918D7024B}"/>
              </a:ext>
            </a:extLst>
          </p:cNvPr>
          <p:cNvSpPr>
            <a:spLocks noGrp="1"/>
          </p:cNvSpPr>
          <p:nvPr>
            <p:ph type="title"/>
          </p:nvPr>
        </p:nvSpPr>
        <p:spPr>
          <a:xfrm>
            <a:off x="0" y="0"/>
            <a:ext cx="4663440" cy="6035040"/>
          </a:xfrm>
        </p:spPr>
        <p:txBody>
          <a:bodyPr>
            <a:normAutofit/>
          </a:bodyPr>
          <a:lstStyle/>
          <a:p>
            <a:r>
              <a:rPr lang="en-US" sz="6000" dirty="0">
                <a:solidFill>
                  <a:srgbClr val="554E4E"/>
                </a:solidFill>
                <a:latin typeface="Verdana Pro Light" panose="020B0304030504040204" pitchFamily="34" charset="0"/>
              </a:rPr>
              <a:t>Free guidelines or bespoke support</a:t>
            </a:r>
            <a:endParaRPr lang="en-GB" sz="6000" dirty="0">
              <a:solidFill>
                <a:srgbClr val="554E4E"/>
              </a:solidFill>
              <a:latin typeface="Verdana Pro Light" panose="020B0304030504040204" pitchFamily="34" charset="0"/>
            </a:endParaRPr>
          </a:p>
        </p:txBody>
      </p:sp>
      <p:pic>
        <p:nvPicPr>
          <p:cNvPr id="4" name="Content Placeholder 3" descr="Screenshot of the aspire education guidelines link and the link to aspire education consultancy.">
            <a:extLst>
              <a:ext uri="{FF2B5EF4-FFF2-40B4-BE49-F238E27FC236}">
                <a16:creationId xmlns:a16="http://schemas.microsoft.com/office/drawing/2014/main" id="{D4E123EE-3767-48EC-92C7-019203E46ACD}"/>
              </a:ext>
            </a:extLst>
          </p:cNvPr>
          <p:cNvPicPr>
            <a:picLocks noGrp="1" noChangeAspect="1"/>
          </p:cNvPicPr>
          <p:nvPr>
            <p:ph idx="1"/>
          </p:nvPr>
        </p:nvPicPr>
        <p:blipFill>
          <a:blip r:embed="rId3"/>
          <a:stretch>
            <a:fillRect/>
          </a:stretch>
        </p:blipFill>
        <p:spPr>
          <a:xfrm>
            <a:off x="4937761" y="0"/>
            <a:ext cx="7254240" cy="6823012"/>
          </a:xfrm>
          <a:prstGeom prst="rect">
            <a:avLst/>
          </a:prstGeom>
        </p:spPr>
      </p:pic>
    </p:spTree>
    <p:extLst>
      <p:ext uri="{BB962C8B-B14F-4D97-AF65-F5344CB8AC3E}">
        <p14:creationId xmlns:p14="http://schemas.microsoft.com/office/powerpoint/2010/main" val="3987864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ASPIRE publisher logo.">
            <a:extLst>
              <a:ext uri="{FF2B5EF4-FFF2-40B4-BE49-F238E27FC236}">
                <a16:creationId xmlns:a16="http://schemas.microsoft.com/office/drawing/2014/main" id="{CDFD5D93-C595-4A83-A8CD-F6BC75B97DCB}"/>
              </a:ext>
            </a:extLst>
          </p:cNvPr>
          <p:cNvPicPr>
            <a:picLocks noChangeAspect="1"/>
          </p:cNvPicPr>
          <p:nvPr/>
        </p:nvPicPr>
        <p:blipFill>
          <a:blip r:embed="rId2"/>
          <a:stretch>
            <a:fillRect/>
          </a:stretch>
        </p:blipFill>
        <p:spPr>
          <a:xfrm>
            <a:off x="389432" y="767926"/>
            <a:ext cx="4985455" cy="1621653"/>
          </a:xfrm>
          <a:prstGeom prst="rect">
            <a:avLst/>
          </a:prstGeom>
        </p:spPr>
      </p:pic>
      <p:pic>
        <p:nvPicPr>
          <p:cNvPr id="6" name="Picture 5" descr="The ASPIRE platform logo.">
            <a:extLst>
              <a:ext uri="{FF2B5EF4-FFF2-40B4-BE49-F238E27FC236}">
                <a16:creationId xmlns:a16="http://schemas.microsoft.com/office/drawing/2014/main" id="{11365179-EB46-4C80-A17C-0F9CA0F79761}"/>
              </a:ext>
            </a:extLst>
          </p:cNvPr>
          <p:cNvPicPr>
            <a:picLocks noChangeAspect="1"/>
          </p:cNvPicPr>
          <p:nvPr/>
        </p:nvPicPr>
        <p:blipFill>
          <a:blip r:embed="rId3"/>
          <a:stretch>
            <a:fillRect/>
          </a:stretch>
        </p:blipFill>
        <p:spPr>
          <a:xfrm>
            <a:off x="6607879" y="767926"/>
            <a:ext cx="5031152" cy="1621653"/>
          </a:xfrm>
          <a:prstGeom prst="rect">
            <a:avLst/>
          </a:prstGeom>
        </p:spPr>
      </p:pic>
      <p:pic>
        <p:nvPicPr>
          <p:cNvPr id="4" name="Picture 3" descr="The ASPIRE education logo.">
            <a:extLst>
              <a:ext uri="{FF2B5EF4-FFF2-40B4-BE49-F238E27FC236}">
                <a16:creationId xmlns:a16="http://schemas.microsoft.com/office/drawing/2014/main" id="{992F6C2A-E866-4260-A583-BBDED4D69C72}"/>
              </a:ext>
            </a:extLst>
          </p:cNvPr>
          <p:cNvPicPr>
            <a:picLocks noChangeAspect="1"/>
          </p:cNvPicPr>
          <p:nvPr/>
        </p:nvPicPr>
        <p:blipFill>
          <a:blip r:embed="rId4"/>
          <a:stretch>
            <a:fillRect/>
          </a:stretch>
        </p:blipFill>
        <p:spPr>
          <a:xfrm>
            <a:off x="389432" y="3224767"/>
            <a:ext cx="4985455" cy="1508163"/>
          </a:xfrm>
          <a:prstGeom prst="rect">
            <a:avLst/>
          </a:prstGeom>
        </p:spPr>
      </p:pic>
      <p:sp>
        <p:nvSpPr>
          <p:cNvPr id="11" name="Rectangle 10">
            <a:extLst>
              <a:ext uri="{FF2B5EF4-FFF2-40B4-BE49-F238E27FC236}">
                <a16:creationId xmlns:a16="http://schemas.microsoft.com/office/drawing/2014/main" id="{DD38F7A1-C278-4488-89C6-06A8790CFE03}"/>
              </a:ext>
            </a:extLst>
          </p:cNvPr>
          <p:cNvSpPr/>
          <p:nvPr/>
        </p:nvSpPr>
        <p:spPr>
          <a:xfrm>
            <a:off x="2430049" y="5010411"/>
            <a:ext cx="2944838" cy="360000"/>
          </a:xfrm>
          <a:prstGeom prst="rect">
            <a:avLst/>
          </a:prstGeom>
          <a:solidFill>
            <a:srgbClr val="0F614F"/>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dirty="0">
                <a:latin typeface="Verdana Pro Light" panose="020B0304030504040204" pitchFamily="34" charset="0"/>
              </a:rPr>
              <a:t>NEW SERVICE</a:t>
            </a:r>
          </a:p>
        </p:txBody>
      </p:sp>
      <p:pic>
        <p:nvPicPr>
          <p:cNvPr id="7" name="Picture 6" descr="The ASPIRE public sector logo.">
            <a:extLst>
              <a:ext uri="{FF2B5EF4-FFF2-40B4-BE49-F238E27FC236}">
                <a16:creationId xmlns:a16="http://schemas.microsoft.com/office/drawing/2014/main" id="{390175CE-1F42-4965-A166-AD6B2BFD5BE4}"/>
              </a:ext>
            </a:extLst>
          </p:cNvPr>
          <p:cNvPicPr>
            <a:picLocks noChangeAspect="1"/>
          </p:cNvPicPr>
          <p:nvPr/>
        </p:nvPicPr>
        <p:blipFill>
          <a:blip r:embed="rId5"/>
          <a:stretch>
            <a:fillRect/>
          </a:stretch>
        </p:blipFill>
        <p:spPr>
          <a:xfrm>
            <a:off x="6607879" y="3224767"/>
            <a:ext cx="5031153" cy="1602890"/>
          </a:xfrm>
          <a:prstGeom prst="rect">
            <a:avLst/>
          </a:prstGeom>
        </p:spPr>
      </p:pic>
      <p:sp>
        <p:nvSpPr>
          <p:cNvPr id="13" name="Rectangle 12">
            <a:extLst>
              <a:ext uri="{FF2B5EF4-FFF2-40B4-BE49-F238E27FC236}">
                <a16:creationId xmlns:a16="http://schemas.microsoft.com/office/drawing/2014/main" id="{74539EA9-66B8-4EA1-A222-D37C710F2D1D}"/>
              </a:ext>
            </a:extLst>
          </p:cNvPr>
          <p:cNvSpPr/>
          <p:nvPr/>
        </p:nvSpPr>
        <p:spPr>
          <a:xfrm>
            <a:off x="8694193" y="5010411"/>
            <a:ext cx="2944838" cy="360000"/>
          </a:xfrm>
          <a:prstGeom prst="rect">
            <a:avLst/>
          </a:prstGeom>
          <a:solidFill>
            <a:srgbClr val="0F614F"/>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dirty="0">
                <a:latin typeface="Verdana Pro Light" panose="020B0304030504040204" pitchFamily="34" charset="0"/>
              </a:rPr>
              <a:t>NEW SERVICE</a:t>
            </a:r>
          </a:p>
        </p:txBody>
      </p:sp>
    </p:spTree>
    <p:extLst>
      <p:ext uri="{BB962C8B-B14F-4D97-AF65-F5344CB8AC3E}">
        <p14:creationId xmlns:p14="http://schemas.microsoft.com/office/powerpoint/2010/main" val="1903395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2730790-482F-8546-AC94-C9719D521CA3}"/>
              </a:ext>
            </a:extLst>
          </p:cNvPr>
          <p:cNvSpPr>
            <a:spLocks noGrp="1"/>
          </p:cNvSpPr>
          <p:nvPr>
            <p:ph idx="1"/>
          </p:nvPr>
        </p:nvSpPr>
        <p:spPr>
          <a:xfrm>
            <a:off x="1023669" y="2644475"/>
            <a:ext cx="5072332" cy="3826933"/>
          </a:xfrm>
        </p:spPr>
        <p:txBody>
          <a:bodyPr/>
          <a:lstStyle/>
          <a:p>
            <a:pPr marL="0" indent="0">
              <a:buNone/>
            </a:pPr>
            <a:r>
              <a:rPr lang="en-GB" dirty="0"/>
              <a:t>“We support people of any age, living with any disability or impairment, to use technology to achieve their goals at home, at work and in education.” </a:t>
            </a:r>
          </a:p>
          <a:p>
            <a:endParaRPr lang="en-GB" altLang="en-US" dirty="0"/>
          </a:p>
          <a:p>
            <a:endParaRPr lang="en-GB" dirty="0"/>
          </a:p>
        </p:txBody>
      </p:sp>
      <p:sp>
        <p:nvSpPr>
          <p:cNvPr id="3" name="Title 2">
            <a:extLst>
              <a:ext uri="{FF2B5EF4-FFF2-40B4-BE49-F238E27FC236}">
                <a16:creationId xmlns:a16="http://schemas.microsoft.com/office/drawing/2014/main" id="{6A5FE2C7-7588-9A4D-A557-BF3AA2BC2892}"/>
              </a:ext>
            </a:extLst>
          </p:cNvPr>
          <p:cNvSpPr>
            <a:spLocks noGrp="1"/>
          </p:cNvSpPr>
          <p:nvPr>
            <p:ph type="title"/>
          </p:nvPr>
        </p:nvSpPr>
        <p:spPr/>
        <p:txBody>
          <a:bodyPr/>
          <a:lstStyle/>
          <a:p>
            <a:r>
              <a:rPr lang="en-US"/>
              <a:t>AbilityNet: </a:t>
            </a:r>
            <a:r>
              <a:rPr lang="en-GB" b="1"/>
              <a:t>A Digital World Accessible to All</a:t>
            </a:r>
            <a:endParaRPr lang="en-US" b="1"/>
          </a:p>
        </p:txBody>
      </p:sp>
      <p:pic>
        <p:nvPicPr>
          <p:cNvPr id="2" name="Picture 1" descr="A student sitting at a table with coffee, a book and a phone ">
            <a:extLst>
              <a:ext uri="{FF2B5EF4-FFF2-40B4-BE49-F238E27FC236}">
                <a16:creationId xmlns:a16="http://schemas.microsoft.com/office/drawing/2014/main" id="{72AFD07F-74CA-4DBE-965A-6985CD905B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109"/>
          <a:stretch/>
        </p:blipFill>
        <p:spPr>
          <a:xfrm>
            <a:off x="7152529" y="2327083"/>
            <a:ext cx="3820272" cy="33122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0079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366C91-04F3-47C9-9E6D-CC009A238A62}"/>
              </a:ext>
            </a:extLst>
          </p:cNvPr>
          <p:cNvSpPr txBox="1">
            <a:spLocks/>
          </p:cNvSpPr>
          <p:nvPr/>
        </p:nvSpPr>
        <p:spPr>
          <a:xfrm>
            <a:off x="6096000" y="0"/>
            <a:ext cx="6096000" cy="59315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12000" dirty="0">
                <a:solidFill>
                  <a:srgbClr val="554E4E"/>
                </a:solidFill>
                <a:latin typeface="Verdana Pro Light" panose="020B0304030504040204" pitchFamily="34" charset="0"/>
              </a:rPr>
              <a:t>third party vendors</a:t>
            </a:r>
          </a:p>
        </p:txBody>
      </p:sp>
      <p:pic>
        <p:nvPicPr>
          <p:cNvPr id="5" name="Picture 4" descr="An icon of a node link network, representing the vendor ecosystem.">
            <a:extLst>
              <a:ext uri="{FF2B5EF4-FFF2-40B4-BE49-F238E27FC236}">
                <a16:creationId xmlns:a16="http://schemas.microsoft.com/office/drawing/2014/main" id="{D07FFDF0-F1A2-44CF-8B7D-6294BACFE7D1}"/>
              </a:ext>
            </a:extLst>
          </p:cNvPr>
          <p:cNvPicPr>
            <a:picLocks/>
          </p:cNvPicPr>
          <p:nvPr/>
        </p:nvPicPr>
        <p:blipFill>
          <a:blip r:embed="rId2"/>
          <a:stretch>
            <a:fillRect/>
          </a:stretch>
        </p:blipFill>
        <p:spPr>
          <a:xfrm>
            <a:off x="228601" y="397042"/>
            <a:ext cx="5450305" cy="5821070"/>
          </a:xfrm>
          <a:prstGeom prst="rect">
            <a:avLst/>
          </a:prstGeom>
        </p:spPr>
      </p:pic>
    </p:spTree>
    <p:extLst>
      <p:ext uri="{BB962C8B-B14F-4D97-AF65-F5344CB8AC3E}">
        <p14:creationId xmlns:p14="http://schemas.microsoft.com/office/powerpoint/2010/main" val="840745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347CC-FAE9-4189-BF26-EA62C33189C6}"/>
              </a:ext>
            </a:extLst>
          </p:cNvPr>
          <p:cNvSpPr>
            <a:spLocks noGrp="1"/>
          </p:cNvSpPr>
          <p:nvPr>
            <p:ph type="title"/>
          </p:nvPr>
        </p:nvSpPr>
        <p:spPr>
          <a:xfrm>
            <a:off x="0" y="1"/>
            <a:ext cx="5854390" cy="6043960"/>
          </a:xfrm>
        </p:spPr>
        <p:txBody>
          <a:bodyPr>
            <a:normAutofit/>
          </a:bodyPr>
          <a:lstStyle/>
          <a:p>
            <a:pPr algn="r"/>
            <a:r>
              <a:rPr lang="en-GB" sz="8800" dirty="0">
                <a:solidFill>
                  <a:srgbClr val="554E4E"/>
                </a:solidFill>
                <a:latin typeface="Verdana Pro Light" panose="020B0304030504040204" pitchFamily="34" charset="0"/>
              </a:rPr>
              <a:t>managing the ecosystem</a:t>
            </a:r>
          </a:p>
        </p:txBody>
      </p:sp>
      <p:pic>
        <p:nvPicPr>
          <p:cNvPr id="4" name="Picture 3">
            <a:extLst>
              <a:ext uri="{FF2B5EF4-FFF2-40B4-BE49-F238E27FC236}">
                <a16:creationId xmlns:a16="http://schemas.microsoft.com/office/drawing/2014/main" id="{E1186954-06F4-47B7-90E4-D1560C008307}"/>
              </a:ext>
            </a:extLst>
          </p:cNvPr>
          <p:cNvPicPr>
            <a:picLocks/>
          </p:cNvPicPr>
          <p:nvPr/>
        </p:nvPicPr>
        <p:blipFill>
          <a:blip r:embed="rId2"/>
          <a:stretch>
            <a:fillRect/>
          </a:stretch>
        </p:blipFill>
        <p:spPr>
          <a:xfrm>
            <a:off x="5984491" y="1488688"/>
            <a:ext cx="3241286" cy="3278458"/>
          </a:xfrm>
          <a:prstGeom prst="rect">
            <a:avLst/>
          </a:prstGeom>
        </p:spPr>
      </p:pic>
      <p:pic>
        <p:nvPicPr>
          <p:cNvPr id="5" name="Picture 4">
            <a:extLst>
              <a:ext uri="{FF2B5EF4-FFF2-40B4-BE49-F238E27FC236}">
                <a16:creationId xmlns:a16="http://schemas.microsoft.com/office/drawing/2014/main" id="{C8C96F0D-F2C8-4B23-A502-B620FE979129}"/>
              </a:ext>
            </a:extLst>
          </p:cNvPr>
          <p:cNvPicPr>
            <a:picLocks/>
          </p:cNvPicPr>
          <p:nvPr/>
        </p:nvPicPr>
        <p:blipFill>
          <a:blip r:embed="rId3"/>
          <a:stretch>
            <a:fillRect/>
          </a:stretch>
        </p:blipFill>
        <p:spPr>
          <a:xfrm>
            <a:off x="8320359" y="858644"/>
            <a:ext cx="4650679" cy="4983354"/>
          </a:xfrm>
          <a:prstGeom prst="rect">
            <a:avLst/>
          </a:prstGeom>
        </p:spPr>
      </p:pic>
    </p:spTree>
    <p:extLst>
      <p:ext uri="{BB962C8B-B14F-4D97-AF65-F5344CB8AC3E}">
        <p14:creationId xmlns:p14="http://schemas.microsoft.com/office/powerpoint/2010/main" val="930451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E59A52-97BE-4332-84CF-6C64F62680CA}"/>
              </a:ext>
            </a:extLst>
          </p:cNvPr>
          <p:cNvSpPr txBox="1">
            <a:spLocks/>
          </p:cNvSpPr>
          <p:nvPr/>
        </p:nvSpPr>
        <p:spPr>
          <a:xfrm>
            <a:off x="0" y="0"/>
            <a:ext cx="12192000" cy="16906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000" dirty="0">
                <a:solidFill>
                  <a:srgbClr val="554E4E"/>
                </a:solidFill>
                <a:latin typeface="Verdana Pro Light" panose="020B0304030504040204" pitchFamily="34" charset="0"/>
              </a:rPr>
              <a:t>introducing</a:t>
            </a:r>
          </a:p>
        </p:txBody>
      </p:sp>
      <p:pic>
        <p:nvPicPr>
          <p:cNvPr id="7" name="Picture 6">
            <a:extLst>
              <a:ext uri="{FF2B5EF4-FFF2-40B4-BE49-F238E27FC236}">
                <a16:creationId xmlns:a16="http://schemas.microsoft.com/office/drawing/2014/main" id="{AC981DD0-F014-4C3A-A132-515F4535DBF5}"/>
              </a:ext>
            </a:extLst>
          </p:cNvPr>
          <p:cNvPicPr>
            <a:picLocks noChangeAspect="1"/>
          </p:cNvPicPr>
          <p:nvPr/>
        </p:nvPicPr>
        <p:blipFill>
          <a:blip r:embed="rId2"/>
          <a:stretch>
            <a:fillRect/>
          </a:stretch>
        </p:blipFill>
        <p:spPr>
          <a:xfrm>
            <a:off x="698011" y="2436354"/>
            <a:ext cx="10456125" cy="2785352"/>
          </a:xfrm>
          <a:prstGeom prst="rect">
            <a:avLst/>
          </a:prstGeom>
        </p:spPr>
      </p:pic>
    </p:spTree>
    <p:extLst>
      <p:ext uri="{BB962C8B-B14F-4D97-AF65-F5344CB8AC3E}">
        <p14:creationId xmlns:p14="http://schemas.microsoft.com/office/powerpoint/2010/main" val="3975089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C9A979-5CCA-41DA-AF36-071D88DBF10E}"/>
              </a:ext>
            </a:extLst>
          </p:cNvPr>
          <p:cNvSpPr txBox="1">
            <a:spLocks/>
          </p:cNvSpPr>
          <p:nvPr/>
        </p:nvSpPr>
        <p:spPr>
          <a:xfrm>
            <a:off x="0" y="0"/>
            <a:ext cx="12192000" cy="16906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000" dirty="0" err="1">
                <a:solidFill>
                  <a:srgbClr val="6A6F66"/>
                </a:solidFill>
                <a:latin typeface="Verdana Pro Light" panose="020B0304030504040204" pitchFamily="34" charset="0"/>
              </a:rPr>
              <a:t>search</a:t>
            </a:r>
            <a:r>
              <a:rPr lang="en-GB" sz="10000" dirty="0" err="1">
                <a:solidFill>
                  <a:srgbClr val="554E4E"/>
                </a:solidFill>
                <a:latin typeface="Verdana Pro Light" panose="020B0304030504040204" pitchFamily="34" charset="0"/>
              </a:rPr>
              <a:t>BOX</a:t>
            </a:r>
            <a:r>
              <a:rPr lang="en-GB" sz="10000" dirty="0" err="1">
                <a:solidFill>
                  <a:srgbClr val="6A6F66"/>
                </a:solidFill>
                <a:latin typeface="Verdana Pro Light" panose="020B0304030504040204" pitchFamily="34" charset="0"/>
              </a:rPr>
              <a:t>host</a:t>
            </a:r>
            <a:endParaRPr lang="en-GB" sz="10000" dirty="0">
              <a:solidFill>
                <a:srgbClr val="6A6F66"/>
              </a:solidFill>
              <a:latin typeface="Verdana Pro Light" panose="020B0304030504040204" pitchFamily="34" charset="0"/>
            </a:endParaRPr>
          </a:p>
        </p:txBody>
      </p:sp>
      <p:sp>
        <p:nvSpPr>
          <p:cNvPr id="6" name="Content Placeholder 2">
            <a:extLst>
              <a:ext uri="{FF2B5EF4-FFF2-40B4-BE49-F238E27FC236}">
                <a16:creationId xmlns:a16="http://schemas.microsoft.com/office/drawing/2014/main" id="{5731765B-A41D-43E0-8A89-2D5C27882E9C}"/>
              </a:ext>
            </a:extLst>
          </p:cNvPr>
          <p:cNvSpPr>
            <a:spLocks noGrp="1"/>
          </p:cNvSpPr>
          <p:nvPr>
            <p:ph idx="1"/>
          </p:nvPr>
        </p:nvSpPr>
        <p:spPr>
          <a:xfrm>
            <a:off x="4314325" y="2406316"/>
            <a:ext cx="7877675" cy="3645567"/>
          </a:xfrm>
        </p:spPr>
        <p:txBody>
          <a:bodyPr>
            <a:normAutofit fontScale="92500" lnSpcReduction="10000"/>
          </a:bodyPr>
          <a:lstStyle/>
          <a:p>
            <a:r>
              <a:rPr lang="en-US" sz="4000" dirty="0">
                <a:solidFill>
                  <a:srgbClr val="554E4E"/>
                </a:solidFill>
                <a:latin typeface="Verdana Pro Light" panose="020B0304030504040204" pitchFamily="34" charset="0"/>
              </a:rPr>
              <a:t> searchBOX </a:t>
            </a:r>
            <a:r>
              <a:rPr lang="en-US" sz="4000" dirty="0" err="1">
                <a:solidFill>
                  <a:srgbClr val="554E4E"/>
                </a:solidFill>
                <a:latin typeface="Verdana Pro Light" panose="020B0304030504040204" pitchFamily="34" charset="0"/>
              </a:rPr>
              <a:t>favourites</a:t>
            </a:r>
            <a:r>
              <a:rPr lang="en-US" sz="4000" dirty="0">
                <a:solidFill>
                  <a:srgbClr val="554E4E"/>
                </a:solidFill>
                <a:latin typeface="Verdana Pro Light" panose="020B0304030504040204" pitchFamily="34" charset="0"/>
              </a:rPr>
              <a:t> integration</a:t>
            </a:r>
          </a:p>
          <a:p>
            <a:r>
              <a:rPr lang="en-US" sz="4000">
                <a:solidFill>
                  <a:srgbClr val="554E4E"/>
                </a:solidFill>
                <a:latin typeface="Verdana Pro Light" panose="020B0304030504040204" pitchFamily="34" charset="0"/>
              </a:rPr>
              <a:t> vendor </a:t>
            </a:r>
            <a:r>
              <a:rPr lang="en-US" sz="4000" dirty="0">
                <a:solidFill>
                  <a:srgbClr val="554E4E"/>
                </a:solidFill>
                <a:latin typeface="Verdana Pro Light" panose="020B0304030504040204" pitchFamily="34" charset="0"/>
              </a:rPr>
              <a:t>list + statement links</a:t>
            </a:r>
          </a:p>
          <a:p>
            <a:r>
              <a:rPr lang="en-US" sz="4000" dirty="0">
                <a:solidFill>
                  <a:srgbClr val="554E4E"/>
                </a:solidFill>
                <a:latin typeface="Verdana Pro Light" panose="020B0304030504040204" pitchFamily="34" charset="0"/>
              </a:rPr>
              <a:t> b</a:t>
            </a:r>
            <a:r>
              <a:rPr lang="en-US" sz="4000" b="0" i="0" dirty="0">
                <a:solidFill>
                  <a:srgbClr val="554E4E"/>
                </a:solidFill>
                <a:effectLst/>
                <a:latin typeface="Verdana Pro Light" panose="020B0304030504040204" pitchFamily="34" charset="0"/>
              </a:rPr>
              <a:t>randed page (logo + URL)</a:t>
            </a:r>
          </a:p>
          <a:p>
            <a:r>
              <a:rPr lang="en-US" sz="4000" b="0" i="0" dirty="0">
                <a:solidFill>
                  <a:srgbClr val="554E4E"/>
                </a:solidFill>
                <a:effectLst/>
                <a:latin typeface="Verdana Pro Light" panose="020B0304030504040204" pitchFamily="34" charset="0"/>
              </a:rPr>
              <a:t> bespoke marketing copy</a:t>
            </a:r>
          </a:p>
          <a:p>
            <a:r>
              <a:rPr lang="en-US" sz="4000" dirty="0">
                <a:solidFill>
                  <a:srgbClr val="554E4E"/>
                </a:solidFill>
                <a:latin typeface="Verdana Pro Light" panose="020B0304030504040204" pitchFamily="34" charset="0"/>
              </a:rPr>
              <a:t> c</a:t>
            </a:r>
            <a:r>
              <a:rPr lang="en-US" sz="4000" b="0" i="0" dirty="0">
                <a:solidFill>
                  <a:srgbClr val="554E4E"/>
                </a:solidFill>
                <a:effectLst/>
                <a:latin typeface="Verdana Pro Light" panose="020B0304030504040204" pitchFamily="34" charset="0"/>
              </a:rPr>
              <a:t>ontact information + links</a:t>
            </a:r>
          </a:p>
          <a:p>
            <a:r>
              <a:rPr lang="en-US" sz="4000" b="0" i="0" dirty="0">
                <a:solidFill>
                  <a:srgbClr val="554E4E"/>
                </a:solidFill>
                <a:effectLst/>
                <a:latin typeface="Verdana Pro Light" panose="020B0304030504040204" pitchFamily="34" charset="0"/>
              </a:rPr>
              <a:t> £20 per month</a:t>
            </a:r>
            <a:endParaRPr lang="en-GB" sz="4000" dirty="0"/>
          </a:p>
        </p:txBody>
      </p:sp>
      <p:pic>
        <p:nvPicPr>
          <p:cNvPr id="8" name="Picture 7" descr="An icon of a cloud containing a vertical arrow, representing cloud hosting.">
            <a:extLst>
              <a:ext uri="{FF2B5EF4-FFF2-40B4-BE49-F238E27FC236}">
                <a16:creationId xmlns:a16="http://schemas.microsoft.com/office/drawing/2014/main" id="{943AFF37-7C04-4211-A4D5-8DB2F73A7A16}"/>
              </a:ext>
            </a:extLst>
          </p:cNvPr>
          <p:cNvPicPr>
            <a:picLocks/>
          </p:cNvPicPr>
          <p:nvPr/>
        </p:nvPicPr>
        <p:blipFill>
          <a:blip r:embed="rId2"/>
          <a:stretch>
            <a:fillRect/>
          </a:stretch>
        </p:blipFill>
        <p:spPr>
          <a:xfrm>
            <a:off x="235619" y="1690688"/>
            <a:ext cx="3843087" cy="4036344"/>
          </a:xfrm>
          <a:prstGeom prst="rect">
            <a:avLst/>
          </a:prstGeom>
        </p:spPr>
      </p:pic>
    </p:spTree>
    <p:extLst>
      <p:ext uri="{BB962C8B-B14F-4D97-AF65-F5344CB8AC3E}">
        <p14:creationId xmlns:p14="http://schemas.microsoft.com/office/powerpoint/2010/main" val="2089818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FE2839-E530-4939-9E28-55C9320BB11D}"/>
              </a:ext>
            </a:extLst>
          </p:cNvPr>
          <p:cNvSpPr/>
          <p:nvPr/>
        </p:nvSpPr>
        <p:spPr>
          <a:xfrm>
            <a:off x="116570" y="1435443"/>
            <a:ext cx="2219093" cy="4705815"/>
          </a:xfrm>
          <a:prstGeom prst="rect">
            <a:avLst/>
          </a:prstGeom>
          <a:solidFill>
            <a:srgbClr val="0F6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2800" dirty="0">
                <a:latin typeface="Verdana Pro Light" panose="020B0304030504040204" pitchFamily="34" charset="0"/>
              </a:rPr>
              <a:t>DIRECTORY</a:t>
            </a:r>
          </a:p>
          <a:p>
            <a:pPr algn="ctr"/>
            <a:endParaRPr lang="en-GB" sz="2800" dirty="0">
              <a:latin typeface="Verdana Pro Light" panose="020B0304030504040204" pitchFamily="34" charset="0"/>
            </a:endParaRPr>
          </a:p>
          <a:p>
            <a:pPr algn="ctr"/>
            <a:r>
              <a:rPr lang="en-GB" sz="2000" dirty="0">
                <a:latin typeface="Verdana Pro Light" panose="020B0304030504040204" pitchFamily="34" charset="0"/>
              </a:rPr>
              <a:t>the most comprehensive source of accessible content + contact information</a:t>
            </a:r>
          </a:p>
        </p:txBody>
      </p:sp>
      <p:sp>
        <p:nvSpPr>
          <p:cNvPr id="8" name="Rectangle 7">
            <a:extLst>
              <a:ext uri="{FF2B5EF4-FFF2-40B4-BE49-F238E27FC236}">
                <a16:creationId xmlns:a16="http://schemas.microsoft.com/office/drawing/2014/main" id="{F72A2298-A863-4242-9EF5-17DFBC8C1E7E}"/>
              </a:ext>
            </a:extLst>
          </p:cNvPr>
          <p:cNvSpPr/>
          <p:nvPr/>
        </p:nvSpPr>
        <p:spPr>
          <a:xfrm>
            <a:off x="2533464" y="1435443"/>
            <a:ext cx="2219093" cy="4705815"/>
          </a:xfrm>
          <a:prstGeom prst="rect">
            <a:avLst/>
          </a:prstGeom>
          <a:solidFill>
            <a:srgbClr val="55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2800" dirty="0">
                <a:latin typeface="Verdana Pro Light" panose="020B0304030504040204" pitchFamily="34" charset="0"/>
              </a:rPr>
              <a:t>FINDER</a:t>
            </a:r>
          </a:p>
          <a:p>
            <a:pPr algn="ctr"/>
            <a:endParaRPr lang="en-GB" sz="2800" dirty="0">
              <a:latin typeface="Verdana Pro Light" panose="020B0304030504040204" pitchFamily="34" charset="0"/>
            </a:endParaRPr>
          </a:p>
          <a:p>
            <a:pPr algn="ctr"/>
            <a:r>
              <a:rPr lang="en-GB" sz="2000" dirty="0">
                <a:latin typeface="Verdana Pro Light" panose="020B0304030504040204" pitchFamily="34" charset="0"/>
              </a:rPr>
              <a:t>third-party search functionality for your accessibility statement</a:t>
            </a:r>
          </a:p>
          <a:p>
            <a:pPr algn="ctr"/>
            <a:r>
              <a:rPr lang="en-GB" sz="2800" dirty="0">
                <a:latin typeface="Verdana Pro Light" panose="020B0304030504040204" pitchFamily="34" charset="0"/>
              </a:rPr>
              <a:t> </a:t>
            </a:r>
          </a:p>
        </p:txBody>
      </p:sp>
      <p:sp>
        <p:nvSpPr>
          <p:cNvPr id="10" name="Rectangle 9">
            <a:extLst>
              <a:ext uri="{FF2B5EF4-FFF2-40B4-BE49-F238E27FC236}">
                <a16:creationId xmlns:a16="http://schemas.microsoft.com/office/drawing/2014/main" id="{E924516C-C0C4-471D-BBC4-18DDFDD6785E}"/>
              </a:ext>
            </a:extLst>
          </p:cNvPr>
          <p:cNvSpPr/>
          <p:nvPr/>
        </p:nvSpPr>
        <p:spPr>
          <a:xfrm>
            <a:off x="4950358" y="1435445"/>
            <a:ext cx="2219093" cy="4705815"/>
          </a:xfrm>
          <a:prstGeom prst="rect">
            <a:avLst/>
          </a:prstGeom>
          <a:solidFill>
            <a:srgbClr val="6A6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2800" dirty="0">
                <a:latin typeface="Verdana Pro Light" panose="020B0304030504040204" pitchFamily="34" charset="0"/>
              </a:rPr>
              <a:t>EXCHANGE</a:t>
            </a:r>
          </a:p>
          <a:p>
            <a:pPr algn="ctr"/>
            <a:endParaRPr lang="en-GB" sz="2800" dirty="0">
              <a:latin typeface="Verdana Pro Light" panose="020B0304030504040204" pitchFamily="34" charset="0"/>
            </a:endParaRPr>
          </a:p>
          <a:p>
            <a:pPr algn="ctr"/>
            <a:r>
              <a:rPr lang="en-GB" sz="2000" dirty="0">
                <a:latin typeface="Verdana Pro Light" panose="020B0304030504040204" pitchFamily="34" charset="0"/>
              </a:rPr>
              <a:t>sign up for searchBOX + ASPIRE updates, lunchBOX interviews, new feature requests, multiple vendor uploads </a:t>
            </a:r>
          </a:p>
        </p:txBody>
      </p:sp>
      <p:sp>
        <p:nvSpPr>
          <p:cNvPr id="12" name="Rectangle 11">
            <a:extLst>
              <a:ext uri="{FF2B5EF4-FFF2-40B4-BE49-F238E27FC236}">
                <a16:creationId xmlns:a16="http://schemas.microsoft.com/office/drawing/2014/main" id="{DA1B43AE-7760-42D1-AC47-399BDDFD0D01}"/>
              </a:ext>
            </a:extLst>
          </p:cNvPr>
          <p:cNvSpPr/>
          <p:nvPr/>
        </p:nvSpPr>
        <p:spPr>
          <a:xfrm>
            <a:off x="7367252" y="1435445"/>
            <a:ext cx="2219093" cy="4705815"/>
          </a:xfrm>
          <a:prstGeom prst="rect">
            <a:avLst/>
          </a:prstGeom>
          <a:solidFill>
            <a:srgbClr val="0F6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2800" dirty="0">
                <a:latin typeface="Verdana Pro Light" panose="020B0304030504040204" pitchFamily="34" charset="0"/>
              </a:rPr>
              <a:t>REACH</a:t>
            </a:r>
          </a:p>
          <a:p>
            <a:pPr algn="ctr"/>
            <a:endParaRPr lang="en-GB" sz="2800" dirty="0">
              <a:latin typeface="Verdana Pro Light" panose="020B0304030504040204" pitchFamily="34" charset="0"/>
            </a:endParaRPr>
          </a:p>
          <a:p>
            <a:pPr algn="ctr"/>
            <a:r>
              <a:rPr lang="en-GB" sz="2000" dirty="0">
                <a:latin typeface="Verdana Pro Light" panose="020B0304030504040204" pitchFamily="34" charset="0"/>
              </a:rPr>
              <a:t>found a vendor without a statement? </a:t>
            </a:r>
          </a:p>
          <a:p>
            <a:pPr algn="ctr"/>
            <a:r>
              <a:rPr lang="en-GB" sz="2000" dirty="0">
                <a:latin typeface="Verdana Pro Light" panose="020B0304030504040204" pitchFamily="34" charset="0"/>
              </a:rPr>
              <a:t>let us know + we’ll encourage them to tell their accessibility story</a:t>
            </a:r>
          </a:p>
        </p:txBody>
      </p:sp>
      <p:sp>
        <p:nvSpPr>
          <p:cNvPr id="14" name="Rectangle 13">
            <a:extLst>
              <a:ext uri="{FF2B5EF4-FFF2-40B4-BE49-F238E27FC236}">
                <a16:creationId xmlns:a16="http://schemas.microsoft.com/office/drawing/2014/main" id="{A6AB0E3D-9219-4FEC-AE7C-E5FF9AA29E72}"/>
              </a:ext>
            </a:extLst>
          </p:cNvPr>
          <p:cNvSpPr/>
          <p:nvPr/>
        </p:nvSpPr>
        <p:spPr>
          <a:xfrm>
            <a:off x="9784146" y="1435444"/>
            <a:ext cx="2219093" cy="4705815"/>
          </a:xfrm>
          <a:prstGeom prst="rect">
            <a:avLst/>
          </a:prstGeom>
          <a:solidFill>
            <a:srgbClr val="55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2800" dirty="0">
                <a:latin typeface="Verdana Pro Light" panose="020B0304030504040204" pitchFamily="34" charset="0"/>
              </a:rPr>
              <a:t>HOST</a:t>
            </a:r>
          </a:p>
          <a:p>
            <a:pPr algn="ctr"/>
            <a:endParaRPr lang="en-GB" sz="2800" dirty="0">
              <a:latin typeface="Verdana Pro Light" panose="020B0304030504040204" pitchFamily="34" charset="0"/>
            </a:endParaRPr>
          </a:p>
          <a:p>
            <a:pPr algn="ctr"/>
            <a:r>
              <a:rPr lang="en-GB" sz="2000" dirty="0">
                <a:latin typeface="Verdana Pro Light" panose="020B0304030504040204" pitchFamily="34" charset="0"/>
              </a:rPr>
              <a:t>all your searchBOX favourites hosted on a bespoke, branded page to solve your third-party statement issues </a:t>
            </a:r>
          </a:p>
        </p:txBody>
      </p:sp>
      <p:pic>
        <p:nvPicPr>
          <p:cNvPr id="16" name="Picture 15" descr="The searchBOX reach logo.">
            <a:extLst>
              <a:ext uri="{FF2B5EF4-FFF2-40B4-BE49-F238E27FC236}">
                <a16:creationId xmlns:a16="http://schemas.microsoft.com/office/drawing/2014/main" id="{B35C9483-F9F0-4B71-AAD8-BCEC26FFF737}"/>
              </a:ext>
            </a:extLst>
          </p:cNvPr>
          <p:cNvPicPr>
            <a:picLocks noChangeAspect="1"/>
          </p:cNvPicPr>
          <p:nvPr/>
        </p:nvPicPr>
        <p:blipFill>
          <a:blip r:embed="rId2"/>
          <a:stretch>
            <a:fillRect/>
          </a:stretch>
        </p:blipFill>
        <p:spPr>
          <a:xfrm>
            <a:off x="7367251" y="675062"/>
            <a:ext cx="2219093" cy="603459"/>
          </a:xfrm>
          <a:prstGeom prst="rect">
            <a:avLst/>
          </a:prstGeom>
        </p:spPr>
      </p:pic>
      <p:pic>
        <p:nvPicPr>
          <p:cNvPr id="18" name="Picture 17" descr="The searchBOX exchange logo.">
            <a:extLst>
              <a:ext uri="{FF2B5EF4-FFF2-40B4-BE49-F238E27FC236}">
                <a16:creationId xmlns:a16="http://schemas.microsoft.com/office/drawing/2014/main" id="{3B278BCB-55AC-49AC-999A-C8930DF656E8}"/>
              </a:ext>
            </a:extLst>
          </p:cNvPr>
          <p:cNvPicPr>
            <a:picLocks noChangeAspect="1"/>
          </p:cNvPicPr>
          <p:nvPr/>
        </p:nvPicPr>
        <p:blipFill>
          <a:blip r:embed="rId3"/>
          <a:stretch>
            <a:fillRect/>
          </a:stretch>
        </p:blipFill>
        <p:spPr>
          <a:xfrm>
            <a:off x="4950358" y="675062"/>
            <a:ext cx="2113258" cy="603460"/>
          </a:xfrm>
          <a:prstGeom prst="rect">
            <a:avLst/>
          </a:prstGeom>
        </p:spPr>
      </p:pic>
      <p:pic>
        <p:nvPicPr>
          <p:cNvPr id="19" name="Picture 18">
            <a:extLst>
              <a:ext uri="{FF2B5EF4-FFF2-40B4-BE49-F238E27FC236}">
                <a16:creationId xmlns:a16="http://schemas.microsoft.com/office/drawing/2014/main" id="{E1676628-5FC4-497F-AB89-F57E10A86A7D}"/>
              </a:ext>
            </a:extLst>
          </p:cNvPr>
          <p:cNvPicPr>
            <a:picLocks noChangeAspect="1"/>
          </p:cNvPicPr>
          <p:nvPr/>
        </p:nvPicPr>
        <p:blipFill>
          <a:blip r:embed="rId4"/>
          <a:stretch>
            <a:fillRect/>
          </a:stretch>
        </p:blipFill>
        <p:spPr>
          <a:xfrm>
            <a:off x="185987" y="675063"/>
            <a:ext cx="2149676" cy="603458"/>
          </a:xfrm>
          <a:prstGeom prst="rect">
            <a:avLst/>
          </a:prstGeom>
        </p:spPr>
      </p:pic>
      <p:pic>
        <p:nvPicPr>
          <p:cNvPr id="26" name="Picture 25">
            <a:extLst>
              <a:ext uri="{FF2B5EF4-FFF2-40B4-BE49-F238E27FC236}">
                <a16:creationId xmlns:a16="http://schemas.microsoft.com/office/drawing/2014/main" id="{7884EBDB-E8E9-4DDD-B271-6AAF9B3DFDE1}"/>
              </a:ext>
            </a:extLst>
          </p:cNvPr>
          <p:cNvPicPr>
            <a:picLocks noChangeAspect="1"/>
          </p:cNvPicPr>
          <p:nvPr/>
        </p:nvPicPr>
        <p:blipFill>
          <a:blip r:embed="rId5"/>
          <a:stretch>
            <a:fillRect/>
          </a:stretch>
        </p:blipFill>
        <p:spPr>
          <a:xfrm>
            <a:off x="2569881" y="675062"/>
            <a:ext cx="2113259" cy="542835"/>
          </a:xfrm>
          <a:prstGeom prst="rect">
            <a:avLst/>
          </a:prstGeom>
        </p:spPr>
      </p:pic>
      <p:pic>
        <p:nvPicPr>
          <p:cNvPr id="27" name="Picture 26">
            <a:extLst>
              <a:ext uri="{FF2B5EF4-FFF2-40B4-BE49-F238E27FC236}">
                <a16:creationId xmlns:a16="http://schemas.microsoft.com/office/drawing/2014/main" id="{6005E96E-A63C-4321-AFBC-B65BA1421A4C}"/>
              </a:ext>
            </a:extLst>
          </p:cNvPr>
          <p:cNvPicPr>
            <a:picLocks noChangeAspect="1"/>
          </p:cNvPicPr>
          <p:nvPr/>
        </p:nvPicPr>
        <p:blipFill>
          <a:blip r:embed="rId6"/>
          <a:stretch>
            <a:fillRect/>
          </a:stretch>
        </p:blipFill>
        <p:spPr>
          <a:xfrm>
            <a:off x="9889979" y="673448"/>
            <a:ext cx="2043844" cy="544449"/>
          </a:xfrm>
          <a:prstGeom prst="rect">
            <a:avLst/>
          </a:prstGeom>
        </p:spPr>
      </p:pic>
    </p:spTree>
    <p:extLst>
      <p:ext uri="{BB962C8B-B14F-4D97-AF65-F5344CB8AC3E}">
        <p14:creationId xmlns:p14="http://schemas.microsoft.com/office/powerpoint/2010/main" val="1692435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BAE95-066E-4B76-9BC5-835B0214359E}"/>
              </a:ext>
            </a:extLst>
          </p:cNvPr>
          <p:cNvSpPr>
            <a:spLocks noGrp="1"/>
          </p:cNvSpPr>
          <p:nvPr>
            <p:ph type="title"/>
          </p:nvPr>
        </p:nvSpPr>
        <p:spPr>
          <a:xfrm>
            <a:off x="5113420" y="944477"/>
            <a:ext cx="6825917" cy="3176338"/>
          </a:xfrm>
        </p:spPr>
        <p:txBody>
          <a:bodyPr>
            <a:noAutofit/>
          </a:bodyPr>
          <a:lstStyle/>
          <a:p>
            <a:pPr algn="r"/>
            <a:r>
              <a:rPr lang="en-GB" sz="14000" dirty="0">
                <a:solidFill>
                  <a:srgbClr val="554E4E"/>
                </a:solidFill>
                <a:latin typeface="Verdana Pro Light" panose="020B0304030504040204" pitchFamily="34" charset="0"/>
              </a:rPr>
              <a:t>your vendors</a:t>
            </a:r>
          </a:p>
        </p:txBody>
      </p:sp>
      <p:pic>
        <p:nvPicPr>
          <p:cNvPr id="4" name="Picture 3" descr="An icon of a gift.">
            <a:extLst>
              <a:ext uri="{FF2B5EF4-FFF2-40B4-BE49-F238E27FC236}">
                <a16:creationId xmlns:a16="http://schemas.microsoft.com/office/drawing/2014/main" id="{A54795D4-299E-4740-BAEF-0DB46A674BBF}"/>
              </a:ext>
            </a:extLst>
          </p:cNvPr>
          <p:cNvPicPr>
            <a:picLocks/>
          </p:cNvPicPr>
          <p:nvPr/>
        </p:nvPicPr>
        <p:blipFill>
          <a:blip r:embed="rId2"/>
          <a:stretch>
            <a:fillRect/>
          </a:stretch>
        </p:blipFill>
        <p:spPr>
          <a:xfrm>
            <a:off x="252663" y="-180474"/>
            <a:ext cx="4860757" cy="4740441"/>
          </a:xfrm>
          <a:prstGeom prst="rect">
            <a:avLst/>
          </a:prstGeom>
        </p:spPr>
      </p:pic>
      <p:sp>
        <p:nvSpPr>
          <p:cNvPr id="5" name="Title 1">
            <a:extLst>
              <a:ext uri="{FF2B5EF4-FFF2-40B4-BE49-F238E27FC236}">
                <a16:creationId xmlns:a16="http://schemas.microsoft.com/office/drawing/2014/main" id="{598F06A0-5C91-4099-82B4-E77ABFAAD19A}"/>
              </a:ext>
            </a:extLst>
          </p:cNvPr>
          <p:cNvSpPr txBox="1">
            <a:spLocks/>
          </p:cNvSpPr>
          <p:nvPr/>
        </p:nvSpPr>
        <p:spPr>
          <a:xfrm>
            <a:off x="0" y="4078705"/>
            <a:ext cx="11939337" cy="27792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14000" dirty="0">
                <a:solidFill>
                  <a:srgbClr val="6A6F66"/>
                </a:solidFill>
                <a:latin typeface="Verdana Pro Light" panose="020B0304030504040204" pitchFamily="34" charset="0"/>
              </a:rPr>
              <a:t>gift-wrapped</a:t>
            </a:r>
          </a:p>
        </p:txBody>
      </p:sp>
    </p:spTree>
    <p:extLst>
      <p:ext uri="{BB962C8B-B14F-4D97-AF65-F5344CB8AC3E}">
        <p14:creationId xmlns:p14="http://schemas.microsoft.com/office/powerpoint/2010/main" val="210157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BA33BB-EAF1-4FD5-A9E2-3B6101306255}"/>
              </a:ext>
            </a:extLst>
          </p:cNvPr>
          <p:cNvSpPr>
            <a:spLocks noGrp="1"/>
          </p:cNvSpPr>
          <p:nvPr>
            <p:ph type="title"/>
          </p:nvPr>
        </p:nvSpPr>
        <p:spPr>
          <a:xfrm>
            <a:off x="4848727" y="1841082"/>
            <a:ext cx="7343274" cy="3140241"/>
          </a:xfrm>
        </p:spPr>
        <p:txBody>
          <a:bodyPr>
            <a:noAutofit/>
          </a:bodyPr>
          <a:lstStyle/>
          <a:p>
            <a:r>
              <a:rPr lang="en-GB" sz="20000" dirty="0">
                <a:solidFill>
                  <a:srgbClr val="554E4E"/>
                </a:solidFill>
                <a:latin typeface="Verdana Pro Light" panose="020B0304030504040204" pitchFamily="34" charset="0"/>
              </a:rPr>
              <a:t>panel</a:t>
            </a:r>
          </a:p>
        </p:txBody>
      </p:sp>
      <p:pic>
        <p:nvPicPr>
          <p:cNvPr id="8" name="Picture 7">
            <a:extLst>
              <a:ext uri="{FF2B5EF4-FFF2-40B4-BE49-F238E27FC236}">
                <a16:creationId xmlns:a16="http://schemas.microsoft.com/office/drawing/2014/main" id="{3C6E9796-E21F-46F4-9A06-BD36625C58AA}"/>
              </a:ext>
            </a:extLst>
          </p:cNvPr>
          <p:cNvPicPr>
            <a:picLocks/>
          </p:cNvPicPr>
          <p:nvPr/>
        </p:nvPicPr>
        <p:blipFill>
          <a:blip r:embed="rId2"/>
          <a:stretch>
            <a:fillRect/>
          </a:stretch>
        </p:blipFill>
        <p:spPr>
          <a:xfrm>
            <a:off x="241032" y="970059"/>
            <a:ext cx="4258779" cy="4882289"/>
          </a:xfrm>
          <a:prstGeom prst="rect">
            <a:avLst/>
          </a:prstGeom>
        </p:spPr>
      </p:pic>
    </p:spTree>
    <p:extLst>
      <p:ext uri="{BB962C8B-B14F-4D97-AF65-F5344CB8AC3E}">
        <p14:creationId xmlns:p14="http://schemas.microsoft.com/office/powerpoint/2010/main" val="685381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2F1A5-D3A2-4B35-AD9B-09581586FF8E}"/>
              </a:ext>
            </a:extLst>
          </p:cNvPr>
          <p:cNvSpPr>
            <a:spLocks noGrp="1"/>
          </p:cNvSpPr>
          <p:nvPr>
            <p:ph idx="1"/>
          </p:nvPr>
        </p:nvSpPr>
        <p:spPr>
          <a:xfrm>
            <a:off x="3276482" y="441389"/>
            <a:ext cx="8479482" cy="550793"/>
          </a:xfrm>
        </p:spPr>
        <p:txBody>
          <a:bodyPr>
            <a:normAutofit/>
          </a:bodyPr>
          <a:lstStyle/>
          <a:p>
            <a:pPr marL="0" indent="0">
              <a:buNone/>
            </a:pPr>
            <a:r>
              <a:rPr lang="en-GB" sz="3200" dirty="0">
                <a:solidFill>
                  <a:srgbClr val="554E4E"/>
                </a:solidFill>
                <a:latin typeface="Verdana Pro Light" panose="020B0304030504040204" pitchFamily="34" charset="0"/>
              </a:rPr>
              <a:t>Mark McCallum + I</a:t>
            </a:r>
            <a:r>
              <a:rPr lang="en-US" sz="3200" b="0" i="0" dirty="0">
                <a:solidFill>
                  <a:srgbClr val="554E4E"/>
                </a:solidFill>
                <a:effectLst/>
                <a:latin typeface="Verdana Pro Light" panose="020B0304030504040204" pitchFamily="34" charset="0"/>
              </a:rPr>
              <a:t>an Smith</a:t>
            </a:r>
          </a:p>
          <a:p>
            <a:pPr marL="0" indent="0" algn="l">
              <a:buNone/>
            </a:pPr>
            <a:endParaRPr lang="en-GB" dirty="0"/>
          </a:p>
        </p:txBody>
      </p:sp>
      <p:sp>
        <p:nvSpPr>
          <p:cNvPr id="5" name="Content Placeholder 2">
            <a:extLst>
              <a:ext uri="{FF2B5EF4-FFF2-40B4-BE49-F238E27FC236}">
                <a16:creationId xmlns:a16="http://schemas.microsoft.com/office/drawing/2014/main" id="{EEAAD0E7-3372-4552-9356-4CCC77F17151}"/>
              </a:ext>
            </a:extLst>
          </p:cNvPr>
          <p:cNvSpPr txBox="1">
            <a:spLocks/>
          </p:cNvSpPr>
          <p:nvPr/>
        </p:nvSpPr>
        <p:spPr>
          <a:xfrm>
            <a:off x="3276482" y="3624235"/>
            <a:ext cx="5716970" cy="709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dirty="0">
                <a:solidFill>
                  <a:srgbClr val="554E4E"/>
                </a:solidFill>
                <a:latin typeface="Verdana Pro Light" panose="020B0304030504040204" pitchFamily="34" charset="0"/>
              </a:rPr>
              <a:t>Amy Low + </a:t>
            </a:r>
            <a:r>
              <a:rPr lang="en-US" sz="3200" dirty="0">
                <a:solidFill>
                  <a:srgbClr val="554E4E"/>
                </a:solidFill>
                <a:latin typeface="Verdana Pro Light" panose="020B0304030504040204" pitchFamily="34" charset="0"/>
              </a:rPr>
              <a:t>Helen Wickes</a:t>
            </a:r>
            <a:endParaRPr lang="en-GB" sz="3200" dirty="0">
              <a:latin typeface="Verdana Pro Light" panose="020B0304030504040204" pitchFamily="34" charset="0"/>
            </a:endParaRPr>
          </a:p>
        </p:txBody>
      </p:sp>
      <p:pic>
        <p:nvPicPr>
          <p:cNvPr id="4" name="Picture 3" descr="The Abilitynet logo.">
            <a:extLst>
              <a:ext uri="{FF2B5EF4-FFF2-40B4-BE49-F238E27FC236}">
                <a16:creationId xmlns:a16="http://schemas.microsoft.com/office/drawing/2014/main" id="{162CCF58-D114-4ACA-BF75-D71B266DE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322" y="3490697"/>
            <a:ext cx="2304724" cy="7983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All Able logo.">
            <a:extLst>
              <a:ext uri="{FF2B5EF4-FFF2-40B4-BE49-F238E27FC236}">
                <a16:creationId xmlns:a16="http://schemas.microsoft.com/office/drawing/2014/main" id="{D4A65E1D-FA5F-4688-99DC-FC16ACA3D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02" y="2413496"/>
            <a:ext cx="2192964" cy="820680"/>
          </a:xfrm>
          <a:prstGeom prst="rect">
            <a:avLst/>
          </a:prstGeom>
        </p:spPr>
      </p:pic>
      <p:pic>
        <p:nvPicPr>
          <p:cNvPr id="11" name="Picture 4" descr="The Brickfield Education Labs logo.">
            <a:extLst>
              <a:ext uri="{FF2B5EF4-FFF2-40B4-BE49-F238E27FC236}">
                <a16:creationId xmlns:a16="http://schemas.microsoft.com/office/drawing/2014/main" id="{BA84FB5E-41CA-422E-BCF4-AC85384C0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46" y="1504173"/>
            <a:ext cx="2414227" cy="5507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e codemantra logo.">
            <a:extLst>
              <a:ext uri="{FF2B5EF4-FFF2-40B4-BE49-F238E27FC236}">
                <a16:creationId xmlns:a16="http://schemas.microsoft.com/office/drawing/2014/main" id="{6870B359-CB6C-43A8-9FD3-5C4380D0DA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571" y="391987"/>
            <a:ext cx="2414227" cy="550794"/>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DED7CABB-1F76-439C-8ECA-ED395BE01953}"/>
              </a:ext>
            </a:extLst>
          </p:cNvPr>
          <p:cNvSpPr txBox="1">
            <a:spLocks/>
          </p:cNvSpPr>
          <p:nvPr/>
        </p:nvSpPr>
        <p:spPr>
          <a:xfrm>
            <a:off x="3276482" y="1527114"/>
            <a:ext cx="4358640" cy="933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rgbClr val="554E4E"/>
                </a:solidFill>
                <a:latin typeface="Verdana Pro Light" panose="020B0304030504040204" pitchFamily="34" charset="0"/>
              </a:rPr>
              <a:t>Gavin Henrick</a:t>
            </a:r>
          </a:p>
          <a:p>
            <a:pPr marL="0" indent="0">
              <a:buFont typeface="Arial" panose="020B0604020202020204" pitchFamily="34" charset="0"/>
              <a:buNone/>
            </a:pPr>
            <a:endParaRPr lang="en-GB" dirty="0"/>
          </a:p>
        </p:txBody>
      </p:sp>
      <p:sp>
        <p:nvSpPr>
          <p:cNvPr id="16" name="Content Placeholder 2">
            <a:extLst>
              <a:ext uri="{FF2B5EF4-FFF2-40B4-BE49-F238E27FC236}">
                <a16:creationId xmlns:a16="http://schemas.microsoft.com/office/drawing/2014/main" id="{6D6F9E0B-A212-4FC7-AFA3-79FE4C32EABA}"/>
              </a:ext>
            </a:extLst>
          </p:cNvPr>
          <p:cNvSpPr txBox="1">
            <a:spLocks/>
          </p:cNvSpPr>
          <p:nvPr/>
        </p:nvSpPr>
        <p:spPr>
          <a:xfrm>
            <a:off x="3276482" y="2571255"/>
            <a:ext cx="7523917" cy="794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dirty="0">
                <a:solidFill>
                  <a:srgbClr val="554E4E"/>
                </a:solidFill>
                <a:latin typeface="Verdana Pro Light" panose="020B0304030504040204" pitchFamily="34" charset="0"/>
              </a:rPr>
              <a:t>George Rhodes + </a:t>
            </a:r>
            <a:r>
              <a:rPr lang="en-US" sz="3200" dirty="0">
                <a:solidFill>
                  <a:srgbClr val="554E4E"/>
                </a:solidFill>
                <a:latin typeface="Verdana Pro Light" panose="020B0304030504040204" pitchFamily="34" charset="0"/>
              </a:rPr>
              <a:t>Ben Watson</a:t>
            </a:r>
            <a:endParaRPr lang="en-GB" dirty="0"/>
          </a:p>
        </p:txBody>
      </p:sp>
      <p:pic>
        <p:nvPicPr>
          <p:cNvPr id="20" name="Picture 19" descr="The McNaught Consultancy logo.">
            <a:extLst>
              <a:ext uri="{FF2B5EF4-FFF2-40B4-BE49-F238E27FC236}">
                <a16:creationId xmlns:a16="http://schemas.microsoft.com/office/drawing/2014/main" id="{3FA3D9D0-45BF-4C3B-B76F-C945841D0C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646" y="4519106"/>
            <a:ext cx="2426152" cy="978486"/>
          </a:xfrm>
          <a:prstGeom prst="rect">
            <a:avLst/>
          </a:prstGeom>
        </p:spPr>
      </p:pic>
      <p:sp>
        <p:nvSpPr>
          <p:cNvPr id="22" name="Content Placeholder 2">
            <a:extLst>
              <a:ext uri="{FF2B5EF4-FFF2-40B4-BE49-F238E27FC236}">
                <a16:creationId xmlns:a16="http://schemas.microsoft.com/office/drawing/2014/main" id="{7152F8E0-890C-4DC3-B468-69BFC99D504C}"/>
              </a:ext>
            </a:extLst>
          </p:cNvPr>
          <p:cNvSpPr txBox="1">
            <a:spLocks/>
          </p:cNvSpPr>
          <p:nvPr/>
        </p:nvSpPr>
        <p:spPr>
          <a:xfrm>
            <a:off x="3276482" y="4777766"/>
            <a:ext cx="4358640" cy="933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rgbClr val="554E4E"/>
                </a:solidFill>
                <a:latin typeface="Verdana Pro Light" panose="020B0304030504040204" pitchFamily="34" charset="0"/>
              </a:rPr>
              <a:t>Alistair McNaught</a:t>
            </a:r>
          </a:p>
          <a:p>
            <a:pPr marL="0" indent="0">
              <a:buFont typeface="Arial" panose="020B0604020202020204" pitchFamily="34" charset="0"/>
              <a:buNone/>
            </a:pPr>
            <a:endParaRPr lang="en-GB" dirty="0"/>
          </a:p>
        </p:txBody>
      </p:sp>
      <p:sp>
        <p:nvSpPr>
          <p:cNvPr id="24" name="Content Placeholder 2">
            <a:extLst>
              <a:ext uri="{FF2B5EF4-FFF2-40B4-BE49-F238E27FC236}">
                <a16:creationId xmlns:a16="http://schemas.microsoft.com/office/drawing/2014/main" id="{A7574D89-284B-4599-8BC8-5A3BB98C5350}"/>
              </a:ext>
            </a:extLst>
          </p:cNvPr>
          <p:cNvSpPr txBox="1">
            <a:spLocks/>
          </p:cNvSpPr>
          <p:nvPr/>
        </p:nvSpPr>
        <p:spPr>
          <a:xfrm>
            <a:off x="3251281" y="5924374"/>
            <a:ext cx="4358640" cy="933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rgbClr val="554E4E"/>
                </a:solidFill>
                <a:latin typeface="Verdana Pro Light" panose="020B0304030504040204" pitchFamily="34" charset="0"/>
              </a:rPr>
              <a:t>Huw Alexander</a:t>
            </a:r>
          </a:p>
          <a:p>
            <a:pPr marL="0" indent="0">
              <a:buFont typeface="Arial" panose="020B0604020202020204" pitchFamily="34" charset="0"/>
              <a:buNone/>
            </a:pPr>
            <a:endParaRPr lang="en-GB" dirty="0"/>
          </a:p>
        </p:txBody>
      </p:sp>
      <p:pic>
        <p:nvPicPr>
          <p:cNvPr id="26" name="Picture 25" descr="The textBOX logo.">
            <a:extLst>
              <a:ext uri="{FF2B5EF4-FFF2-40B4-BE49-F238E27FC236}">
                <a16:creationId xmlns:a16="http://schemas.microsoft.com/office/drawing/2014/main" id="{B7BCE49C-75F8-46E8-9847-7C241BC4EA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603" y="5631291"/>
            <a:ext cx="2158443" cy="1086569"/>
          </a:xfrm>
          <a:prstGeom prst="rect">
            <a:avLst/>
          </a:prstGeom>
        </p:spPr>
      </p:pic>
      <p:cxnSp>
        <p:nvCxnSpPr>
          <p:cNvPr id="28" name="Straight Connector 27">
            <a:extLst>
              <a:ext uri="{FF2B5EF4-FFF2-40B4-BE49-F238E27FC236}">
                <a16:creationId xmlns:a16="http://schemas.microsoft.com/office/drawing/2014/main" id="{6C247967-0544-45A8-B176-3A60B9ADF210}"/>
              </a:ext>
            </a:extLst>
          </p:cNvPr>
          <p:cNvCxnSpPr>
            <a:cxnSpLocks/>
          </p:cNvCxnSpPr>
          <p:nvPr/>
        </p:nvCxnSpPr>
        <p:spPr>
          <a:xfrm>
            <a:off x="3416968" y="1009429"/>
            <a:ext cx="8775032" cy="0"/>
          </a:xfrm>
          <a:prstGeom prst="line">
            <a:avLst/>
          </a:prstGeom>
          <a:ln w="63500">
            <a:solidFill>
              <a:srgbClr val="0F614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935D777-10AC-4DE3-83C8-6A87D62D6AEE}"/>
              </a:ext>
            </a:extLst>
          </p:cNvPr>
          <p:cNvCxnSpPr>
            <a:cxnSpLocks/>
          </p:cNvCxnSpPr>
          <p:nvPr/>
        </p:nvCxnSpPr>
        <p:spPr>
          <a:xfrm>
            <a:off x="3416968" y="2068203"/>
            <a:ext cx="8775032" cy="0"/>
          </a:xfrm>
          <a:prstGeom prst="line">
            <a:avLst/>
          </a:prstGeom>
          <a:ln w="63500">
            <a:solidFill>
              <a:srgbClr val="0F614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3FBA8C-443B-4793-ACA2-711A5B076F1A}"/>
              </a:ext>
            </a:extLst>
          </p:cNvPr>
          <p:cNvCxnSpPr>
            <a:cxnSpLocks/>
          </p:cNvCxnSpPr>
          <p:nvPr/>
        </p:nvCxnSpPr>
        <p:spPr>
          <a:xfrm>
            <a:off x="3416968" y="3110945"/>
            <a:ext cx="8775032" cy="0"/>
          </a:xfrm>
          <a:prstGeom prst="line">
            <a:avLst/>
          </a:prstGeom>
          <a:ln w="63500">
            <a:solidFill>
              <a:srgbClr val="0F614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88D8B08-9FBD-403D-ACF7-09D4D4090AD7}"/>
              </a:ext>
            </a:extLst>
          </p:cNvPr>
          <p:cNvCxnSpPr>
            <a:cxnSpLocks/>
          </p:cNvCxnSpPr>
          <p:nvPr/>
        </p:nvCxnSpPr>
        <p:spPr>
          <a:xfrm>
            <a:off x="3416968" y="4181755"/>
            <a:ext cx="8775032" cy="0"/>
          </a:xfrm>
          <a:prstGeom prst="line">
            <a:avLst/>
          </a:prstGeom>
          <a:ln w="63500">
            <a:solidFill>
              <a:srgbClr val="0F614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FAD7FE-6923-4216-A3E5-95E61B5A4878}"/>
              </a:ext>
            </a:extLst>
          </p:cNvPr>
          <p:cNvCxnSpPr>
            <a:cxnSpLocks/>
          </p:cNvCxnSpPr>
          <p:nvPr/>
        </p:nvCxnSpPr>
        <p:spPr>
          <a:xfrm>
            <a:off x="3416968" y="5348819"/>
            <a:ext cx="8775032" cy="0"/>
          </a:xfrm>
          <a:prstGeom prst="line">
            <a:avLst/>
          </a:prstGeom>
          <a:ln w="63500">
            <a:solidFill>
              <a:srgbClr val="0F614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75386F-CA4C-426E-A4B7-06BA899BCEBC}"/>
              </a:ext>
            </a:extLst>
          </p:cNvPr>
          <p:cNvCxnSpPr>
            <a:cxnSpLocks/>
          </p:cNvCxnSpPr>
          <p:nvPr/>
        </p:nvCxnSpPr>
        <p:spPr>
          <a:xfrm>
            <a:off x="3416968" y="6527914"/>
            <a:ext cx="8775032" cy="0"/>
          </a:xfrm>
          <a:prstGeom prst="line">
            <a:avLst/>
          </a:prstGeom>
          <a:ln w="63500">
            <a:solidFill>
              <a:srgbClr val="0F61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0957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B620-3396-4BD3-99F9-61761FC8AFFE}"/>
              </a:ext>
            </a:extLst>
          </p:cNvPr>
          <p:cNvSpPr>
            <a:spLocks noGrp="1"/>
          </p:cNvSpPr>
          <p:nvPr>
            <p:ph type="title"/>
          </p:nvPr>
        </p:nvSpPr>
        <p:spPr>
          <a:xfrm>
            <a:off x="0" y="0"/>
            <a:ext cx="12192000" cy="2045367"/>
          </a:xfrm>
        </p:spPr>
        <p:txBody>
          <a:bodyPr>
            <a:noAutofit/>
          </a:bodyPr>
          <a:lstStyle/>
          <a:p>
            <a:r>
              <a:rPr lang="en-GB" sz="14000" dirty="0">
                <a:solidFill>
                  <a:srgbClr val="554E4E"/>
                </a:solidFill>
                <a:latin typeface="Verdana Pro Light" panose="020B0304030504040204" pitchFamily="34" charset="0"/>
              </a:rPr>
              <a:t>thank you</a:t>
            </a:r>
          </a:p>
        </p:txBody>
      </p:sp>
      <p:sp>
        <p:nvSpPr>
          <p:cNvPr id="3" name="Content Placeholder 2">
            <a:extLst>
              <a:ext uri="{FF2B5EF4-FFF2-40B4-BE49-F238E27FC236}">
                <a16:creationId xmlns:a16="http://schemas.microsoft.com/office/drawing/2014/main" id="{CE72F1A5-D3A2-4B35-AD9B-09581586FF8E}"/>
              </a:ext>
            </a:extLst>
          </p:cNvPr>
          <p:cNvSpPr>
            <a:spLocks noGrp="1"/>
          </p:cNvSpPr>
          <p:nvPr>
            <p:ph idx="1"/>
          </p:nvPr>
        </p:nvSpPr>
        <p:spPr>
          <a:xfrm>
            <a:off x="0" y="2312276"/>
            <a:ext cx="12192000" cy="2878120"/>
          </a:xfrm>
        </p:spPr>
        <p:txBody>
          <a:bodyPr>
            <a:normAutofit/>
          </a:bodyPr>
          <a:lstStyle/>
          <a:p>
            <a:pPr marL="0" indent="0">
              <a:buNone/>
            </a:pPr>
            <a:r>
              <a:rPr lang="en-GB" sz="4800" dirty="0">
                <a:solidFill>
                  <a:srgbClr val="554E4E"/>
                </a:solidFill>
                <a:latin typeface="Verdana Pro Light" panose="020B0304030504040204" pitchFamily="34" charset="0"/>
              </a:rPr>
              <a:t>aspire@textboxdigital.com</a:t>
            </a:r>
          </a:p>
          <a:p>
            <a:pPr marL="0" indent="0">
              <a:buNone/>
            </a:pPr>
            <a:r>
              <a:rPr lang="en-GB" sz="4800" dirty="0">
                <a:solidFill>
                  <a:srgbClr val="0F614F"/>
                </a:solidFill>
                <a:latin typeface="Verdana Pro Light" panose="020B0304030504040204" pitchFamily="34" charset="0"/>
              </a:rPr>
              <a:t>@ASPIRElist</a:t>
            </a:r>
          </a:p>
          <a:p>
            <a:pPr marL="0" indent="0">
              <a:buNone/>
            </a:pPr>
            <a:r>
              <a:rPr lang="en-GB" sz="4800" dirty="0">
                <a:solidFill>
                  <a:srgbClr val="554E4E"/>
                </a:solidFill>
                <a:latin typeface="Verdana Pro Light" panose="020B0304030504040204" pitchFamily="34" charset="0"/>
              </a:rPr>
              <a:t>textboxdigital.com/aspire-home</a:t>
            </a:r>
          </a:p>
          <a:p>
            <a:pPr marL="0" indent="0" algn="l">
              <a:buNone/>
            </a:pPr>
            <a:endParaRPr lang="en-GB" dirty="0"/>
          </a:p>
        </p:txBody>
      </p:sp>
      <p:pic>
        <p:nvPicPr>
          <p:cNvPr id="6" name="Picture 5">
            <a:extLst>
              <a:ext uri="{FF2B5EF4-FFF2-40B4-BE49-F238E27FC236}">
                <a16:creationId xmlns:a16="http://schemas.microsoft.com/office/drawing/2014/main" id="{082FBF97-DE9F-4CAF-B7CA-3AD2CDBDC197}"/>
              </a:ext>
            </a:extLst>
          </p:cNvPr>
          <p:cNvPicPr>
            <a:picLocks noChangeAspect="1"/>
          </p:cNvPicPr>
          <p:nvPr/>
        </p:nvPicPr>
        <p:blipFill>
          <a:blip r:embed="rId2"/>
          <a:stretch>
            <a:fillRect/>
          </a:stretch>
        </p:blipFill>
        <p:spPr>
          <a:xfrm>
            <a:off x="7017637" y="5190396"/>
            <a:ext cx="4782076" cy="1502938"/>
          </a:xfrm>
          <a:prstGeom prst="rect">
            <a:avLst/>
          </a:prstGeom>
        </p:spPr>
      </p:pic>
      <p:sp>
        <p:nvSpPr>
          <p:cNvPr id="4" name="Star: 6 Points 3">
            <a:extLst>
              <a:ext uri="{FF2B5EF4-FFF2-40B4-BE49-F238E27FC236}">
                <a16:creationId xmlns:a16="http://schemas.microsoft.com/office/drawing/2014/main" id="{9E7F8627-94F5-4CCA-A5A4-2A2A7236B6CE}"/>
              </a:ext>
            </a:extLst>
          </p:cNvPr>
          <p:cNvSpPr/>
          <p:nvPr/>
        </p:nvSpPr>
        <p:spPr>
          <a:xfrm rot="19580084">
            <a:off x="263873" y="5022353"/>
            <a:ext cx="1534160" cy="1584960"/>
          </a:xfrm>
          <a:prstGeom prst="star6">
            <a:avLst/>
          </a:prstGeom>
          <a:solidFill>
            <a:srgbClr val="0F6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Verdana Pro Light" panose="020B0304030504040204" pitchFamily="34" charset="0"/>
              </a:rPr>
              <a:t>SLIDES + VIDEO</a:t>
            </a:r>
          </a:p>
        </p:txBody>
      </p:sp>
    </p:spTree>
    <p:extLst>
      <p:ext uri="{BB962C8B-B14F-4D97-AF65-F5344CB8AC3E}">
        <p14:creationId xmlns:p14="http://schemas.microsoft.com/office/powerpoint/2010/main" val="1916639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2730790-482F-8546-AC94-C9719D521CA3}"/>
              </a:ext>
            </a:extLst>
          </p:cNvPr>
          <p:cNvSpPr>
            <a:spLocks noGrp="1"/>
          </p:cNvSpPr>
          <p:nvPr>
            <p:ph idx="1"/>
          </p:nvPr>
        </p:nvSpPr>
        <p:spPr>
          <a:xfrm>
            <a:off x="609600" y="2184400"/>
            <a:ext cx="10972800" cy="3941763"/>
          </a:xfrm>
        </p:spPr>
        <p:txBody>
          <a:bodyPr/>
          <a:lstStyle/>
          <a:p>
            <a:r>
              <a:rPr lang="en-GB" sz="2400" dirty="0"/>
              <a:t>What do you want to know?? – common accessibility related questions we hear </a:t>
            </a:r>
          </a:p>
          <a:p>
            <a:r>
              <a:rPr lang="en-GB" sz="2400" dirty="0"/>
              <a:t>Identifying barriers – digital accessibility and student journeys</a:t>
            </a:r>
          </a:p>
          <a:p>
            <a:r>
              <a:rPr lang="en-GB" sz="2400" dirty="0"/>
              <a:t>Evaluating Institutional Accessibility Maturity</a:t>
            </a:r>
          </a:p>
          <a:p>
            <a:r>
              <a:rPr lang="en-GB" sz="2400" dirty="0"/>
              <a:t>Support for prospective and existing students with digital accessibility</a:t>
            </a:r>
          </a:p>
          <a:p>
            <a:endParaRPr lang="en-GB" sz="2400" dirty="0"/>
          </a:p>
          <a:p>
            <a:endParaRPr lang="en-GB" sz="2400" dirty="0"/>
          </a:p>
        </p:txBody>
      </p:sp>
      <p:sp>
        <p:nvSpPr>
          <p:cNvPr id="3" name="Title 2">
            <a:extLst>
              <a:ext uri="{FF2B5EF4-FFF2-40B4-BE49-F238E27FC236}">
                <a16:creationId xmlns:a16="http://schemas.microsoft.com/office/drawing/2014/main" id="{6A5FE2C7-7588-9A4D-A557-BF3AA2BC2892}"/>
              </a:ext>
            </a:extLst>
          </p:cNvPr>
          <p:cNvSpPr>
            <a:spLocks noGrp="1"/>
          </p:cNvSpPr>
          <p:nvPr>
            <p:ph type="title"/>
          </p:nvPr>
        </p:nvSpPr>
        <p:spPr/>
        <p:txBody>
          <a:bodyPr/>
          <a:lstStyle/>
          <a:p>
            <a:r>
              <a:rPr lang="en-US" dirty="0"/>
              <a:t>What we will cover today</a:t>
            </a:r>
          </a:p>
        </p:txBody>
      </p:sp>
      <p:pic>
        <p:nvPicPr>
          <p:cNvPr id="4" name="Picture 3">
            <a:extLst>
              <a:ext uri="{FF2B5EF4-FFF2-40B4-BE49-F238E27FC236}">
                <a16:creationId xmlns:a16="http://schemas.microsoft.com/office/drawing/2014/main" id="{9E51A3E1-435E-4FD5-953F-FA609BD53183}"/>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tretch>
            <a:fillRect/>
          </a:stretch>
        </p:blipFill>
        <p:spPr>
          <a:xfrm>
            <a:off x="3629478" y="4707412"/>
            <a:ext cx="4584700" cy="736600"/>
          </a:xfrm>
          <a:prstGeom prst="rect">
            <a:avLst/>
          </a:prstGeom>
        </p:spPr>
      </p:pic>
    </p:spTree>
    <p:extLst>
      <p:ext uri="{BB962C8B-B14F-4D97-AF65-F5344CB8AC3E}">
        <p14:creationId xmlns:p14="http://schemas.microsoft.com/office/powerpoint/2010/main" val="63834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2730790-482F-8546-AC94-C9719D521CA3}"/>
              </a:ext>
            </a:extLst>
          </p:cNvPr>
          <p:cNvSpPr>
            <a:spLocks noGrp="1"/>
          </p:cNvSpPr>
          <p:nvPr>
            <p:ph idx="1"/>
          </p:nvPr>
        </p:nvSpPr>
        <p:spPr>
          <a:xfrm>
            <a:off x="609600" y="2184400"/>
            <a:ext cx="7647709" cy="3941763"/>
          </a:xfrm>
        </p:spPr>
        <p:txBody>
          <a:bodyPr/>
          <a:lstStyle/>
          <a:p>
            <a:pPr lvl="1">
              <a:buAutoNum type="arabicParenR"/>
            </a:pPr>
            <a:r>
              <a:rPr lang="en-GB" sz="2400" dirty="0"/>
              <a:t>How accessible are we?</a:t>
            </a:r>
          </a:p>
          <a:p>
            <a:pPr lvl="1">
              <a:buAutoNum type="arabicParenR"/>
            </a:pPr>
            <a:r>
              <a:rPr lang="en-GB" sz="2400" dirty="0"/>
              <a:t>Where do we start?</a:t>
            </a:r>
          </a:p>
          <a:p>
            <a:pPr lvl="1">
              <a:buAutoNum type="arabicParenR"/>
            </a:pPr>
            <a:r>
              <a:rPr lang="en-GB" sz="2400" dirty="0"/>
              <a:t>What are the risks? </a:t>
            </a:r>
          </a:p>
          <a:p>
            <a:pPr lvl="1">
              <a:buAutoNum type="arabicParenR"/>
            </a:pPr>
            <a:r>
              <a:rPr lang="en-GB" sz="2400" dirty="0"/>
              <a:t>How do I sell the benefits?</a:t>
            </a:r>
          </a:p>
          <a:p>
            <a:pPr lvl="1">
              <a:buAutoNum type="arabicParenR"/>
            </a:pPr>
            <a:r>
              <a:rPr lang="en-GB" sz="2400" dirty="0"/>
              <a:t>How do we make this business as usual?</a:t>
            </a:r>
          </a:p>
        </p:txBody>
      </p:sp>
      <p:sp>
        <p:nvSpPr>
          <p:cNvPr id="3" name="Title 2">
            <a:extLst>
              <a:ext uri="{FF2B5EF4-FFF2-40B4-BE49-F238E27FC236}">
                <a16:creationId xmlns:a16="http://schemas.microsoft.com/office/drawing/2014/main" id="{6A5FE2C7-7588-9A4D-A557-BF3AA2BC2892}"/>
              </a:ext>
            </a:extLst>
          </p:cNvPr>
          <p:cNvSpPr>
            <a:spLocks noGrp="1"/>
          </p:cNvSpPr>
          <p:nvPr>
            <p:ph type="title"/>
          </p:nvPr>
        </p:nvSpPr>
        <p:spPr/>
        <p:txBody>
          <a:bodyPr/>
          <a:lstStyle/>
          <a:p>
            <a:r>
              <a:rPr lang="en-US" dirty="0"/>
              <a:t>What do you want to know? - Institutions</a:t>
            </a:r>
          </a:p>
        </p:txBody>
      </p:sp>
      <p:pic>
        <p:nvPicPr>
          <p:cNvPr id="1026" name="Picture 2">
            <a:extLst>
              <a:ext uri="{FF2B5EF4-FFF2-40B4-BE49-F238E27FC236}">
                <a16:creationId xmlns:a16="http://schemas.microsoft.com/office/drawing/2014/main" id="{058AE1F3-4981-4554-BDC3-61EA8EC33D6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7310" y="2184401"/>
            <a:ext cx="2742237" cy="3650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805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2730790-482F-8546-AC94-C9719D521CA3}"/>
              </a:ext>
            </a:extLst>
          </p:cNvPr>
          <p:cNvSpPr>
            <a:spLocks noGrp="1"/>
          </p:cNvSpPr>
          <p:nvPr>
            <p:ph idx="1"/>
          </p:nvPr>
        </p:nvSpPr>
        <p:spPr>
          <a:xfrm>
            <a:off x="609600" y="2184400"/>
            <a:ext cx="7647709" cy="3941763"/>
          </a:xfrm>
        </p:spPr>
        <p:txBody>
          <a:bodyPr/>
          <a:lstStyle/>
          <a:p>
            <a:pPr lvl="1">
              <a:buAutoNum type="arabicParenR"/>
            </a:pPr>
            <a:r>
              <a:rPr lang="en-GB" sz="2400" dirty="0"/>
              <a:t>How do I decide what to study?</a:t>
            </a:r>
          </a:p>
          <a:p>
            <a:pPr lvl="1">
              <a:buAutoNum type="arabicParenR"/>
            </a:pPr>
            <a:r>
              <a:rPr lang="en-GB" sz="2400" dirty="0"/>
              <a:t>Will my needs be considered?</a:t>
            </a:r>
          </a:p>
          <a:p>
            <a:pPr lvl="1">
              <a:buAutoNum type="arabicParenR"/>
            </a:pPr>
            <a:r>
              <a:rPr lang="en-GB" sz="2400" dirty="0"/>
              <a:t>What can I refer to </a:t>
            </a:r>
            <a:r>
              <a:rPr lang="en-GB" sz="2400" dirty="0" err="1"/>
              <a:t>to</a:t>
            </a:r>
            <a:r>
              <a:rPr lang="en-GB" sz="2400" dirty="0"/>
              <a:t> provide guidance to my child / student in my care about their study choices?</a:t>
            </a:r>
          </a:p>
        </p:txBody>
      </p:sp>
      <p:sp>
        <p:nvSpPr>
          <p:cNvPr id="3" name="Title 2">
            <a:extLst>
              <a:ext uri="{FF2B5EF4-FFF2-40B4-BE49-F238E27FC236}">
                <a16:creationId xmlns:a16="http://schemas.microsoft.com/office/drawing/2014/main" id="{6A5FE2C7-7588-9A4D-A557-BF3AA2BC2892}"/>
              </a:ext>
            </a:extLst>
          </p:cNvPr>
          <p:cNvSpPr>
            <a:spLocks noGrp="1"/>
          </p:cNvSpPr>
          <p:nvPr>
            <p:ph type="title"/>
          </p:nvPr>
        </p:nvSpPr>
        <p:spPr/>
        <p:txBody>
          <a:bodyPr/>
          <a:lstStyle/>
          <a:p>
            <a:r>
              <a:rPr lang="en-US" dirty="0"/>
              <a:t>What do you want to know? – Students &amp; parents/advisors</a:t>
            </a:r>
          </a:p>
        </p:txBody>
      </p:sp>
      <p:pic>
        <p:nvPicPr>
          <p:cNvPr id="1026" name="Picture 2">
            <a:extLst>
              <a:ext uri="{FF2B5EF4-FFF2-40B4-BE49-F238E27FC236}">
                <a16:creationId xmlns:a16="http://schemas.microsoft.com/office/drawing/2014/main" id="{058AE1F3-4981-4554-BDC3-61EA8EC33D6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7310" y="2184401"/>
            <a:ext cx="2742237" cy="3650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339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2730790-482F-8546-AC94-C9719D521CA3}"/>
              </a:ext>
            </a:extLst>
          </p:cNvPr>
          <p:cNvSpPr>
            <a:spLocks noGrp="1"/>
          </p:cNvSpPr>
          <p:nvPr>
            <p:ph idx="1"/>
          </p:nvPr>
        </p:nvSpPr>
        <p:spPr>
          <a:xfrm>
            <a:off x="609600" y="2184400"/>
            <a:ext cx="9822873" cy="3941763"/>
          </a:xfrm>
        </p:spPr>
        <p:txBody>
          <a:bodyPr/>
          <a:lstStyle/>
          <a:p>
            <a:r>
              <a:rPr lang="en-GB" sz="2400" b="1" dirty="0">
                <a:solidFill>
                  <a:srgbClr val="1D5A60"/>
                </a:solidFill>
                <a:latin typeface="Arial" panose="020B0604020202020204" pitchFamily="34" charset="0"/>
                <a:cs typeface="Arial" panose="020B0604020202020204" pitchFamily="34" charset="0"/>
              </a:rPr>
              <a:t>How accessible are we? </a:t>
            </a:r>
            <a:r>
              <a:rPr lang="en-GB" sz="2400" dirty="0">
                <a:solidFill>
                  <a:srgbClr val="1D5A60"/>
                </a:solidFill>
                <a:latin typeface="Arial" panose="020B0604020202020204" pitchFamily="34" charset="0"/>
                <a:cs typeface="Arial" panose="020B0604020202020204" pitchFamily="34" charset="0"/>
              </a:rPr>
              <a:t>Technical, cultural and user focused considerations</a:t>
            </a:r>
          </a:p>
          <a:p>
            <a:r>
              <a:rPr lang="en-GB" sz="2400" b="1" dirty="0">
                <a:solidFill>
                  <a:srgbClr val="1D5A60"/>
                </a:solidFill>
                <a:latin typeface="Arial" panose="020B0604020202020204" pitchFamily="34" charset="0"/>
                <a:cs typeface="Arial" panose="020B0604020202020204" pitchFamily="34" charset="0"/>
              </a:rPr>
              <a:t>Where do we start? </a:t>
            </a:r>
            <a:r>
              <a:rPr lang="en-GB" sz="2400" dirty="0">
                <a:solidFill>
                  <a:srgbClr val="1D5A60"/>
                </a:solidFill>
                <a:latin typeface="Arial" panose="020B0604020202020204" pitchFamily="34" charset="0"/>
                <a:cs typeface="Arial" panose="020B0604020202020204" pitchFamily="34" charset="0"/>
              </a:rPr>
              <a:t>Prioritise, set a benchmark and make a plan</a:t>
            </a:r>
          </a:p>
          <a:p>
            <a:r>
              <a:rPr lang="en-GB" sz="2400" b="1" dirty="0">
                <a:solidFill>
                  <a:srgbClr val="1D5A60"/>
                </a:solidFill>
                <a:latin typeface="Arial" panose="020B0604020202020204" pitchFamily="34" charset="0"/>
                <a:cs typeface="Arial" panose="020B0604020202020204" pitchFamily="34" charset="0"/>
              </a:rPr>
              <a:t>What are the risks? </a:t>
            </a:r>
            <a:r>
              <a:rPr lang="en-GB" sz="2400" dirty="0">
                <a:solidFill>
                  <a:srgbClr val="1D5A60"/>
                </a:solidFill>
                <a:latin typeface="Arial" panose="020B0604020202020204" pitchFamily="34" charset="0"/>
                <a:cs typeface="Arial" panose="020B0604020202020204" pitchFamily="34" charset="0"/>
              </a:rPr>
              <a:t>Not clear yet BUT positive action and forward planning best line of defence</a:t>
            </a:r>
          </a:p>
          <a:p>
            <a:r>
              <a:rPr lang="en-GB" sz="2400" b="1" dirty="0">
                <a:solidFill>
                  <a:srgbClr val="1D5A60"/>
                </a:solidFill>
                <a:latin typeface="Arial" panose="020B0604020202020204" pitchFamily="34" charset="0"/>
                <a:cs typeface="Arial" panose="020B0604020202020204" pitchFamily="34" charset="0"/>
              </a:rPr>
              <a:t>How do I sell the benefits? </a:t>
            </a:r>
            <a:r>
              <a:rPr lang="en-GB" sz="2400" dirty="0">
                <a:solidFill>
                  <a:srgbClr val="1D5A60"/>
                </a:solidFill>
                <a:latin typeface="Arial" panose="020B0604020202020204" pitchFamily="34" charset="0"/>
                <a:cs typeface="Arial" panose="020B0604020202020204" pitchFamily="34" charset="0"/>
              </a:rPr>
              <a:t>Carrot over stick, link to student experience, journey and continuous improvement</a:t>
            </a:r>
          </a:p>
          <a:p>
            <a:r>
              <a:rPr lang="en-GB" sz="2400" b="1" dirty="0">
                <a:solidFill>
                  <a:srgbClr val="1D5A60"/>
                </a:solidFill>
                <a:latin typeface="Arial" panose="020B0604020202020204" pitchFamily="34" charset="0"/>
                <a:cs typeface="Arial" panose="020B0604020202020204" pitchFamily="34" charset="0"/>
              </a:rPr>
              <a:t>How do we make this business as usual? </a:t>
            </a:r>
            <a:r>
              <a:rPr lang="en-GB" sz="2400" dirty="0">
                <a:solidFill>
                  <a:srgbClr val="1D5A60"/>
                </a:solidFill>
                <a:latin typeface="Arial" panose="020B0604020202020204" pitchFamily="34" charset="0"/>
                <a:cs typeface="Arial" panose="020B0604020202020204" pitchFamily="34" charset="0"/>
              </a:rPr>
              <a:t>Big picture strategy AND module level scrutiny/student voice and choice</a:t>
            </a:r>
          </a:p>
        </p:txBody>
      </p:sp>
      <p:sp>
        <p:nvSpPr>
          <p:cNvPr id="3" name="Title 2">
            <a:extLst>
              <a:ext uri="{FF2B5EF4-FFF2-40B4-BE49-F238E27FC236}">
                <a16:creationId xmlns:a16="http://schemas.microsoft.com/office/drawing/2014/main" id="{6A5FE2C7-7588-9A4D-A557-BF3AA2BC2892}"/>
              </a:ext>
            </a:extLst>
          </p:cNvPr>
          <p:cNvSpPr>
            <a:spLocks noGrp="1"/>
          </p:cNvSpPr>
          <p:nvPr>
            <p:ph type="title"/>
          </p:nvPr>
        </p:nvSpPr>
        <p:spPr/>
        <p:txBody>
          <a:bodyPr/>
          <a:lstStyle/>
          <a:p>
            <a:r>
              <a:rPr lang="en-US" dirty="0"/>
              <a:t>Advice - Institutions</a:t>
            </a:r>
          </a:p>
        </p:txBody>
      </p:sp>
    </p:spTree>
    <p:extLst>
      <p:ext uri="{BB962C8B-B14F-4D97-AF65-F5344CB8AC3E}">
        <p14:creationId xmlns:p14="http://schemas.microsoft.com/office/powerpoint/2010/main" val="3922968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bilityNet Theme June 2014">
  <a:themeElements>
    <a:clrScheme name="Custom 2">
      <a:dk1>
        <a:srgbClr val="0E3C20"/>
      </a:dk1>
      <a:lt1>
        <a:sysClr val="window" lastClr="FFFFFF"/>
      </a:lt1>
      <a:dk2>
        <a:srgbClr val="1F497D"/>
      </a:dk2>
      <a:lt2>
        <a:srgbClr val="E5EA8B"/>
      </a:lt2>
      <a:accent1>
        <a:srgbClr val="0E3C20"/>
      </a:accent1>
      <a:accent2>
        <a:srgbClr val="153566"/>
      </a:accent2>
      <a:accent3>
        <a:srgbClr val="461C68"/>
      </a:accent3>
      <a:accent4>
        <a:srgbClr val="7F1229"/>
      </a:accent4>
      <a:accent5>
        <a:srgbClr val="DDE6EE"/>
      </a:accent5>
      <a:accent6>
        <a:srgbClr val="F9E8ED"/>
      </a:accent6>
      <a:hlink>
        <a:srgbClr val="6666FF"/>
      </a:hlink>
      <a:folHlink>
        <a:srgbClr val="1535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bilityNet powerpoint template 4x3 V1 March 2018" id="{5B7310ED-77BD-E247-AB20-7C6FDFC2F53B}" vid="{39FC8AD2-E002-1842-9762-04B77B64AEF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AD039AA-C1C6-4BEC-9953-32C1C6EF7D42}">
  <we:reference id="wa104381063" version="1.0.0.1" store="en-US" storeType="OMEX"/>
  <we:alternateReferences>
    <we:reference id="wa104381063" version="1.0.0.1"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818</TotalTime>
  <Words>2828</Words>
  <Application>Microsoft Office PowerPoint</Application>
  <PresentationFormat>Widescreen</PresentationFormat>
  <Paragraphs>329</Paragraphs>
  <Slides>58</Slides>
  <Notes>31</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58</vt:i4>
      </vt:variant>
    </vt:vector>
  </HeadingPairs>
  <TitlesOfParts>
    <vt:vector size="74" baseType="lpstr">
      <vt:lpstr>Arial</vt:lpstr>
      <vt:lpstr>Calibri</vt:lpstr>
      <vt:lpstr>Calibri Light</vt:lpstr>
      <vt:lpstr>Century Gothic</vt:lpstr>
      <vt:lpstr>Corbel</vt:lpstr>
      <vt:lpstr>Gill Sans MT</vt:lpstr>
      <vt:lpstr>Gotham</vt:lpstr>
      <vt:lpstr>nta</vt:lpstr>
      <vt:lpstr>Roboto</vt:lpstr>
      <vt:lpstr>Roboto Slab</vt:lpstr>
      <vt:lpstr>Verdana Pro Light</vt:lpstr>
      <vt:lpstr>Office Theme</vt:lpstr>
      <vt:lpstr>AbilityNet Theme June 2014</vt:lpstr>
      <vt:lpstr>1_Office Theme</vt:lpstr>
      <vt:lpstr>2_Office Theme</vt:lpstr>
      <vt:lpstr>Marina</vt:lpstr>
      <vt:lpstr>accessibility. answered.</vt:lpstr>
      <vt:lpstr>agenda</vt:lpstr>
      <vt:lpstr>AbilityNet</vt:lpstr>
      <vt:lpstr>Answering your accessibility questions  AbilityNet</vt:lpstr>
      <vt:lpstr>AbilityNet: A Digital World Accessible to All</vt:lpstr>
      <vt:lpstr>What we will cover today</vt:lpstr>
      <vt:lpstr>What do you want to know? - Institutions</vt:lpstr>
      <vt:lpstr>What do you want to know? – Students &amp; parents/advisors</vt:lpstr>
      <vt:lpstr>Advice - Institutions</vt:lpstr>
      <vt:lpstr>Advice – Students &amp; parents/advisors</vt:lpstr>
      <vt:lpstr>Services that can help – Technical and student journey</vt:lpstr>
      <vt:lpstr>Services that can help - frameworks</vt:lpstr>
      <vt:lpstr>Services that can help – knowledge and training</vt:lpstr>
      <vt:lpstr>AbilityNet Online Training Series</vt:lpstr>
      <vt:lpstr>codemantra</vt:lpstr>
      <vt:lpstr>Our Experience</vt:lpstr>
      <vt:lpstr>Our Experience</vt:lpstr>
      <vt:lpstr>Our Experience</vt:lpstr>
      <vt:lpstr>Our Experience</vt:lpstr>
      <vt:lpstr>Our Experience</vt:lpstr>
      <vt:lpstr>Our Experience</vt:lpstr>
      <vt:lpstr>Our Experience</vt:lpstr>
      <vt:lpstr>Our Experience</vt:lpstr>
      <vt:lpstr>Get in touch</vt:lpstr>
      <vt:lpstr>Brickfield</vt:lpstr>
      <vt:lpstr>Enhancing the building blocks of effective education</vt:lpstr>
      <vt:lpstr>Are your LMS lessons compliant?</vt:lpstr>
      <vt:lpstr>Technical content standards</vt:lpstr>
      <vt:lpstr>Some Problems</vt:lpstr>
      <vt:lpstr>The Solution</vt:lpstr>
      <vt:lpstr>PowerPoint Presentation</vt:lpstr>
      <vt:lpstr>Accessibility Toolkit</vt:lpstr>
      <vt:lpstr>Gavin Henrick</vt:lpstr>
      <vt:lpstr>All Able</vt:lpstr>
      <vt:lpstr>Accessibility statement audits and support</vt:lpstr>
      <vt:lpstr>What are accessibility statements?</vt:lpstr>
      <vt:lpstr>Government guidance and compliance</vt:lpstr>
      <vt:lpstr>We know statements</vt:lpstr>
      <vt:lpstr>How testing leads to better statements</vt:lpstr>
      <vt:lpstr>Support in writing a statement makes for better user experience</vt:lpstr>
      <vt:lpstr>ASPIREeducation accreditation</vt:lpstr>
      <vt:lpstr>ASPIREeducation</vt:lpstr>
      <vt:lpstr>Giving users the FACTS</vt:lpstr>
      <vt:lpstr>Formative | Actionable | Compliant</vt:lpstr>
      <vt:lpstr>Transparent | Supportive</vt:lpstr>
      <vt:lpstr>ASPIRE education review process</vt:lpstr>
      <vt:lpstr>ASPIRE list</vt:lpstr>
      <vt:lpstr>Free guidelines or bespoke support</vt:lpstr>
      <vt:lpstr>PowerPoint Presentation</vt:lpstr>
      <vt:lpstr>PowerPoint Presentation</vt:lpstr>
      <vt:lpstr>managing the ecosystem</vt:lpstr>
      <vt:lpstr>PowerPoint Presentation</vt:lpstr>
      <vt:lpstr>PowerPoint Presentation</vt:lpstr>
      <vt:lpstr>PowerPoint Presentation</vt:lpstr>
      <vt:lpstr>your vendors</vt:lpstr>
      <vt:lpstr>panel</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Huw Alexander</dc:creator>
  <cp:lastModifiedBy>Huw Alexander</cp:lastModifiedBy>
  <cp:revision>2</cp:revision>
  <dcterms:created xsi:type="dcterms:W3CDTF">2020-09-17T07:21:32Z</dcterms:created>
  <dcterms:modified xsi:type="dcterms:W3CDTF">2020-09-18T16:31:14Z</dcterms:modified>
</cp:coreProperties>
</file>