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3.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4.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5.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6.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7.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8.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87" r:id="rId7"/>
    <p:sldId id="263" r:id="rId8"/>
    <p:sldId id="264" r:id="rId9"/>
    <p:sldId id="265" r:id="rId10"/>
    <p:sldId id="266" r:id="rId11"/>
    <p:sldId id="285" r:id="rId12"/>
    <p:sldId id="273" r:id="rId13"/>
    <p:sldId id="274" r:id="rId14"/>
    <p:sldId id="276" r:id="rId15"/>
    <p:sldId id="279" r:id="rId16"/>
    <p:sldId id="280" r:id="rId17"/>
    <p:sldId id="281"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614F"/>
    <a:srgbClr val="554E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54AB55-F511-4613-8513-AAACBE5A963E}" v="100" dt="2020-09-10T16:06:59.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3" autoAdjust="0"/>
    <p:restoredTop sz="85830" autoAdjust="0"/>
  </p:normalViewPr>
  <p:slideViewPr>
    <p:cSldViewPr snapToGrid="0">
      <p:cViewPr varScale="1">
        <p:scale>
          <a:sx n="54" d="100"/>
          <a:sy n="54" d="100"/>
        </p:scale>
        <p:origin x="428" y="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textboxdigital1com-my.sharepoint.com/personal/huw_textboxdigital_com/Documents/textBOX/ASPIRE/Education/Marketing/Survey/Survey%20results/ASPIREeducation%20Accessibility%20Statement%20Survey%202020_sketchin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Sheet3!$B$1</c:f>
              <c:strCache>
                <c:ptCount val="1"/>
                <c:pt idx="0">
                  <c:v>Count of We have audited all our key systems and have identified their accessibility strengths and weaknesses.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E1E-417F-8356-ED34E87167B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E1E-417F-8356-ED34E87167B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E1E-417F-8356-ED34E87167B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E1E-417F-8356-ED34E87167B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Sheet3!$A$2:$A$5</c:f>
              <c:strCache>
                <c:ptCount val="4"/>
                <c:pt idx="0">
                  <c:v>Strongly Agree</c:v>
                </c:pt>
                <c:pt idx="1">
                  <c:v>Agree</c:v>
                </c:pt>
                <c:pt idx="2">
                  <c:v>Disagree</c:v>
                </c:pt>
                <c:pt idx="3">
                  <c:v>Strongly Disagree</c:v>
                </c:pt>
              </c:strCache>
            </c:strRef>
          </c:cat>
          <c:val>
            <c:numRef>
              <c:f>Sheet3!$B$2:$B$5</c:f>
              <c:numCache>
                <c:formatCode>General</c:formatCode>
                <c:ptCount val="4"/>
                <c:pt idx="0">
                  <c:v>3</c:v>
                </c:pt>
                <c:pt idx="1">
                  <c:v>14</c:v>
                </c:pt>
                <c:pt idx="2">
                  <c:v>10</c:v>
                </c:pt>
                <c:pt idx="3">
                  <c:v>4</c:v>
                </c:pt>
              </c:numCache>
            </c:numRef>
          </c:val>
          <c:extLst>
            <c:ext xmlns:c16="http://schemas.microsoft.com/office/drawing/2014/chart" uri="{C3380CC4-5D6E-409C-BE32-E72D297353CC}">
              <c16:uniqueId val="{00000008-3E1E-417F-8356-ED34E87167B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Sheet3!$B$111</c:f>
              <c:strCache>
                <c:ptCount val="1"/>
                <c:pt idx="0">
                  <c:v>Score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780-4D70-89BA-A0C921B4D7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780-4D70-89BA-A0C921B4D7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780-4D70-89BA-A0C921B4D7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780-4D70-89BA-A0C921B4D7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780-4D70-89BA-A0C921B4D7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780-4D70-89BA-A0C921B4D7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780-4D70-89BA-A0C921B4D7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780-4D70-89BA-A0C921B4D78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6780-4D70-89BA-A0C921B4D786}"/>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Sheet3!$A$112:$A$120</c:f>
              <c:strCache>
                <c:ptCount val="9"/>
                <c:pt idx="0">
                  <c:v>System owner</c:v>
                </c:pt>
                <c:pt idx="1">
                  <c:v>Central team</c:v>
                </c:pt>
                <c:pt idx="2">
                  <c:v>Developers &amp; Web Team</c:v>
                </c:pt>
                <c:pt idx="3">
                  <c:v>Me</c:v>
                </c:pt>
                <c:pt idx="4">
                  <c:v>A small team for a large department in an even larger institution.</c:v>
                </c:pt>
                <c:pt idx="5">
                  <c:v>Department/course leader</c:v>
                </c:pt>
                <c:pt idx="6">
                  <c:v>Digital Accessibility Working Group</c:v>
                </c:pt>
                <c:pt idx="7">
                  <c:v>eLearning team</c:v>
                </c:pt>
                <c:pt idx="8">
                  <c:v>Learning Technologist, allegedly</c:v>
                </c:pt>
              </c:strCache>
            </c:strRef>
          </c:cat>
          <c:val>
            <c:numRef>
              <c:f>Sheet3!$B$112:$B$120</c:f>
              <c:numCache>
                <c:formatCode>General</c:formatCode>
                <c:ptCount val="9"/>
                <c:pt idx="0">
                  <c:v>14</c:v>
                </c:pt>
                <c:pt idx="1">
                  <c:v>6</c:v>
                </c:pt>
                <c:pt idx="2">
                  <c:v>2</c:v>
                </c:pt>
                <c:pt idx="3">
                  <c:v>2</c:v>
                </c:pt>
                <c:pt idx="4">
                  <c:v>1</c:v>
                </c:pt>
                <c:pt idx="5">
                  <c:v>1</c:v>
                </c:pt>
                <c:pt idx="6">
                  <c:v>1</c:v>
                </c:pt>
                <c:pt idx="7">
                  <c:v>1</c:v>
                </c:pt>
                <c:pt idx="8">
                  <c:v>1</c:v>
                </c:pt>
              </c:numCache>
            </c:numRef>
          </c:val>
          <c:extLst>
            <c:ext xmlns:c16="http://schemas.microsoft.com/office/drawing/2014/chart" uri="{C3380CC4-5D6E-409C-BE32-E72D297353CC}">
              <c16:uniqueId val="{00000012-6780-4D70-89BA-A0C921B4D786}"/>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Sheet3!$B$134</c:f>
              <c:strCache>
                <c:ptCount val="1"/>
                <c:pt idx="0">
                  <c:v>What is your institution's approach to course/module-level accessibility statements?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359-4194-80C4-78C1325E4D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359-4194-80C4-78C1325E4D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359-4194-80C4-78C1325E4D86}"/>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Sheet3!$A$135:$A$137</c:f>
              <c:strCache>
                <c:ptCount val="3"/>
                <c:pt idx="0">
                  <c:v>There is only a top-level statement for the learning platform.</c:v>
                </c:pt>
                <c:pt idx="1">
                  <c:v>There is a statement at school/faculty level.</c:v>
                </c:pt>
                <c:pt idx="2">
                  <c:v>There is a statement at course level</c:v>
                </c:pt>
              </c:strCache>
            </c:strRef>
          </c:cat>
          <c:val>
            <c:numRef>
              <c:f>Sheet3!$B$135:$B$137</c:f>
              <c:numCache>
                <c:formatCode>General</c:formatCode>
                <c:ptCount val="3"/>
                <c:pt idx="0">
                  <c:v>27</c:v>
                </c:pt>
                <c:pt idx="1">
                  <c:v>3</c:v>
                </c:pt>
                <c:pt idx="2">
                  <c:v>0</c:v>
                </c:pt>
              </c:numCache>
            </c:numRef>
          </c:val>
          <c:extLst>
            <c:ext xmlns:c16="http://schemas.microsoft.com/office/drawing/2014/chart" uri="{C3380CC4-5D6E-409C-BE32-E72D297353CC}">
              <c16:uniqueId val="{00000006-8359-4194-80C4-78C1325E4D8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138947929464047"/>
          <c:y val="0.2238746243765653"/>
          <c:w val="0.37741216289213242"/>
          <c:h val="0.5522505247801063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Sheet4!$I$236</c:f>
              <c:strCache>
                <c:ptCount val="1"/>
                <c:pt idx="0">
                  <c:v>Strongly Disagree Disagree</c:v>
                </c:pt>
              </c:strCache>
            </c:strRef>
          </c:tx>
          <c:spPr>
            <a:solidFill>
              <a:srgbClr val="554E4E"/>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265C-43CC-82D1-C4F9E5509A53}"/>
                </c:ext>
              </c:extLst>
            </c:dLbl>
            <c:dLbl>
              <c:idx val="1"/>
              <c:delete val="1"/>
              <c:extLst>
                <c:ext xmlns:c15="http://schemas.microsoft.com/office/drawing/2012/chart" uri="{CE6537A1-D6FC-4f65-9D91-7224C49458BB}"/>
                <c:ext xmlns:c16="http://schemas.microsoft.com/office/drawing/2014/chart" uri="{C3380CC4-5D6E-409C-BE32-E72D297353CC}">
                  <c16:uniqueId val="{00000001-265C-43CC-82D1-C4F9E5509A53}"/>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Sheet4!$H$237:$H$242</c:f>
              <c:strCache>
                <c:ptCount val="6"/>
                <c:pt idx="0">
                  <c:v>It is written in plain English.</c:v>
                </c:pt>
                <c:pt idx="1">
                  <c:v>It is accurate and detailed.</c:v>
                </c:pt>
                <c:pt idx="2">
                  <c:v>It is a transparent account of our accessibility priorities.</c:v>
                </c:pt>
                <c:pt idx="3">
                  <c:v>It contains practical guidance for a better website experience.</c:v>
                </c:pt>
                <c:pt idx="4">
                  <c:v>It provides clear links to additional support. </c:v>
                </c:pt>
                <c:pt idx="5">
                  <c:v>It is compliant with the regulations.</c:v>
                </c:pt>
              </c:strCache>
            </c:strRef>
          </c:cat>
          <c:val>
            <c:numRef>
              <c:f>Sheet4!$I$237:$I$242</c:f>
              <c:numCache>
                <c:formatCode>0</c:formatCode>
                <c:ptCount val="6"/>
                <c:pt idx="0">
                  <c:v>0</c:v>
                </c:pt>
                <c:pt idx="1">
                  <c:v>0</c:v>
                </c:pt>
                <c:pt idx="2">
                  <c:v>9.67741935483871</c:v>
                </c:pt>
                <c:pt idx="3">
                  <c:v>6.666666666666667</c:v>
                </c:pt>
                <c:pt idx="4">
                  <c:v>6.666666666666667</c:v>
                </c:pt>
                <c:pt idx="5">
                  <c:v>6.666666666666667</c:v>
                </c:pt>
              </c:numCache>
            </c:numRef>
          </c:val>
          <c:extLst>
            <c:ext xmlns:c16="http://schemas.microsoft.com/office/drawing/2014/chart" uri="{C3380CC4-5D6E-409C-BE32-E72D297353CC}">
              <c16:uniqueId val="{00000002-265C-43CC-82D1-C4F9E5509A53}"/>
            </c:ext>
          </c:extLst>
        </c:ser>
        <c:ser>
          <c:idx val="1"/>
          <c:order val="1"/>
          <c:tx>
            <c:strRef>
              <c:f>Sheet4!$J$236</c:f>
              <c:strCache>
                <c:ptCount val="1"/>
                <c:pt idx="0">
                  <c:v>Disagree</c:v>
                </c:pt>
              </c:strCache>
            </c:strRef>
          </c:tx>
          <c:spPr>
            <a:solidFill>
              <a:srgbClr val="7FD3B7"/>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Sheet4!$H$237:$H$242</c:f>
              <c:strCache>
                <c:ptCount val="6"/>
                <c:pt idx="0">
                  <c:v>It is written in plain English.</c:v>
                </c:pt>
                <c:pt idx="1">
                  <c:v>It is accurate and detailed.</c:v>
                </c:pt>
                <c:pt idx="2">
                  <c:v>It is a transparent account of our accessibility priorities.</c:v>
                </c:pt>
                <c:pt idx="3">
                  <c:v>It contains practical guidance for a better website experience.</c:v>
                </c:pt>
                <c:pt idx="4">
                  <c:v>It provides clear links to additional support. </c:v>
                </c:pt>
                <c:pt idx="5">
                  <c:v>It is compliant with the regulations.</c:v>
                </c:pt>
              </c:strCache>
            </c:strRef>
          </c:cat>
          <c:val>
            <c:numRef>
              <c:f>Sheet4!$J$237:$J$242</c:f>
              <c:numCache>
                <c:formatCode>0</c:formatCode>
                <c:ptCount val="6"/>
                <c:pt idx="0">
                  <c:v>7.4074074074074074</c:v>
                </c:pt>
                <c:pt idx="1">
                  <c:v>40</c:v>
                </c:pt>
                <c:pt idx="2">
                  <c:v>29.032258064516128</c:v>
                </c:pt>
                <c:pt idx="3">
                  <c:v>26.666666666666668</c:v>
                </c:pt>
                <c:pt idx="4">
                  <c:v>10</c:v>
                </c:pt>
                <c:pt idx="5">
                  <c:v>16.666666666666668</c:v>
                </c:pt>
              </c:numCache>
            </c:numRef>
          </c:val>
          <c:extLst>
            <c:ext xmlns:c16="http://schemas.microsoft.com/office/drawing/2014/chart" uri="{C3380CC4-5D6E-409C-BE32-E72D297353CC}">
              <c16:uniqueId val="{00000003-265C-43CC-82D1-C4F9E5509A53}"/>
            </c:ext>
          </c:extLst>
        </c:ser>
        <c:ser>
          <c:idx val="2"/>
          <c:order val="2"/>
          <c:tx>
            <c:strRef>
              <c:f>Sheet4!$K$236</c:f>
              <c:strCache>
                <c:ptCount val="1"/>
                <c:pt idx="0">
                  <c:v>Agree</c:v>
                </c:pt>
              </c:strCache>
            </c:strRef>
          </c:tx>
          <c:spPr>
            <a:solidFill>
              <a:srgbClr val="71A79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Sheet4!$H$237:$H$242</c:f>
              <c:strCache>
                <c:ptCount val="6"/>
                <c:pt idx="0">
                  <c:v>It is written in plain English.</c:v>
                </c:pt>
                <c:pt idx="1">
                  <c:v>It is accurate and detailed.</c:v>
                </c:pt>
                <c:pt idx="2">
                  <c:v>It is a transparent account of our accessibility priorities.</c:v>
                </c:pt>
                <c:pt idx="3">
                  <c:v>It contains practical guidance for a better website experience.</c:v>
                </c:pt>
                <c:pt idx="4">
                  <c:v>It provides clear links to additional support. </c:v>
                </c:pt>
                <c:pt idx="5">
                  <c:v>It is compliant with the regulations.</c:v>
                </c:pt>
              </c:strCache>
            </c:strRef>
          </c:cat>
          <c:val>
            <c:numRef>
              <c:f>Sheet4!$K$237:$K$242</c:f>
              <c:numCache>
                <c:formatCode>0</c:formatCode>
                <c:ptCount val="6"/>
                <c:pt idx="0">
                  <c:v>92.592592592592581</c:v>
                </c:pt>
                <c:pt idx="1">
                  <c:v>53.333333333333336</c:v>
                </c:pt>
                <c:pt idx="2">
                  <c:v>41.935483870967744</c:v>
                </c:pt>
                <c:pt idx="3">
                  <c:v>53.333333333333336</c:v>
                </c:pt>
                <c:pt idx="4">
                  <c:v>66.666666666666671</c:v>
                </c:pt>
                <c:pt idx="5">
                  <c:v>63.333333333333336</c:v>
                </c:pt>
              </c:numCache>
            </c:numRef>
          </c:val>
          <c:extLst>
            <c:ext xmlns:c16="http://schemas.microsoft.com/office/drawing/2014/chart" uri="{C3380CC4-5D6E-409C-BE32-E72D297353CC}">
              <c16:uniqueId val="{00000004-265C-43CC-82D1-C4F9E5509A53}"/>
            </c:ext>
          </c:extLst>
        </c:ser>
        <c:ser>
          <c:idx val="3"/>
          <c:order val="3"/>
          <c:tx>
            <c:strRef>
              <c:f>Sheet4!$L$236</c:f>
              <c:strCache>
                <c:ptCount val="1"/>
                <c:pt idx="0">
                  <c:v>Strongly Agree</c:v>
                </c:pt>
              </c:strCache>
            </c:strRef>
          </c:tx>
          <c:spPr>
            <a:solidFill>
              <a:srgbClr val="0F614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265C-43CC-82D1-C4F9E5509A53}"/>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Sheet4!$H$237:$H$242</c:f>
              <c:strCache>
                <c:ptCount val="6"/>
                <c:pt idx="0">
                  <c:v>It is written in plain English.</c:v>
                </c:pt>
                <c:pt idx="1">
                  <c:v>It is accurate and detailed.</c:v>
                </c:pt>
                <c:pt idx="2">
                  <c:v>It is a transparent account of our accessibility priorities.</c:v>
                </c:pt>
                <c:pt idx="3">
                  <c:v>It contains practical guidance for a better website experience.</c:v>
                </c:pt>
                <c:pt idx="4">
                  <c:v>It provides clear links to additional support. </c:v>
                </c:pt>
                <c:pt idx="5">
                  <c:v>It is compliant with the regulations.</c:v>
                </c:pt>
              </c:strCache>
            </c:strRef>
          </c:cat>
          <c:val>
            <c:numRef>
              <c:f>Sheet4!$L$237:$L$242</c:f>
              <c:numCache>
                <c:formatCode>0</c:formatCode>
                <c:ptCount val="6"/>
                <c:pt idx="0">
                  <c:v>0</c:v>
                </c:pt>
                <c:pt idx="1">
                  <c:v>6.666666666666667</c:v>
                </c:pt>
                <c:pt idx="2">
                  <c:v>19.35483870967742</c:v>
                </c:pt>
                <c:pt idx="3">
                  <c:v>13.333333333333334</c:v>
                </c:pt>
                <c:pt idx="4">
                  <c:v>16.666666666666668</c:v>
                </c:pt>
                <c:pt idx="5">
                  <c:v>13.333333333333334</c:v>
                </c:pt>
              </c:numCache>
            </c:numRef>
          </c:val>
          <c:extLst>
            <c:ext xmlns:c16="http://schemas.microsoft.com/office/drawing/2014/chart" uri="{C3380CC4-5D6E-409C-BE32-E72D297353CC}">
              <c16:uniqueId val="{00000006-265C-43CC-82D1-C4F9E5509A53}"/>
            </c:ext>
          </c:extLst>
        </c:ser>
        <c:dLbls>
          <c:showLegendKey val="0"/>
          <c:showVal val="0"/>
          <c:showCatName val="0"/>
          <c:showSerName val="0"/>
          <c:showPercent val="0"/>
          <c:showBubbleSize val="0"/>
        </c:dLbls>
        <c:gapWidth val="100"/>
        <c:overlap val="100"/>
        <c:axId val="621665759"/>
        <c:axId val="740598111"/>
      </c:barChart>
      <c:catAx>
        <c:axId val="6216657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40598111"/>
        <c:crosses val="autoZero"/>
        <c:auto val="1"/>
        <c:lblAlgn val="ctr"/>
        <c:lblOffset val="100"/>
        <c:noMultiLvlLbl val="0"/>
      </c:catAx>
      <c:valAx>
        <c:axId val="740598111"/>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1665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Sheet3!$B$258</c:f>
              <c:strCache>
                <c:ptCount val="1"/>
                <c:pt idx="0">
                  <c:v>How does your statement(s) compare to other institutions?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F9-4420-B28C-1A1012B746B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F9-4420-B28C-1A1012B746B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F9-4420-B28C-1A1012B746B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F9-4420-B28C-1A1012B746BD}"/>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Sheet3!$A$259:$A$262</c:f>
              <c:strCache>
                <c:ptCount val="4"/>
                <c:pt idx="0">
                  <c:v>Don’t know.</c:v>
                </c:pt>
                <c:pt idx="1">
                  <c:v>Favourably.</c:v>
                </c:pt>
                <c:pt idx="2">
                  <c:v>About the same.</c:v>
                </c:pt>
                <c:pt idx="3">
                  <c:v>Unfavourably.</c:v>
                </c:pt>
              </c:strCache>
            </c:strRef>
          </c:cat>
          <c:val>
            <c:numRef>
              <c:f>Sheet3!$B$259:$B$262</c:f>
              <c:numCache>
                <c:formatCode>General</c:formatCode>
                <c:ptCount val="4"/>
                <c:pt idx="0">
                  <c:v>14</c:v>
                </c:pt>
                <c:pt idx="1">
                  <c:v>8</c:v>
                </c:pt>
                <c:pt idx="2">
                  <c:v>7</c:v>
                </c:pt>
                <c:pt idx="3">
                  <c:v>2</c:v>
                </c:pt>
              </c:numCache>
            </c:numRef>
          </c:val>
          <c:extLst>
            <c:ext xmlns:c16="http://schemas.microsoft.com/office/drawing/2014/chart" uri="{C3380CC4-5D6E-409C-BE32-E72D297353CC}">
              <c16:uniqueId val="{00000008-61F9-4420-B28C-1A1012B746B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B6E-4CF1-8FD6-3F67813F221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B6E-4CF1-8FD6-3F67813F221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B6E-4CF1-8FD6-3F67813F22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B6E-4CF1-8FD6-3F67813F221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B6E-4CF1-8FD6-3F67813F221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B6E-4CF1-8FD6-3F67813F221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B6E-4CF1-8FD6-3F67813F221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3B6E-4CF1-8FD6-3F67813F221D}"/>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3B6E-4CF1-8FD6-3F67813F221D}"/>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3B6E-4CF1-8FD6-3F67813F221D}"/>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3B6E-4CF1-8FD6-3F67813F221D}"/>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3B6E-4CF1-8FD6-3F67813F221D}"/>
              </c:ext>
            </c:extLst>
          </c:dPt>
          <c:dLbls>
            <c:dLbl>
              <c:idx val="6"/>
              <c:delete val="1"/>
              <c:extLst>
                <c:ext xmlns:c15="http://schemas.microsoft.com/office/drawing/2012/chart" uri="{CE6537A1-D6FC-4f65-9D91-7224C49458BB}"/>
                <c:ext xmlns:c16="http://schemas.microsoft.com/office/drawing/2014/chart" uri="{C3380CC4-5D6E-409C-BE32-E72D297353CC}">
                  <c16:uniqueId val="{0000000D-3B6E-4CF1-8FD6-3F67813F221D}"/>
                </c:ext>
              </c:extLst>
            </c:dLbl>
            <c:dLbl>
              <c:idx val="7"/>
              <c:delete val="1"/>
              <c:extLst>
                <c:ext xmlns:c15="http://schemas.microsoft.com/office/drawing/2012/chart" uri="{CE6537A1-D6FC-4f65-9D91-7224C49458BB}"/>
                <c:ext xmlns:c16="http://schemas.microsoft.com/office/drawing/2014/chart" uri="{C3380CC4-5D6E-409C-BE32-E72D297353CC}">
                  <c16:uniqueId val="{0000000F-3B6E-4CF1-8FD6-3F67813F221D}"/>
                </c:ext>
              </c:extLst>
            </c:dLbl>
            <c:dLbl>
              <c:idx val="8"/>
              <c:delete val="1"/>
              <c:extLst>
                <c:ext xmlns:c15="http://schemas.microsoft.com/office/drawing/2012/chart" uri="{CE6537A1-D6FC-4f65-9D91-7224C49458BB}"/>
                <c:ext xmlns:c16="http://schemas.microsoft.com/office/drawing/2014/chart" uri="{C3380CC4-5D6E-409C-BE32-E72D297353CC}">
                  <c16:uniqueId val="{00000011-3B6E-4CF1-8FD6-3F67813F221D}"/>
                </c:ext>
              </c:extLst>
            </c:dLbl>
            <c:dLbl>
              <c:idx val="9"/>
              <c:delete val="1"/>
              <c:extLst>
                <c:ext xmlns:c15="http://schemas.microsoft.com/office/drawing/2012/chart" uri="{CE6537A1-D6FC-4f65-9D91-7224C49458BB}"/>
                <c:ext xmlns:c16="http://schemas.microsoft.com/office/drawing/2014/chart" uri="{C3380CC4-5D6E-409C-BE32-E72D297353CC}">
                  <c16:uniqueId val="{00000013-3B6E-4CF1-8FD6-3F67813F221D}"/>
                </c:ext>
              </c:extLst>
            </c:dLbl>
            <c:dLbl>
              <c:idx val="10"/>
              <c:delete val="1"/>
              <c:extLst>
                <c:ext xmlns:c15="http://schemas.microsoft.com/office/drawing/2012/chart" uri="{CE6537A1-D6FC-4f65-9D91-7224C49458BB}"/>
                <c:ext xmlns:c16="http://schemas.microsoft.com/office/drawing/2014/chart" uri="{C3380CC4-5D6E-409C-BE32-E72D297353CC}">
                  <c16:uniqueId val="{00000015-3B6E-4CF1-8FD6-3F67813F221D}"/>
                </c:ext>
              </c:extLst>
            </c:dLbl>
            <c:dLbl>
              <c:idx val="11"/>
              <c:delete val="1"/>
              <c:extLst>
                <c:ext xmlns:c15="http://schemas.microsoft.com/office/drawing/2012/chart" uri="{CE6537A1-D6FC-4f65-9D91-7224C49458BB}"/>
                <c:ext xmlns:c16="http://schemas.microsoft.com/office/drawing/2014/chart" uri="{C3380CC4-5D6E-409C-BE32-E72D297353CC}">
                  <c16:uniqueId val="{00000017-3B6E-4CF1-8FD6-3F67813F221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Sheet3!$A$279:$A$290</c:f>
              <c:strCache>
                <c:ptCount val="12"/>
                <c:pt idx="0">
                  <c:v>A selection of frequently asked questions.;</c:v>
                </c:pt>
                <c:pt idx="1">
                  <c:v>Guidance for senior staff/management.;</c:v>
                </c:pt>
                <c:pt idx="2">
                  <c:v>More detailed written guidance</c:v>
                </c:pt>
                <c:pt idx="3">
                  <c:v>Guidance via small group webinar</c:v>
                </c:pt>
                <c:pt idx="4">
                  <c:v>Guidance via large group webinar</c:v>
                </c:pt>
                <c:pt idx="5">
                  <c:v>Bespoke one-to-one consultancy</c:v>
                </c:pt>
                <c:pt idx="6">
                  <c:v>Clarification of poorly worded legislation and recognition of interaction with Equality Act and Public Sector Duty Regs</c:v>
                </c:pt>
                <c:pt idx="7">
                  <c:v>Guidance for specific sub-departments i.e. libraries</c:v>
                </c:pt>
                <c:pt idx="8">
                  <c:v>More understanding of how to test compliance;</c:v>
                </c:pt>
                <c:pt idx="9">
                  <c:v>Senior mgt are not prioritising or allocating resource to solving this issue either before and especially since Covid. I've tried awareness raising, without evidence of sanctions they are sitting on their hands. Everything is best endeavours from particula</c:v>
                </c:pt>
                <c:pt idx="10">
                  <c:v>SMs are generally not interested in this</c:v>
                </c:pt>
                <c:pt idx="11">
                  <c:v>Wider guidance for staff, students &amp; public on what to expect of an AS to push accessibility as an institutional priority</c:v>
                </c:pt>
              </c:strCache>
            </c:strRef>
          </c:cat>
          <c:val>
            <c:numRef>
              <c:f>Sheet3!$B$279:$B$290</c:f>
              <c:numCache>
                <c:formatCode>General</c:formatCode>
                <c:ptCount val="12"/>
                <c:pt idx="0">
                  <c:v>20</c:v>
                </c:pt>
                <c:pt idx="1">
                  <c:v>18</c:v>
                </c:pt>
                <c:pt idx="2">
                  <c:v>13</c:v>
                </c:pt>
                <c:pt idx="3">
                  <c:v>12</c:v>
                </c:pt>
                <c:pt idx="4">
                  <c:v>6</c:v>
                </c:pt>
                <c:pt idx="5">
                  <c:v>5</c:v>
                </c:pt>
                <c:pt idx="6">
                  <c:v>1</c:v>
                </c:pt>
                <c:pt idx="7">
                  <c:v>1</c:v>
                </c:pt>
                <c:pt idx="8">
                  <c:v>1</c:v>
                </c:pt>
                <c:pt idx="9">
                  <c:v>1</c:v>
                </c:pt>
                <c:pt idx="10">
                  <c:v>1</c:v>
                </c:pt>
                <c:pt idx="11">
                  <c:v>1</c:v>
                </c:pt>
              </c:numCache>
            </c:numRef>
          </c:val>
          <c:extLst>
            <c:ext xmlns:c16="http://schemas.microsoft.com/office/drawing/2014/chart" uri="{C3380CC4-5D6E-409C-BE32-E72D297353CC}">
              <c16:uniqueId val="{00000018-3B6E-4CF1-8FD6-3F67813F22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DE1-4713-B1D0-8D35C80C36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DE1-4713-B1D0-8D35C80C36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DE1-4713-B1D0-8D35C80C36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DE1-4713-B1D0-8D35C80C36F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DE1-4713-B1D0-8D35C80C36F1}"/>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Sheet3!$A$307:$A$311</c:f>
              <c:strCache>
                <c:ptCount val="5"/>
                <c:pt idx="0">
                  <c:v>We are remediating manually in-house</c:v>
                </c:pt>
                <c:pt idx="1">
                  <c:v>We are claiming disproportionate burden</c:v>
                </c:pt>
                <c:pt idx="2">
                  <c:v>We are remediating using an automated service</c:v>
                </c:pt>
                <c:pt idx="3">
                  <c:v>We are looking for help on this issue</c:v>
                </c:pt>
                <c:pt idx="4">
                  <c:v>We are outsourcing the content for remediation</c:v>
                </c:pt>
              </c:strCache>
            </c:strRef>
          </c:cat>
          <c:val>
            <c:numRef>
              <c:f>Sheet3!$B$307:$B$311</c:f>
              <c:numCache>
                <c:formatCode>General</c:formatCode>
                <c:ptCount val="5"/>
                <c:pt idx="0">
                  <c:v>24</c:v>
                </c:pt>
                <c:pt idx="1">
                  <c:v>10</c:v>
                </c:pt>
                <c:pt idx="2">
                  <c:v>9</c:v>
                </c:pt>
                <c:pt idx="3">
                  <c:v>5</c:v>
                </c:pt>
                <c:pt idx="4">
                  <c:v>2</c:v>
                </c:pt>
              </c:numCache>
            </c:numRef>
          </c:val>
          <c:extLst>
            <c:ext xmlns:c16="http://schemas.microsoft.com/office/drawing/2014/chart" uri="{C3380CC4-5D6E-409C-BE32-E72D297353CC}">
              <c16:uniqueId val="{0000000A-4DE1-4713-B1D0-8D35C80C36F1}"/>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5761407227942659"/>
          <c:y val="6.8879953464726052E-4"/>
          <c:w val="0.33364466897931466"/>
          <c:h val="0.9431498250084556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1628534857003"/>
          <c:y val="9.0780084702788214E-2"/>
          <c:w val="0.58907602879391774"/>
          <c:h val="0.818439830594423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61-4217-9A1B-4BE62AD4EA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61-4217-9A1B-4BE62AD4EA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561-4217-9A1B-4BE62AD4EA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561-4217-9A1B-4BE62AD4EAC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561-4217-9A1B-4BE62AD4EAC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561-4217-9A1B-4BE62AD4EAC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561-4217-9A1B-4BE62AD4EAC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561-4217-9A1B-4BE62AD4EAC6}"/>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7561-4217-9A1B-4BE62AD4EAC6}"/>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7561-4217-9A1B-4BE62AD4EAC6}"/>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7561-4217-9A1B-4BE62AD4EAC6}"/>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7561-4217-9A1B-4BE62AD4EAC6}"/>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7561-4217-9A1B-4BE62AD4EAC6}"/>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Sheet7!$A$49:$A$61</c:f>
              <c:strCache>
                <c:ptCount val="13"/>
                <c:pt idx="0">
                  <c:v>Time</c:v>
                </c:pt>
                <c:pt idx="1">
                  <c:v>Staffing</c:v>
                </c:pt>
                <c:pt idx="2">
                  <c:v>Management Buy-in</c:v>
                </c:pt>
                <c:pt idx="3">
                  <c:v>Expertise</c:v>
                </c:pt>
                <c:pt idx="4">
                  <c:v>Budgetary concerns</c:v>
                </c:pt>
                <c:pt idx="5">
                  <c:v>Lack of Clear Guidance</c:v>
                </c:pt>
                <c:pt idx="6">
                  <c:v>Disjointed Approach</c:v>
                </c:pt>
                <c:pt idx="7">
                  <c:v>Lack of training and understanding on requirements and writing statement</c:v>
                </c:pt>
                <c:pt idx="8">
                  <c:v>Working remotely when testing without access campus assistive technologyy</c:v>
                </c:pt>
                <c:pt idx="9">
                  <c:v>Lack of institutional focus, Functioning central team/roles</c:v>
                </c:pt>
                <c:pt idx="10">
                  <c:v>Institution wide lack of digital accessibility skills &amp; knowledge</c:v>
                </c:pt>
                <c:pt idx="11">
                  <c:v>Lack of institutional focus</c:v>
                </c:pt>
                <c:pt idx="12">
                  <c:v>Volume of online content</c:v>
                </c:pt>
              </c:strCache>
            </c:strRef>
          </c:cat>
          <c:val>
            <c:numRef>
              <c:f>Sheet7!$B$49:$B$61</c:f>
              <c:numCache>
                <c:formatCode>0</c:formatCode>
                <c:ptCount val="13"/>
                <c:pt idx="0">
                  <c:v>17.647058823529409</c:v>
                </c:pt>
                <c:pt idx="1">
                  <c:v>17.647058823529409</c:v>
                </c:pt>
                <c:pt idx="2">
                  <c:v>17.647058823529409</c:v>
                </c:pt>
                <c:pt idx="3">
                  <c:v>15.686274509803921</c:v>
                </c:pt>
                <c:pt idx="4">
                  <c:v>11.764705882352942</c:v>
                </c:pt>
                <c:pt idx="5">
                  <c:v>5.882352941176471</c:v>
                </c:pt>
                <c:pt idx="6">
                  <c:v>1.9607843137254901</c:v>
                </c:pt>
                <c:pt idx="7">
                  <c:v>1.9607843137254901</c:v>
                </c:pt>
                <c:pt idx="8">
                  <c:v>1.9607843137254901</c:v>
                </c:pt>
                <c:pt idx="9">
                  <c:v>1.9607843137254901</c:v>
                </c:pt>
                <c:pt idx="10">
                  <c:v>1.9607843137254901</c:v>
                </c:pt>
                <c:pt idx="11">
                  <c:v>1.9607843137254901</c:v>
                </c:pt>
                <c:pt idx="12">
                  <c:v>1.9607843137254901</c:v>
                </c:pt>
              </c:numCache>
            </c:numRef>
          </c:val>
          <c:extLst>
            <c:ext xmlns:c16="http://schemas.microsoft.com/office/drawing/2014/chart" uri="{C3380CC4-5D6E-409C-BE32-E72D297353CC}">
              <c16:uniqueId val="{0000001A-7561-4217-9A1B-4BE62AD4EAC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Sheet3!$B$20</c:f>
              <c:strCache>
                <c:ptCount val="1"/>
                <c:pt idx="0">
                  <c:v>Count of We have improved the accessibility of all the systems within our control.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24-4E8F-8611-DB8CC604F49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24-4E8F-8611-DB8CC604F49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24-4E8F-8611-DB8CC604F49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24-4E8F-8611-DB8CC604F49D}"/>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Sheet3!$A$21:$A$24</c:f>
              <c:strCache>
                <c:ptCount val="4"/>
                <c:pt idx="0">
                  <c:v>Strongly Agree</c:v>
                </c:pt>
                <c:pt idx="1">
                  <c:v>Agree</c:v>
                </c:pt>
                <c:pt idx="2">
                  <c:v>Disagree</c:v>
                </c:pt>
                <c:pt idx="3">
                  <c:v>Strongly Disagree</c:v>
                </c:pt>
              </c:strCache>
            </c:strRef>
          </c:cat>
          <c:val>
            <c:numRef>
              <c:f>Sheet3!$B$21:$B$24</c:f>
              <c:numCache>
                <c:formatCode>General</c:formatCode>
                <c:ptCount val="4"/>
                <c:pt idx="0">
                  <c:v>1</c:v>
                </c:pt>
                <c:pt idx="1">
                  <c:v>15</c:v>
                </c:pt>
                <c:pt idx="2">
                  <c:v>9</c:v>
                </c:pt>
                <c:pt idx="3">
                  <c:v>5</c:v>
                </c:pt>
              </c:numCache>
            </c:numRef>
          </c:val>
          <c:extLst>
            <c:ext xmlns:c16="http://schemas.microsoft.com/office/drawing/2014/chart" uri="{C3380CC4-5D6E-409C-BE32-E72D297353CC}">
              <c16:uniqueId val="{00000008-8824-4E8F-8611-DB8CC604F49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E7E-4A67-B960-97A63554932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E7E-4A67-B960-97A63554932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E7E-4A67-B960-97A63554932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E7E-4A67-B960-97A63554932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E7E-4A67-B960-97A63554932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E7E-4A67-B960-97A63554932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E7E-4A67-B960-97A63554932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E7E-4A67-B960-97A63554932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CE7E-4A67-B960-97A63554932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CE7E-4A67-B960-97A63554932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CE7E-4A67-B960-97A635549329}"/>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CE7E-4A67-B960-97A635549329}"/>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CE7E-4A67-B960-97A635549329}"/>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CE7E-4A67-B960-97A635549329}"/>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CE7E-4A67-B960-97A635549329}"/>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F-CE7E-4A67-B960-97A635549329}"/>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21-CE7E-4A67-B960-97A635549329}"/>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Sheet3!$A$362:$A$378</c:f>
              <c:strCache>
                <c:ptCount val="17"/>
                <c:pt idx="0">
                  <c:v>WAVE</c:v>
                </c:pt>
                <c:pt idx="1">
                  <c:v>Blackboard Ally</c:v>
                </c:pt>
                <c:pt idx="2">
                  <c:v>SiteImprove</c:v>
                </c:pt>
                <c:pt idx="3">
                  <c:v>NVDA</c:v>
                </c:pt>
                <c:pt idx="4">
                  <c:v>AXE</c:v>
                </c:pt>
                <c:pt idx="5">
                  <c:v>Microsoft Accessibility Checker</c:v>
                </c:pt>
                <c:pt idx="6">
                  <c:v>Zoom Text</c:v>
                </c:pt>
                <c:pt idx="7">
                  <c:v>ChromeVox</c:v>
                </c:pt>
                <c:pt idx="8">
                  <c:v>Accessibility Insights</c:v>
                </c:pt>
                <c:pt idx="9">
                  <c:v>Chrome Lighthouse</c:v>
                </c:pt>
                <c:pt idx="10">
                  <c:v>Firefox Accessibility</c:v>
                </c:pt>
                <c:pt idx="11">
                  <c:v>JAWS</c:v>
                </c:pt>
                <c:pt idx="12">
                  <c:v>Read and Write Gold</c:v>
                </c:pt>
                <c:pt idx="13">
                  <c:v>Tota11y </c:v>
                </c:pt>
                <c:pt idx="14">
                  <c:v>ANDI</c:v>
                </c:pt>
                <c:pt idx="15">
                  <c:v>LexDis Toolkit</c:v>
                </c:pt>
                <c:pt idx="16">
                  <c:v>Silktide</c:v>
                </c:pt>
              </c:strCache>
            </c:strRef>
          </c:cat>
          <c:val>
            <c:numRef>
              <c:f>Sheet3!$B$362:$B$378</c:f>
              <c:numCache>
                <c:formatCode>General</c:formatCode>
                <c:ptCount val="17"/>
                <c:pt idx="0">
                  <c:v>9</c:v>
                </c:pt>
                <c:pt idx="1">
                  <c:v>4</c:v>
                </c:pt>
                <c:pt idx="2">
                  <c:v>4</c:v>
                </c:pt>
                <c:pt idx="3">
                  <c:v>2</c:v>
                </c:pt>
                <c:pt idx="4">
                  <c:v>2</c:v>
                </c:pt>
                <c:pt idx="5">
                  <c:v>2</c:v>
                </c:pt>
                <c:pt idx="6">
                  <c:v>2</c:v>
                </c:pt>
                <c:pt idx="7">
                  <c:v>1</c:v>
                </c:pt>
                <c:pt idx="8">
                  <c:v>1</c:v>
                </c:pt>
                <c:pt idx="9">
                  <c:v>1</c:v>
                </c:pt>
                <c:pt idx="10">
                  <c:v>1</c:v>
                </c:pt>
                <c:pt idx="11">
                  <c:v>1</c:v>
                </c:pt>
                <c:pt idx="12">
                  <c:v>1</c:v>
                </c:pt>
                <c:pt idx="13">
                  <c:v>1</c:v>
                </c:pt>
                <c:pt idx="14">
                  <c:v>1</c:v>
                </c:pt>
                <c:pt idx="15">
                  <c:v>1</c:v>
                </c:pt>
                <c:pt idx="16">
                  <c:v>1</c:v>
                </c:pt>
              </c:numCache>
            </c:numRef>
          </c:val>
          <c:extLst>
            <c:ext xmlns:c16="http://schemas.microsoft.com/office/drawing/2014/chart" uri="{C3380CC4-5D6E-409C-BE32-E72D297353CC}">
              <c16:uniqueId val="{00000022-CE7E-4A67-B960-97A635549329}"/>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1225028328910067"/>
          <c:y val="7.2665302501141074E-2"/>
          <c:w val="0.27796873371440661"/>
          <c:h val="0.8937479165705083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Sheet3!$B$413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21A-4D61-BF3E-EB638DB8D4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21A-4D61-BF3E-EB638DB8D4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21A-4D61-BF3E-EB638DB8D42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21A-4D61-BF3E-EB638DB8D42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21A-4D61-BF3E-EB638DB8D42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21A-4D61-BF3E-EB638DB8D42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21A-4D61-BF3E-EB638DB8D42E}"/>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C21A-4D61-BF3E-EB638DB8D42E}"/>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C21A-4D61-BF3E-EB638DB8D42E}"/>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C21A-4D61-BF3E-EB638DB8D42E}"/>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Sheet3!$A$414:$A$423</c:f>
              <c:strCache>
                <c:ptCount val="10"/>
                <c:pt idx="0">
                  <c:v>Jisc Mailing List/Teams Community</c:v>
                </c:pt>
                <c:pt idx="1">
                  <c:v>GDS</c:v>
                </c:pt>
                <c:pt idx="2">
                  <c:v>AbilityNet</c:v>
                </c:pt>
                <c:pt idx="3">
                  <c:v>W3C</c:v>
                </c:pt>
                <c:pt idx="4">
                  <c:v>Alistair McNaught</c:v>
                </c:pt>
                <c:pt idx="5">
                  <c:v>Colleagues</c:v>
                </c:pt>
                <c:pt idx="6">
                  <c:v>Other universities</c:v>
                </c:pt>
                <c:pt idx="7">
                  <c:v>Legal Advice</c:v>
                </c:pt>
                <c:pt idx="8">
                  <c:v>Paciello Group</c:v>
                </c:pt>
                <c:pt idx="9">
                  <c:v>LexDis</c:v>
                </c:pt>
              </c:strCache>
            </c:strRef>
          </c:cat>
          <c:val>
            <c:numRef>
              <c:f>Sheet3!$B$414:$B$423</c:f>
              <c:numCache>
                <c:formatCode>General</c:formatCode>
                <c:ptCount val="10"/>
                <c:pt idx="0">
                  <c:v>15</c:v>
                </c:pt>
                <c:pt idx="1">
                  <c:v>10</c:v>
                </c:pt>
                <c:pt idx="2">
                  <c:v>5</c:v>
                </c:pt>
                <c:pt idx="3">
                  <c:v>3</c:v>
                </c:pt>
                <c:pt idx="4">
                  <c:v>2</c:v>
                </c:pt>
                <c:pt idx="5">
                  <c:v>2</c:v>
                </c:pt>
                <c:pt idx="6">
                  <c:v>1</c:v>
                </c:pt>
                <c:pt idx="7">
                  <c:v>1</c:v>
                </c:pt>
                <c:pt idx="8">
                  <c:v>1</c:v>
                </c:pt>
                <c:pt idx="9">
                  <c:v>1</c:v>
                </c:pt>
              </c:numCache>
            </c:numRef>
          </c:val>
          <c:extLst>
            <c:ext xmlns:c16="http://schemas.microsoft.com/office/drawing/2014/chart" uri="{C3380CC4-5D6E-409C-BE32-E72D297353CC}">
              <c16:uniqueId val="{00000014-C21A-4D61-BF3E-EB638DB8D42E}"/>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608292695723651"/>
          <c:y val="4.9038611236227464E-2"/>
          <c:w val="0.33917073042763496"/>
          <c:h val="0.9019227775275451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Sheet3!$B$386</c:f>
              <c:strCache>
                <c:ptCount val="1"/>
                <c:pt idx="0">
                  <c:v>What is current priority in meeting the new regulations?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583-41AC-9C9F-AE08165DF6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583-41AC-9C9F-AE08165DF6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583-41AC-9C9F-AE08165DF65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583-41AC-9C9F-AE08165DF65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583-41AC-9C9F-AE08165DF65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583-41AC-9C9F-AE08165DF65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583-41AC-9C9F-AE08165DF65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583-41AC-9C9F-AE08165DF65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583-41AC-9C9F-AE08165DF65C}"/>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8583-41AC-9C9F-AE08165DF65C}"/>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Sheet3!$A$387:$A$396</c:f>
              <c:strCache>
                <c:ptCount val="10"/>
                <c:pt idx="0">
                  <c:v>Writing the accessibility statement</c:v>
                </c:pt>
                <c:pt idx="1">
                  <c:v>Auditing the website to identify issues</c:v>
                </c:pt>
                <c:pt idx="2">
                  <c:v>Remediating Existing Content</c:v>
                </c:pt>
                <c:pt idx="3">
                  <c:v>Raising staff awareness</c:v>
                </c:pt>
                <c:pt idx="4">
                  <c:v>Replacing a particularly old + inaccessible system</c:v>
                </c:pt>
                <c:pt idx="5">
                  <c:v>Stem the flow of inaccessible content. </c:v>
                </c:pt>
                <c:pt idx="6">
                  <c:v>Third party + satellite systems</c:v>
                </c:pt>
                <c:pt idx="7">
                  <c:v>Training staff + students</c:v>
                </c:pt>
                <c:pt idx="8">
                  <c:v>Video + audio</c:v>
                </c:pt>
                <c:pt idx="9">
                  <c:v>Gaining govenance insitutional wide.</c:v>
                </c:pt>
              </c:strCache>
            </c:strRef>
          </c:cat>
          <c:val>
            <c:numRef>
              <c:f>Sheet3!$B$387:$B$396</c:f>
              <c:numCache>
                <c:formatCode>General</c:formatCode>
                <c:ptCount val="10"/>
                <c:pt idx="0">
                  <c:v>19</c:v>
                </c:pt>
                <c:pt idx="1">
                  <c:v>13</c:v>
                </c:pt>
                <c:pt idx="2">
                  <c:v>13</c:v>
                </c:pt>
                <c:pt idx="3">
                  <c:v>2</c:v>
                </c:pt>
                <c:pt idx="4">
                  <c:v>1</c:v>
                </c:pt>
                <c:pt idx="5">
                  <c:v>1</c:v>
                </c:pt>
                <c:pt idx="6">
                  <c:v>1</c:v>
                </c:pt>
                <c:pt idx="7">
                  <c:v>1</c:v>
                </c:pt>
                <c:pt idx="8">
                  <c:v>1</c:v>
                </c:pt>
                <c:pt idx="9">
                  <c:v>1</c:v>
                </c:pt>
              </c:numCache>
            </c:numRef>
          </c:val>
          <c:extLst>
            <c:ext xmlns:c16="http://schemas.microsoft.com/office/drawing/2014/chart" uri="{C3380CC4-5D6E-409C-BE32-E72D297353CC}">
              <c16:uniqueId val="{00000014-8583-41AC-9C9F-AE08165DF65C}"/>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65613936159695"/>
          <c:y val="9.5022414078054215E-2"/>
          <c:w val="0.5006848950922107"/>
          <c:h val="0.81996207227148954"/>
        </c:manualLayout>
      </c:layout>
      <c:pieChart>
        <c:varyColors val="1"/>
        <c:ser>
          <c:idx val="0"/>
          <c:order val="0"/>
          <c:tx>
            <c:strRef>
              <c:f>Sheet3!$B$39</c:f>
              <c:strCache>
                <c:ptCount val="1"/>
                <c:pt idx="0">
                  <c:v>Count of We have prepared an accessibility statement for all our key systems.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010-4716-B8BE-9247B72A80E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010-4716-B8BE-9247B72A80E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010-4716-B8BE-9247B72A80E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010-4716-B8BE-9247B72A80E4}"/>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Sheet3!$A$40:$A$43</c:f>
              <c:strCache>
                <c:ptCount val="4"/>
                <c:pt idx="0">
                  <c:v>Strongly Agree</c:v>
                </c:pt>
                <c:pt idx="1">
                  <c:v>Agree</c:v>
                </c:pt>
                <c:pt idx="2">
                  <c:v>Disagree</c:v>
                </c:pt>
                <c:pt idx="3">
                  <c:v>Strongly Disagree</c:v>
                </c:pt>
              </c:strCache>
            </c:strRef>
          </c:cat>
          <c:val>
            <c:numRef>
              <c:f>Sheet3!$B$40:$B$43</c:f>
              <c:numCache>
                <c:formatCode>General</c:formatCode>
                <c:ptCount val="4"/>
                <c:pt idx="0">
                  <c:v>1</c:v>
                </c:pt>
                <c:pt idx="1">
                  <c:v>12</c:v>
                </c:pt>
                <c:pt idx="2">
                  <c:v>14</c:v>
                </c:pt>
                <c:pt idx="3">
                  <c:v>3</c:v>
                </c:pt>
              </c:numCache>
            </c:numRef>
          </c:val>
          <c:extLst>
            <c:ext xmlns:c16="http://schemas.microsoft.com/office/drawing/2014/chart" uri="{C3380CC4-5D6E-409C-BE32-E72D297353CC}">
              <c16:uniqueId val="{00000008-2010-4716-B8BE-9247B72A80E4}"/>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889F-4817-BEDE-53883B5D9BE3}"/>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889F-4817-BEDE-53883B5D9BE3}"/>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889F-4817-BEDE-53883B5D9BE3}"/>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889F-4817-BEDE-53883B5D9BE3}"/>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889F-4817-BEDE-53883B5D9BE3}"/>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889F-4817-BEDE-53883B5D9BE3}"/>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0D-889F-4817-BEDE-53883B5D9BE3}"/>
              </c:ext>
            </c:extLst>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0F-889F-4817-BEDE-53883B5D9BE3}"/>
              </c:ext>
            </c:extLst>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extLst>
              <c:ext xmlns:c16="http://schemas.microsoft.com/office/drawing/2014/chart" uri="{C3380CC4-5D6E-409C-BE32-E72D297353CC}">
                <c16:uniqueId val="{00000011-889F-4817-BEDE-53883B5D9BE3}"/>
              </c:ext>
            </c:extLst>
          </c:dPt>
          <c:dPt>
            <c:idx val="9"/>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13-889F-4817-BEDE-53883B5D9BE3}"/>
              </c:ext>
            </c:extLst>
          </c:dPt>
          <c:dPt>
            <c:idx val="10"/>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15-889F-4817-BEDE-53883B5D9BE3}"/>
              </c:ext>
            </c:extLst>
          </c:dPt>
          <c:dPt>
            <c:idx val="11"/>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17-889F-4817-BEDE-53883B5D9BE3}"/>
              </c:ext>
            </c:extLst>
          </c:dPt>
          <c:dLbls>
            <c:dLbl>
              <c:idx val="6"/>
              <c:delete val="1"/>
              <c:extLst>
                <c:ext xmlns:c15="http://schemas.microsoft.com/office/drawing/2012/chart" uri="{CE6537A1-D6FC-4f65-9D91-7224C49458BB}"/>
                <c:ext xmlns:c16="http://schemas.microsoft.com/office/drawing/2014/chart" uri="{C3380CC4-5D6E-409C-BE32-E72D297353CC}">
                  <c16:uniqueId val="{0000000D-889F-4817-BEDE-53883B5D9BE3}"/>
                </c:ext>
              </c:extLst>
            </c:dLbl>
            <c:dLbl>
              <c:idx val="7"/>
              <c:delete val="1"/>
              <c:extLst>
                <c:ext xmlns:c15="http://schemas.microsoft.com/office/drawing/2012/chart" uri="{CE6537A1-D6FC-4f65-9D91-7224C49458BB}"/>
                <c:ext xmlns:c16="http://schemas.microsoft.com/office/drawing/2014/chart" uri="{C3380CC4-5D6E-409C-BE32-E72D297353CC}">
                  <c16:uniqueId val="{0000000F-889F-4817-BEDE-53883B5D9BE3}"/>
                </c:ext>
              </c:extLst>
            </c:dLbl>
            <c:dLbl>
              <c:idx val="8"/>
              <c:delete val="1"/>
              <c:extLst>
                <c:ext xmlns:c15="http://schemas.microsoft.com/office/drawing/2012/chart" uri="{CE6537A1-D6FC-4f65-9D91-7224C49458BB}"/>
                <c:ext xmlns:c16="http://schemas.microsoft.com/office/drawing/2014/chart" uri="{C3380CC4-5D6E-409C-BE32-E72D297353CC}">
                  <c16:uniqueId val="{00000011-889F-4817-BEDE-53883B5D9BE3}"/>
                </c:ext>
              </c:extLst>
            </c:dLbl>
            <c:dLbl>
              <c:idx val="9"/>
              <c:delete val="1"/>
              <c:extLst>
                <c:ext xmlns:c15="http://schemas.microsoft.com/office/drawing/2012/chart" uri="{CE6537A1-D6FC-4f65-9D91-7224C49458BB}"/>
                <c:ext xmlns:c16="http://schemas.microsoft.com/office/drawing/2014/chart" uri="{C3380CC4-5D6E-409C-BE32-E72D297353CC}">
                  <c16:uniqueId val="{00000013-889F-4817-BEDE-53883B5D9BE3}"/>
                </c:ext>
              </c:extLst>
            </c:dLbl>
            <c:dLbl>
              <c:idx val="10"/>
              <c:delete val="1"/>
              <c:extLst>
                <c:ext xmlns:c15="http://schemas.microsoft.com/office/drawing/2012/chart" uri="{CE6537A1-D6FC-4f65-9D91-7224C49458BB}"/>
                <c:ext xmlns:c16="http://schemas.microsoft.com/office/drawing/2014/chart" uri="{C3380CC4-5D6E-409C-BE32-E72D297353CC}">
                  <c16:uniqueId val="{00000015-889F-4817-BEDE-53883B5D9BE3}"/>
                </c:ext>
              </c:extLst>
            </c:dLbl>
            <c:dLbl>
              <c:idx val="11"/>
              <c:delete val="1"/>
              <c:extLst>
                <c:ext xmlns:c15="http://schemas.microsoft.com/office/drawing/2012/chart" uri="{CE6537A1-D6FC-4f65-9D91-7224C49458BB}"/>
                <c:ext xmlns:c16="http://schemas.microsoft.com/office/drawing/2014/chart" uri="{C3380CC4-5D6E-409C-BE32-E72D297353CC}">
                  <c16:uniqueId val="{00000017-889F-4817-BEDE-53883B5D9BE3}"/>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Sheet4!$A$269:$A$280</c:f>
              <c:strCache>
                <c:ptCount val="12"/>
                <c:pt idx="0">
                  <c:v>Addressing third party content</c:v>
                </c:pt>
                <c:pt idx="1">
                  <c:v>Assessing and justifying disproportionate burden</c:v>
                </c:pt>
                <c:pt idx="2">
                  <c:v>Identifying non-compliant content</c:v>
                </c:pt>
                <c:pt idx="3">
                  <c:v>Making the statement user-focused and meaningful</c:v>
                </c:pt>
                <c:pt idx="4">
                  <c:v>Writing in plain English about technical matters</c:v>
                </c:pt>
                <c:pt idx="5">
                  <c:v>Identifying exceptions</c:v>
                </c:pt>
                <c:pt idx="6">
                  <c:v>Colleagues holding different meanings of the term 'compliant'</c:v>
                </c:pt>
                <c:pt idx="7">
                  <c:v>Getting teams responsible to write them</c:v>
                </c:pt>
                <c:pt idx="8">
                  <c:v>Identifying scope</c:v>
                </c:pt>
                <c:pt idx="9">
                  <c:v>Lack of ownership/responsibility in institution</c:v>
                </c:pt>
                <c:pt idx="10">
                  <c:v>Pulling it together to cover multiple component platforms in a large web presence</c:v>
                </c:pt>
                <c:pt idx="11">
                  <c:v>Producing evidence of testing</c:v>
                </c:pt>
              </c:strCache>
            </c:strRef>
          </c:cat>
          <c:val>
            <c:numRef>
              <c:f>Sheet4!$B$269:$B$280</c:f>
              <c:numCache>
                <c:formatCode>General</c:formatCode>
                <c:ptCount val="12"/>
                <c:pt idx="0">
                  <c:v>18</c:v>
                </c:pt>
                <c:pt idx="1">
                  <c:v>14</c:v>
                </c:pt>
                <c:pt idx="2">
                  <c:v>14</c:v>
                </c:pt>
                <c:pt idx="3">
                  <c:v>9</c:v>
                </c:pt>
                <c:pt idx="4">
                  <c:v>9</c:v>
                </c:pt>
                <c:pt idx="5">
                  <c:v>8</c:v>
                </c:pt>
                <c:pt idx="6">
                  <c:v>1</c:v>
                </c:pt>
                <c:pt idx="7">
                  <c:v>1</c:v>
                </c:pt>
                <c:pt idx="8">
                  <c:v>1</c:v>
                </c:pt>
                <c:pt idx="9">
                  <c:v>1</c:v>
                </c:pt>
                <c:pt idx="10">
                  <c:v>1</c:v>
                </c:pt>
                <c:pt idx="11">
                  <c:v>1</c:v>
                </c:pt>
              </c:numCache>
            </c:numRef>
          </c:val>
          <c:extLst>
            <c:ext xmlns:c16="http://schemas.microsoft.com/office/drawing/2014/chart" uri="{C3380CC4-5D6E-409C-BE32-E72D297353CC}">
              <c16:uniqueId val="{00000018-889F-4817-BEDE-53883B5D9BE3}"/>
            </c:ext>
          </c:extLst>
        </c:ser>
        <c:dLbls>
          <c:showLegendKey val="0"/>
          <c:showVal val="0"/>
          <c:showCatName val="1"/>
          <c:showSerName val="0"/>
          <c:showPercent val="1"/>
          <c:showBubbleSize val="0"/>
          <c:showLeaderLines val="1"/>
        </c:dLbls>
        <c:firstSliceAng val="0"/>
        <c:holeSize val="70"/>
      </c:doughnutChart>
      <c:spPr>
        <a:noFill/>
        <a:ln>
          <a:noFill/>
        </a:ln>
        <a:effectLst/>
      </c:spPr>
    </c:plotArea>
    <c:legend>
      <c:legendPos val="r"/>
      <c:layout>
        <c:manualLayout>
          <c:xMode val="edge"/>
          <c:yMode val="edge"/>
          <c:x val="0.60581389030314126"/>
          <c:y val="5.6628327987700948E-3"/>
          <c:w val="0.38587154233478732"/>
          <c:h val="0.95099076883549927"/>
        </c:manualLayout>
      </c:layout>
      <c:overlay val="0"/>
      <c:spPr>
        <a:solidFill>
          <a:schemeClr val="lt1">
            <a:alpha val="50000"/>
          </a:schemeClr>
        </a:solid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Sheet4!$B$109</c:f>
              <c:strCache>
                <c:ptCount val="1"/>
                <c:pt idx="0">
                  <c:v>How confident are you that your accessibility statement(s) is compliant with the Government Digital Services accessibility statement requirements?</c:v>
                </c:pt>
              </c:strCache>
            </c:strRef>
          </c:tx>
          <c:spPr>
            <a:solidFill>
              <a:srgbClr val="0F614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Sheet4!$A$110:$A$119</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Sheet4!$B$110:$B$119</c:f>
              <c:numCache>
                <c:formatCode>0.00</c:formatCode>
                <c:ptCount val="10"/>
                <c:pt idx="0">
                  <c:v>3.3333333333333335</c:v>
                </c:pt>
                <c:pt idx="1">
                  <c:v>0</c:v>
                </c:pt>
                <c:pt idx="2">
                  <c:v>6.666666666666667</c:v>
                </c:pt>
                <c:pt idx="3">
                  <c:v>0</c:v>
                </c:pt>
                <c:pt idx="4">
                  <c:v>20</c:v>
                </c:pt>
                <c:pt idx="5">
                  <c:v>13.333333333333334</c:v>
                </c:pt>
                <c:pt idx="6">
                  <c:v>16.666666666666668</c:v>
                </c:pt>
                <c:pt idx="7">
                  <c:v>26.666666666666668</c:v>
                </c:pt>
                <c:pt idx="8">
                  <c:v>10</c:v>
                </c:pt>
                <c:pt idx="9">
                  <c:v>3.3333333333333335</c:v>
                </c:pt>
              </c:numCache>
            </c:numRef>
          </c:val>
          <c:extLst>
            <c:ext xmlns:c16="http://schemas.microsoft.com/office/drawing/2014/chart" uri="{C3380CC4-5D6E-409C-BE32-E72D297353CC}">
              <c16:uniqueId val="{00000000-5B4F-4B7F-9757-04AB0F14FFDB}"/>
            </c:ext>
          </c:extLst>
        </c:ser>
        <c:dLbls>
          <c:showLegendKey val="0"/>
          <c:showVal val="0"/>
          <c:showCatName val="0"/>
          <c:showSerName val="0"/>
          <c:showPercent val="0"/>
          <c:showBubbleSize val="0"/>
        </c:dLbls>
        <c:gapWidth val="50"/>
        <c:overlap val="-27"/>
        <c:axId val="561018159"/>
        <c:axId val="444476927"/>
      </c:barChart>
      <c:catAx>
        <c:axId val="561018159"/>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Score (1-10)</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4476927"/>
        <c:crosses val="autoZero"/>
        <c:auto val="1"/>
        <c:lblAlgn val="ctr"/>
        <c:lblOffset val="100"/>
        <c:noMultiLvlLbl val="0"/>
      </c:catAx>
      <c:valAx>
        <c:axId val="4444769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10181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Sheet4!$B$148</c:f>
              <c:strCache>
                <c:ptCount val="1"/>
                <c:pt idx="0">
                  <c:v>How confident are you that your accessibility statement is genuinely useful to disabled students?</c:v>
                </c:pt>
              </c:strCache>
            </c:strRef>
          </c:tx>
          <c:spPr>
            <a:solidFill>
              <a:srgbClr val="0F614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Sheet4!$A$149:$A$158</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Sheet4!$B$149:$B$158</c:f>
              <c:numCache>
                <c:formatCode>0.00</c:formatCode>
                <c:ptCount val="10"/>
                <c:pt idx="0">
                  <c:v>6.666666666666667</c:v>
                </c:pt>
                <c:pt idx="1">
                  <c:v>6.666666666666667</c:v>
                </c:pt>
                <c:pt idx="2">
                  <c:v>3.3333333333333335</c:v>
                </c:pt>
                <c:pt idx="3">
                  <c:v>6.666666666666667</c:v>
                </c:pt>
                <c:pt idx="4">
                  <c:v>23.333333333333336</c:v>
                </c:pt>
                <c:pt idx="5">
                  <c:v>23.333333333333336</c:v>
                </c:pt>
                <c:pt idx="6">
                  <c:v>23.333333333333336</c:v>
                </c:pt>
                <c:pt idx="7">
                  <c:v>3.3333333333333335</c:v>
                </c:pt>
                <c:pt idx="8">
                  <c:v>3.3333333333333335</c:v>
                </c:pt>
                <c:pt idx="9">
                  <c:v>0</c:v>
                </c:pt>
              </c:numCache>
            </c:numRef>
          </c:val>
          <c:extLst>
            <c:ext xmlns:c16="http://schemas.microsoft.com/office/drawing/2014/chart" uri="{C3380CC4-5D6E-409C-BE32-E72D297353CC}">
              <c16:uniqueId val="{00000000-7AB0-4622-B85D-03C3F5CE10F7}"/>
            </c:ext>
          </c:extLst>
        </c:ser>
        <c:dLbls>
          <c:showLegendKey val="0"/>
          <c:showVal val="0"/>
          <c:showCatName val="0"/>
          <c:showSerName val="0"/>
          <c:showPercent val="0"/>
          <c:showBubbleSize val="0"/>
        </c:dLbls>
        <c:gapWidth val="50"/>
        <c:overlap val="-27"/>
        <c:axId val="550705087"/>
        <c:axId val="424694767"/>
      </c:barChart>
      <c:catAx>
        <c:axId val="550705087"/>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Score (1-10)</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4694767"/>
        <c:crosses val="autoZero"/>
        <c:auto val="1"/>
        <c:lblAlgn val="ctr"/>
        <c:lblOffset val="100"/>
        <c:noMultiLvlLbl val="0"/>
      </c:catAx>
      <c:valAx>
        <c:axId val="4246947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07050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C5DC0-9463-4B3B-87BE-99EF4F7DFC8B}" type="datetimeFigureOut">
              <a:rPr lang="en-GB" smtClean="0"/>
              <a:t>10/09/2020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C5EDE-6104-4A94-BB8C-8845A3A0BF11}" type="slidenum">
              <a:rPr lang="en-GB" smtClean="0"/>
              <a:t>‹#›</a:t>
            </a:fld>
            <a:endParaRPr lang="en-GB"/>
          </a:p>
        </p:txBody>
      </p:sp>
    </p:spTree>
    <p:extLst>
      <p:ext uri="{BB962C8B-B14F-4D97-AF65-F5344CB8AC3E}">
        <p14:creationId xmlns:p14="http://schemas.microsoft.com/office/powerpoint/2010/main" val="4062719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title of the presentation is ASPIRE education Accessibility Statement Survey Results.</a:t>
            </a:r>
          </a:p>
        </p:txBody>
      </p:sp>
      <p:sp>
        <p:nvSpPr>
          <p:cNvPr id="4" name="Slide Number Placeholder 3"/>
          <p:cNvSpPr>
            <a:spLocks noGrp="1"/>
          </p:cNvSpPr>
          <p:nvPr>
            <p:ph type="sldNum" sz="quarter" idx="5"/>
          </p:nvPr>
        </p:nvSpPr>
        <p:spPr/>
        <p:txBody>
          <a:bodyPr/>
          <a:lstStyle/>
          <a:p>
            <a:fld id="{315C5EDE-6104-4A94-BB8C-8845A3A0BF11}" type="slidenum">
              <a:rPr lang="en-GB" smtClean="0"/>
              <a:t>1</a:t>
            </a:fld>
            <a:endParaRPr lang="en-GB"/>
          </a:p>
        </p:txBody>
      </p:sp>
    </p:spTree>
    <p:extLst>
      <p:ext uri="{BB962C8B-B14F-4D97-AF65-F5344CB8AC3E}">
        <p14:creationId xmlns:p14="http://schemas.microsoft.com/office/powerpoint/2010/main" val="345480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What is your institution's approach to course/module-level accessibility statements?</a:t>
            </a:r>
          </a:p>
          <a:p>
            <a:r>
              <a:rPr lang="en-US" sz="1200" dirty="0"/>
              <a:t>Pie chart data as follows.</a:t>
            </a:r>
          </a:p>
          <a:p>
            <a:r>
              <a:rPr lang="en-US" sz="1200" dirty="0"/>
              <a:t>There is only a top-level statement for the learning platform, 90 per cent.</a:t>
            </a:r>
          </a:p>
          <a:p>
            <a:r>
              <a:rPr lang="en-US" sz="1200" dirty="0"/>
              <a:t>There is a statement at school or faculty level, 10 per cent.</a:t>
            </a:r>
          </a:p>
          <a:p>
            <a:r>
              <a:rPr lang="en-US" sz="1200" dirty="0"/>
              <a:t>There is a statement at course level, zero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10</a:t>
            </a:fld>
            <a:endParaRPr lang="en-GB"/>
          </a:p>
        </p:txBody>
      </p:sp>
    </p:spTree>
    <p:extLst>
      <p:ext uri="{BB962C8B-B14F-4D97-AF65-F5344CB8AC3E}">
        <p14:creationId xmlns:p14="http://schemas.microsoft.com/office/powerpoint/2010/main" val="332991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ysClr val="windowText" lastClr="000000">
                    <a:lumMod val="65000"/>
                    <a:lumOff val="35000"/>
                  </a:sysClr>
                </a:solidFill>
                <a:latin typeface="+mn-lt"/>
                <a:ea typeface="+mn-ea"/>
                <a:cs typeface="+mn-cs"/>
              </a:rPr>
              <a:t>What are the main strengths or weaknesses of your institution's accessibility statement(s)?</a:t>
            </a:r>
            <a:endParaRPr lang="en-GB" sz="1200" dirty="0"/>
          </a:p>
          <a:p>
            <a:r>
              <a:rPr lang="en-GB" dirty="0"/>
              <a:t>Stacked bar chart data as follows.</a:t>
            </a:r>
          </a:p>
          <a:p>
            <a:r>
              <a:rPr lang="en-US" sz="1800" b="0" i="0" u="none" strike="noStrike" dirty="0">
                <a:solidFill>
                  <a:srgbClr val="000000"/>
                </a:solidFill>
                <a:effectLst/>
                <a:latin typeface="Calibri" panose="020F0502020204030204" pitchFamily="34" charset="0"/>
              </a:rPr>
              <a:t>It is written in plain English.</a:t>
            </a:r>
            <a:r>
              <a:rPr lang="en-US" b="0" dirty="0"/>
              <a:t> Agree, 93 per cent. Disagree, 7 per cent.</a:t>
            </a:r>
          </a:p>
          <a:p>
            <a:r>
              <a:rPr lang="en-US" sz="1800" b="0" i="0" u="none" strike="noStrike" dirty="0">
                <a:solidFill>
                  <a:srgbClr val="000000"/>
                </a:solidFill>
                <a:effectLst/>
                <a:latin typeface="Calibri" panose="020F0502020204030204" pitchFamily="34" charset="0"/>
              </a:rPr>
              <a:t>It is accurate and detailed.</a:t>
            </a:r>
            <a:r>
              <a:rPr lang="en-US" b="0" dirty="0"/>
              <a:t> Strongly Agree, 7 per cent. Agree, 53 per cent. Disagree, 40 per cent.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It is a transparent account of our accessibility priorities.</a:t>
            </a:r>
            <a:r>
              <a:rPr lang="en-US" b="0" dirty="0"/>
              <a:t> Strongly Agree, 19 per cent. Agree, 42 per cent. Disagree, 29 per cent. Strongly Disagree, 10 per cent.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It contains practical guidance for a better website experience.</a:t>
            </a:r>
            <a:r>
              <a:rPr lang="en-US" b="0" dirty="0"/>
              <a:t> Strongly Agree, 13 per cent. Agree, 53 per cent. Disagree, 27 per cent. Strongly Disagree, 7 per cent.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It provides clear links to additional support. </a:t>
            </a:r>
            <a:r>
              <a:rPr lang="en-US" b="0" dirty="0"/>
              <a:t>Strongly Agree, 17 per cent. Agree, 67 per cent. Disagree, 10 per cent. Strongly Disagree, 7 per cent.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It is compliant with the regulations.</a:t>
            </a:r>
            <a:r>
              <a:rPr lang="en-US" b="0" dirty="0"/>
              <a:t> Strongly Agree, 13 per cent. Agree, 63 per cent. Disagree, 17 per cent. Strongly Disagree, 7 per cent.</a:t>
            </a:r>
          </a:p>
          <a:p>
            <a:endParaRPr lang="en-GB" b="0" dirty="0"/>
          </a:p>
        </p:txBody>
      </p:sp>
      <p:sp>
        <p:nvSpPr>
          <p:cNvPr id="4" name="Slide Number Placeholder 3"/>
          <p:cNvSpPr>
            <a:spLocks noGrp="1"/>
          </p:cNvSpPr>
          <p:nvPr>
            <p:ph type="sldNum" sz="quarter" idx="5"/>
          </p:nvPr>
        </p:nvSpPr>
        <p:spPr/>
        <p:txBody>
          <a:bodyPr/>
          <a:lstStyle/>
          <a:p>
            <a:fld id="{315C5EDE-6104-4A94-BB8C-8845A3A0BF11}" type="slidenum">
              <a:rPr lang="en-GB" smtClean="0"/>
              <a:t>11</a:t>
            </a:fld>
            <a:endParaRPr lang="en-GB"/>
          </a:p>
        </p:txBody>
      </p:sp>
    </p:spTree>
    <p:extLst>
      <p:ext uri="{BB962C8B-B14F-4D97-AF65-F5344CB8AC3E}">
        <p14:creationId xmlns:p14="http://schemas.microsoft.com/office/powerpoint/2010/main" val="420867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How does your statement(s) compare to other institutions?</a:t>
            </a:r>
          </a:p>
          <a:p>
            <a:r>
              <a:rPr lang="en-US" sz="1200" dirty="0"/>
              <a:t>Pie chart data as follows.</a:t>
            </a:r>
          </a:p>
          <a:p>
            <a:r>
              <a:rPr lang="en-US" sz="1200" dirty="0"/>
              <a:t>Don’t know, 45 per cent.</a:t>
            </a:r>
          </a:p>
          <a:p>
            <a:r>
              <a:rPr lang="en-US" sz="1200" dirty="0" err="1"/>
              <a:t>Favourably</a:t>
            </a:r>
            <a:r>
              <a:rPr lang="en-US" sz="1200" dirty="0"/>
              <a:t>, 26 per cent.</a:t>
            </a:r>
          </a:p>
          <a:p>
            <a:r>
              <a:rPr lang="en-US" sz="1200" dirty="0"/>
              <a:t>About the same, 23 per cent.</a:t>
            </a:r>
          </a:p>
          <a:p>
            <a:r>
              <a:rPr lang="en-US" sz="1200" dirty="0" err="1"/>
              <a:t>Unfavourably</a:t>
            </a:r>
            <a:r>
              <a:rPr lang="en-US" sz="1200" dirty="0"/>
              <a:t>, 6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12</a:t>
            </a:fld>
            <a:endParaRPr lang="en-GB"/>
          </a:p>
        </p:txBody>
      </p:sp>
    </p:spTree>
    <p:extLst>
      <p:ext uri="{BB962C8B-B14F-4D97-AF65-F5344CB8AC3E}">
        <p14:creationId xmlns:p14="http://schemas.microsoft.com/office/powerpoint/2010/main" val="4042729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A selection of frequently asked questions, 25 per cent.</a:t>
            </a:r>
            <a:endParaRPr lang="en-US" dirty="0"/>
          </a:p>
          <a:p>
            <a:r>
              <a:rPr lang="en-US" sz="1800" b="0" i="0" u="none" strike="noStrike" dirty="0">
                <a:solidFill>
                  <a:srgbClr val="000000"/>
                </a:solidFill>
                <a:effectLst/>
                <a:latin typeface="Calibri" panose="020F0502020204030204" pitchFamily="34" charset="0"/>
              </a:rPr>
              <a:t>Guidance for senior staff/management, 23 per cent.</a:t>
            </a:r>
            <a:endParaRPr lang="en-US" dirty="0"/>
          </a:p>
          <a:p>
            <a:r>
              <a:rPr lang="en-US" sz="1800" b="0" i="0" u="none" strike="noStrike" dirty="0">
                <a:solidFill>
                  <a:srgbClr val="000000"/>
                </a:solidFill>
                <a:effectLst/>
                <a:latin typeface="Calibri" panose="020F0502020204030204" pitchFamily="34" charset="0"/>
              </a:rPr>
              <a:t>More detailed written guidance, 17 per cent.</a:t>
            </a:r>
          </a:p>
          <a:p>
            <a:r>
              <a:rPr lang="en-US" sz="1800" b="0" i="0" u="none" strike="noStrike" dirty="0">
                <a:solidFill>
                  <a:srgbClr val="000000"/>
                </a:solidFill>
                <a:effectLst/>
                <a:latin typeface="Calibri" panose="020F0502020204030204" pitchFamily="34" charset="0"/>
              </a:rPr>
              <a:t>Guidance via small group webinar, 15 per cent.</a:t>
            </a:r>
          </a:p>
          <a:p>
            <a:r>
              <a:rPr lang="en-US" sz="1800" b="0" i="0" u="none" strike="noStrike" dirty="0">
                <a:solidFill>
                  <a:srgbClr val="000000"/>
                </a:solidFill>
                <a:effectLst/>
                <a:latin typeface="Calibri" panose="020F0502020204030204" pitchFamily="34" charset="0"/>
              </a:rPr>
              <a:t>Guidance via large group webinar, 8 per cent.</a:t>
            </a:r>
          </a:p>
          <a:p>
            <a:r>
              <a:rPr lang="en-US" sz="1800" b="0" i="0" u="none" strike="noStrike" dirty="0">
                <a:solidFill>
                  <a:srgbClr val="000000"/>
                </a:solidFill>
                <a:effectLst/>
                <a:latin typeface="Calibri" panose="020F0502020204030204" pitchFamily="34" charset="0"/>
              </a:rPr>
              <a:t>Bespoke one-to-one consultancy, 6 per cent.</a:t>
            </a:r>
          </a:p>
          <a:p>
            <a:r>
              <a:rPr lang="en-US" sz="1800" b="0" i="0" u="none" strike="noStrike" dirty="0">
                <a:solidFill>
                  <a:srgbClr val="000000"/>
                </a:solidFill>
                <a:effectLst/>
                <a:latin typeface="Calibri" panose="020F0502020204030204" pitchFamily="34" charset="0"/>
              </a:rPr>
              <a:t>Clarification of poorly worded legislation and recognition of interaction with Equality Act and Public Sector Duty Regs, 1.25 per cent.</a:t>
            </a:r>
          </a:p>
          <a:p>
            <a:r>
              <a:rPr lang="en-US" sz="1800" b="0" i="0" u="none" strike="noStrike" dirty="0">
                <a:solidFill>
                  <a:srgbClr val="000000"/>
                </a:solidFill>
                <a:effectLst/>
                <a:latin typeface="Calibri" panose="020F0502020204030204" pitchFamily="34" charset="0"/>
              </a:rPr>
              <a:t>Guidance for specific sub-departments i.e. libraries, 1.25 per cent.</a:t>
            </a:r>
          </a:p>
          <a:p>
            <a:r>
              <a:rPr lang="en-US" sz="1800" b="0" i="0" u="none" strike="noStrike" dirty="0">
                <a:solidFill>
                  <a:srgbClr val="000000"/>
                </a:solidFill>
                <a:effectLst/>
                <a:latin typeface="Calibri" panose="020F0502020204030204" pitchFamily="34" charset="0"/>
              </a:rPr>
              <a:t>More understanding of how to test compliance, 1.25 per cent.</a:t>
            </a:r>
          </a:p>
          <a:p>
            <a:r>
              <a:rPr lang="en-US" sz="1800" b="0" i="0" u="none" strike="noStrike" dirty="0">
                <a:solidFill>
                  <a:srgbClr val="000000"/>
                </a:solidFill>
                <a:effectLst/>
                <a:latin typeface="Calibri" panose="020F0502020204030204" pitchFamily="34" charset="0"/>
              </a:rPr>
              <a:t>Senior mgt are not </a:t>
            </a:r>
            <a:r>
              <a:rPr lang="en-US" sz="1800" b="0" i="0" u="none" strike="noStrike" dirty="0" err="1">
                <a:solidFill>
                  <a:srgbClr val="000000"/>
                </a:solidFill>
                <a:effectLst/>
                <a:latin typeface="Calibri" panose="020F0502020204030204" pitchFamily="34" charset="0"/>
              </a:rPr>
              <a:t>prioritising</a:t>
            </a:r>
            <a:r>
              <a:rPr lang="en-US" sz="1800" b="0" i="0" u="none" strike="noStrike" dirty="0">
                <a:solidFill>
                  <a:srgbClr val="000000"/>
                </a:solidFill>
                <a:effectLst/>
                <a:latin typeface="Calibri" panose="020F0502020204030204" pitchFamily="34" charset="0"/>
              </a:rPr>
              <a:t> or allocating resource to solving this issue either before and especially since </a:t>
            </a:r>
            <a:r>
              <a:rPr lang="en-US" sz="1800" b="0" i="0" u="none" strike="noStrike" dirty="0" err="1">
                <a:solidFill>
                  <a:srgbClr val="000000"/>
                </a:solidFill>
                <a:effectLst/>
                <a:latin typeface="Calibri" panose="020F0502020204030204" pitchFamily="34" charset="0"/>
              </a:rPr>
              <a:t>Covid</a:t>
            </a:r>
            <a:r>
              <a:rPr lang="en-US" sz="1800" b="0" i="0" u="none" strike="noStrike" dirty="0">
                <a:solidFill>
                  <a:srgbClr val="000000"/>
                </a:solidFill>
                <a:effectLst/>
                <a:latin typeface="Calibri" panose="020F0502020204030204" pitchFamily="34" charset="0"/>
              </a:rPr>
              <a:t>, 1.25 per cent.</a:t>
            </a:r>
          </a:p>
          <a:p>
            <a:r>
              <a:rPr lang="en-US" sz="1800" b="0" i="0" u="none" strike="noStrike" dirty="0">
                <a:solidFill>
                  <a:srgbClr val="000000"/>
                </a:solidFill>
                <a:effectLst/>
                <a:latin typeface="Calibri" panose="020F0502020204030204" pitchFamily="34" charset="0"/>
              </a:rPr>
              <a:t>SMs are generally not interested in this, 1.25 per cent.</a:t>
            </a:r>
          </a:p>
          <a:p>
            <a:r>
              <a:rPr lang="en-US" sz="1800" b="0" i="0" u="none" strike="noStrike" dirty="0">
                <a:solidFill>
                  <a:srgbClr val="000000"/>
                </a:solidFill>
                <a:effectLst/>
                <a:latin typeface="Calibri" panose="020F0502020204030204" pitchFamily="34" charset="0"/>
              </a:rPr>
              <a:t>Wider guidance for staff, students &amp; public on what to expect of an AS to push accessibility as an institutional priority, </a:t>
            </a:r>
            <a:r>
              <a:rPr lang="en-US" sz="1200" b="0" i="0" u="none" strike="noStrike" dirty="0">
                <a:solidFill>
                  <a:srgbClr val="000000"/>
                </a:solidFill>
                <a:effectLst/>
                <a:latin typeface="Calibri" panose="020F0502020204030204" pitchFamily="34" charset="0"/>
              </a:rPr>
              <a:t>1.25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13</a:t>
            </a:fld>
            <a:endParaRPr lang="en-GB"/>
          </a:p>
        </p:txBody>
      </p:sp>
    </p:spTree>
    <p:extLst>
      <p:ext uri="{BB962C8B-B14F-4D97-AF65-F5344CB8AC3E}">
        <p14:creationId xmlns:p14="http://schemas.microsoft.com/office/powerpoint/2010/main" val="2211004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baseline="0" dirty="0">
                <a:effectLst/>
              </a:rPr>
              <a:t>How are you remediating existing content for accessibility?</a:t>
            </a:r>
          </a:p>
          <a:p>
            <a:r>
              <a:rPr lang="en-GB" sz="1200" b="0" i="0" u="none" strike="noStrike" baseline="0" dirty="0">
                <a:effectLst/>
              </a:rPr>
              <a:t>Pie chart data as follows.</a:t>
            </a:r>
          </a:p>
          <a:p>
            <a:r>
              <a:rPr lang="en-GB" dirty="0"/>
              <a:t>We are remediating manually in-house, 48 per cent.</a:t>
            </a:r>
          </a:p>
          <a:p>
            <a:r>
              <a:rPr lang="en-GB" dirty="0"/>
              <a:t>We are claiming disproportionate burden, 20 per cent.</a:t>
            </a:r>
          </a:p>
          <a:p>
            <a:r>
              <a:rPr lang="en-GB" dirty="0"/>
              <a:t>We are remediating using an automated service, 18 per cent.</a:t>
            </a:r>
          </a:p>
          <a:p>
            <a:r>
              <a:rPr lang="en-GB" dirty="0"/>
              <a:t>We are looking for help on this issue, 10 per cent.</a:t>
            </a:r>
          </a:p>
          <a:p>
            <a:r>
              <a:rPr lang="en-GB" dirty="0"/>
              <a:t>We are outsourcing the content for remediation, 4 per cent.</a:t>
            </a:r>
          </a:p>
        </p:txBody>
      </p:sp>
      <p:sp>
        <p:nvSpPr>
          <p:cNvPr id="4" name="Slide Number Placeholder 3"/>
          <p:cNvSpPr>
            <a:spLocks noGrp="1"/>
          </p:cNvSpPr>
          <p:nvPr>
            <p:ph type="sldNum" sz="quarter" idx="5"/>
          </p:nvPr>
        </p:nvSpPr>
        <p:spPr/>
        <p:txBody>
          <a:bodyPr/>
          <a:lstStyle/>
          <a:p>
            <a:fld id="{315C5EDE-6104-4A94-BB8C-8845A3A0BF11}" type="slidenum">
              <a:rPr lang="en-GB" smtClean="0"/>
              <a:t>14</a:t>
            </a:fld>
            <a:endParaRPr lang="en-GB"/>
          </a:p>
        </p:txBody>
      </p:sp>
    </p:spTree>
    <p:extLst>
      <p:ext uri="{BB962C8B-B14F-4D97-AF65-F5344CB8AC3E}">
        <p14:creationId xmlns:p14="http://schemas.microsoft.com/office/powerpoint/2010/main" val="2307152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ysClr val="windowText" lastClr="000000">
                    <a:lumMod val="65000"/>
                    <a:lumOff val="35000"/>
                  </a:sysClr>
                </a:solidFill>
                <a:latin typeface="+mn-lt"/>
                <a:ea typeface="+mn-ea"/>
                <a:cs typeface="+mn-cs"/>
              </a:rPr>
              <a:t>What are the biggest barriers to implementing accessible practices at your institution?</a:t>
            </a:r>
          </a:p>
          <a:p>
            <a:r>
              <a:rPr lang="en-US" sz="1200" dirty="0">
                <a:solidFill>
                  <a:sysClr val="windowText" lastClr="000000">
                    <a:lumMod val="65000"/>
                    <a:lumOff val="35000"/>
                  </a:sysClr>
                </a:solidFill>
                <a:latin typeface="+mn-lt"/>
                <a:ea typeface="+mn-ea"/>
                <a:cs typeface="+mn-cs"/>
              </a:rPr>
              <a:t>Pie chart data as follows.</a:t>
            </a:r>
          </a:p>
          <a:p>
            <a:endParaRPr lang="en-US" sz="1200" dirty="0">
              <a:solidFill>
                <a:sysClr val="windowText" lastClr="000000">
                  <a:lumMod val="65000"/>
                  <a:lumOff val="35000"/>
                </a:sysClr>
              </a:solidFill>
              <a:latin typeface="+mn-lt"/>
              <a:ea typeface="+mn-ea"/>
              <a:cs typeface="+mn-cs"/>
            </a:endParaRPr>
          </a:p>
          <a:p>
            <a:r>
              <a:rPr lang="en-US" sz="1800" b="0" i="0" u="none" strike="noStrike" dirty="0">
                <a:solidFill>
                  <a:srgbClr val="000000"/>
                </a:solidFill>
                <a:effectLst/>
                <a:latin typeface="Calibri" panose="020F0502020204030204" pitchFamily="34" charset="0"/>
              </a:rPr>
              <a:t>Time, 18 per cent.</a:t>
            </a:r>
          </a:p>
          <a:p>
            <a:r>
              <a:rPr lang="en-US" sz="1800" b="0" i="0" u="none" strike="noStrike" dirty="0">
                <a:solidFill>
                  <a:srgbClr val="000000"/>
                </a:solidFill>
                <a:effectLst/>
                <a:latin typeface="Calibri" panose="020F0502020204030204" pitchFamily="34" charset="0"/>
              </a:rPr>
              <a:t>Staffing, 18 per cent.</a:t>
            </a:r>
          </a:p>
          <a:p>
            <a:r>
              <a:rPr lang="en-US" sz="1800" b="0" i="0" u="none" strike="noStrike" dirty="0">
                <a:solidFill>
                  <a:srgbClr val="000000"/>
                </a:solidFill>
                <a:effectLst/>
                <a:latin typeface="Calibri" panose="020F0502020204030204" pitchFamily="34" charset="0"/>
              </a:rPr>
              <a:t>Management Buy-in, 18 per cent.</a:t>
            </a:r>
          </a:p>
          <a:p>
            <a:r>
              <a:rPr lang="en-US" sz="1800" b="0" i="0" u="none" strike="noStrike" dirty="0">
                <a:solidFill>
                  <a:srgbClr val="000000"/>
                </a:solidFill>
                <a:effectLst/>
                <a:latin typeface="Calibri" panose="020F0502020204030204" pitchFamily="34" charset="0"/>
              </a:rPr>
              <a:t>Expertise, 16 per cent.</a:t>
            </a:r>
          </a:p>
          <a:p>
            <a:r>
              <a:rPr lang="en-US" sz="1800" b="0" i="0" u="none" strike="noStrike" dirty="0">
                <a:solidFill>
                  <a:srgbClr val="000000"/>
                </a:solidFill>
                <a:effectLst/>
                <a:latin typeface="Calibri" panose="020F0502020204030204" pitchFamily="34" charset="0"/>
              </a:rPr>
              <a:t>Budgetary concerns, 12 per cent.</a:t>
            </a:r>
          </a:p>
          <a:p>
            <a:r>
              <a:rPr lang="en-US" sz="1800" b="0" i="0" u="none" strike="noStrike" dirty="0">
                <a:solidFill>
                  <a:srgbClr val="000000"/>
                </a:solidFill>
                <a:effectLst/>
                <a:latin typeface="Calibri" panose="020F0502020204030204" pitchFamily="34" charset="0"/>
              </a:rPr>
              <a:t>Lack of Clear Guidance, 6 per cent.</a:t>
            </a:r>
          </a:p>
          <a:p>
            <a:r>
              <a:rPr lang="en-US" sz="1800" b="0" i="0" u="none" strike="noStrike" dirty="0">
                <a:solidFill>
                  <a:srgbClr val="000000"/>
                </a:solidFill>
                <a:effectLst/>
                <a:latin typeface="Calibri" panose="020F0502020204030204" pitchFamily="34" charset="0"/>
              </a:rPr>
              <a:t>Disjointed Approach, 2 per cent.</a:t>
            </a:r>
          </a:p>
          <a:p>
            <a:r>
              <a:rPr lang="en-US" sz="1800" b="0" i="0" u="none" strike="noStrike" dirty="0">
                <a:solidFill>
                  <a:srgbClr val="000000"/>
                </a:solidFill>
                <a:effectLst/>
                <a:latin typeface="Calibri" panose="020F0502020204030204" pitchFamily="34" charset="0"/>
              </a:rPr>
              <a:t>Lack of training and understanding on requirements and writing statement, 2 per cent.</a:t>
            </a:r>
          </a:p>
          <a:p>
            <a:r>
              <a:rPr lang="en-US" sz="1800" b="0" i="0" u="none" strike="noStrike" dirty="0">
                <a:solidFill>
                  <a:srgbClr val="000000"/>
                </a:solidFill>
                <a:effectLst/>
                <a:latin typeface="Calibri" panose="020F0502020204030204" pitchFamily="34" charset="0"/>
              </a:rPr>
              <a:t>Working remotely when testing without access campus assistive technology, 2 per cent.</a:t>
            </a:r>
          </a:p>
          <a:p>
            <a:r>
              <a:rPr lang="en-US" sz="1800" b="0" i="0" u="none" strike="noStrike" dirty="0">
                <a:solidFill>
                  <a:srgbClr val="000000"/>
                </a:solidFill>
                <a:effectLst/>
                <a:latin typeface="Calibri" panose="020F0502020204030204" pitchFamily="34" charset="0"/>
              </a:rPr>
              <a:t>Lack of institutional focus, Functioning central team/roles, 2 per cent.</a:t>
            </a:r>
          </a:p>
          <a:p>
            <a:r>
              <a:rPr lang="en-US" sz="1800" b="0" i="0" u="none" strike="noStrike" dirty="0">
                <a:solidFill>
                  <a:srgbClr val="000000"/>
                </a:solidFill>
                <a:effectLst/>
                <a:latin typeface="Calibri" panose="020F0502020204030204" pitchFamily="34" charset="0"/>
              </a:rPr>
              <a:t>Institution wide lack of digital accessibility skills &amp; knowledge, </a:t>
            </a:r>
            <a:r>
              <a:rPr lang="en-US" sz="1200" b="0" i="0" u="none" strike="noStrike" dirty="0">
                <a:solidFill>
                  <a:srgbClr val="000000"/>
                </a:solidFill>
                <a:effectLst/>
                <a:latin typeface="Calibri" panose="020F0502020204030204" pitchFamily="34" charset="0"/>
              </a:rPr>
              <a:t>2 per cent.</a:t>
            </a:r>
            <a:endParaRPr lang="en-US" dirty="0"/>
          </a:p>
          <a:p>
            <a:r>
              <a:rPr lang="en-US" sz="1800" b="0" i="0" u="none" strike="noStrike" dirty="0">
                <a:solidFill>
                  <a:srgbClr val="000000"/>
                </a:solidFill>
                <a:effectLst/>
                <a:latin typeface="Calibri" panose="020F0502020204030204" pitchFamily="34" charset="0"/>
              </a:rPr>
              <a:t>Lack of institutional focus, 2 per cent.</a:t>
            </a:r>
          </a:p>
          <a:p>
            <a:r>
              <a:rPr lang="en-US" sz="1800" b="0" i="0" u="none" strike="noStrike" dirty="0">
                <a:solidFill>
                  <a:srgbClr val="000000"/>
                </a:solidFill>
                <a:effectLst/>
                <a:latin typeface="Calibri" panose="020F0502020204030204" pitchFamily="34" charset="0"/>
              </a:rPr>
              <a:t>Volume of online content, 2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15</a:t>
            </a:fld>
            <a:endParaRPr lang="en-GB"/>
          </a:p>
        </p:txBody>
      </p:sp>
    </p:spTree>
    <p:extLst>
      <p:ext uri="{BB962C8B-B14F-4D97-AF65-F5344CB8AC3E}">
        <p14:creationId xmlns:p14="http://schemas.microsoft.com/office/powerpoint/2010/main" val="921724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baseline="0" dirty="0">
                <a:effectLst/>
              </a:rPr>
              <a:t>What are the most useful tools that you use in testing your website for accessibility?</a:t>
            </a:r>
          </a:p>
          <a:p>
            <a:r>
              <a:rPr lang="en-GB" sz="1200" b="0" i="0" u="none" strike="noStrike" baseline="0" dirty="0">
                <a:effectLst/>
              </a:rPr>
              <a:t>Pie chart data as follows.</a:t>
            </a:r>
          </a:p>
          <a:p>
            <a:r>
              <a:rPr lang="en-GB" sz="1800" b="0" i="0" u="none" strike="noStrike" dirty="0">
                <a:solidFill>
                  <a:srgbClr val="000000"/>
                </a:solidFill>
                <a:effectLst/>
                <a:latin typeface="Calibri" panose="020F0502020204030204" pitchFamily="34" charset="0"/>
              </a:rPr>
              <a:t>WAVE, 26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Blackboard Ally, 11 </a:t>
            </a:r>
            <a:r>
              <a:rPr lang="en-GB" sz="1200" b="0" i="0" u="none" strike="noStrike" dirty="0">
                <a:solidFill>
                  <a:srgbClr val="000000"/>
                </a:solidFill>
                <a:effectLst/>
                <a:latin typeface="Calibri" panose="020F0502020204030204" pitchFamily="34" charset="0"/>
              </a:rPr>
              <a:t>per cent.</a:t>
            </a:r>
            <a:endParaRPr lang="en-GB" dirty="0"/>
          </a:p>
          <a:p>
            <a:r>
              <a:rPr lang="en-GB" sz="1800" b="0" i="0" u="none" strike="noStrike" dirty="0" err="1">
                <a:solidFill>
                  <a:srgbClr val="000000"/>
                </a:solidFill>
                <a:effectLst/>
                <a:latin typeface="Calibri" panose="020F0502020204030204" pitchFamily="34" charset="0"/>
              </a:rPr>
              <a:t>SiteImprove</a:t>
            </a:r>
            <a:r>
              <a:rPr lang="en-GB" sz="1800" b="0" i="0" u="none" strike="noStrike" dirty="0">
                <a:solidFill>
                  <a:srgbClr val="000000"/>
                </a:solidFill>
                <a:effectLst/>
                <a:latin typeface="Calibri" panose="020F0502020204030204" pitchFamily="34" charset="0"/>
              </a:rPr>
              <a:t>, 11 per cent.</a:t>
            </a:r>
            <a:endParaRPr lang="en-GB" dirty="0"/>
          </a:p>
          <a:p>
            <a:r>
              <a:rPr lang="en-GB" sz="1800" b="0" i="0" u="none" strike="noStrike" dirty="0">
                <a:solidFill>
                  <a:srgbClr val="000000"/>
                </a:solidFill>
                <a:effectLst/>
                <a:latin typeface="Calibri" panose="020F0502020204030204" pitchFamily="34" charset="0"/>
              </a:rPr>
              <a:t>NVDA, 6 per cent.</a:t>
            </a:r>
            <a:endParaRPr lang="en-GB" dirty="0"/>
          </a:p>
          <a:p>
            <a:r>
              <a:rPr lang="en-GB" sz="1800" b="0" i="0" u="none" strike="noStrike" dirty="0">
                <a:solidFill>
                  <a:srgbClr val="000000"/>
                </a:solidFill>
                <a:effectLst/>
                <a:latin typeface="Calibri" panose="020F0502020204030204" pitchFamily="34" charset="0"/>
              </a:rPr>
              <a:t>AXE, 6 per cent.</a:t>
            </a:r>
            <a:endParaRPr lang="en-GB" dirty="0"/>
          </a:p>
          <a:p>
            <a:r>
              <a:rPr lang="en-GB" sz="1800" b="0" i="0" u="none" strike="noStrike" dirty="0">
                <a:solidFill>
                  <a:srgbClr val="000000"/>
                </a:solidFill>
                <a:effectLst/>
                <a:latin typeface="Calibri" panose="020F0502020204030204" pitchFamily="34" charset="0"/>
              </a:rPr>
              <a:t>Microsoft Accessibility Checker, 6 per cent.</a:t>
            </a:r>
            <a:endParaRPr lang="en-GB" dirty="0"/>
          </a:p>
          <a:p>
            <a:r>
              <a:rPr lang="en-GB" sz="1800" b="0" i="0" u="none" strike="noStrike" dirty="0">
                <a:solidFill>
                  <a:srgbClr val="000000"/>
                </a:solidFill>
                <a:effectLst/>
                <a:latin typeface="Calibri" panose="020F0502020204030204" pitchFamily="34" charset="0"/>
              </a:rPr>
              <a:t>Zoom Text, 6 per cent.</a:t>
            </a:r>
            <a:endParaRPr lang="en-GB" dirty="0"/>
          </a:p>
          <a:p>
            <a:r>
              <a:rPr lang="en-GB" sz="1800" b="0" i="0" u="none" strike="noStrike" dirty="0" err="1">
                <a:solidFill>
                  <a:srgbClr val="000000"/>
                </a:solidFill>
                <a:effectLst/>
                <a:latin typeface="Calibri" panose="020F0502020204030204" pitchFamily="34" charset="0"/>
              </a:rPr>
              <a:t>ChromeVox</a:t>
            </a:r>
            <a:r>
              <a:rPr lang="en-GB" sz="1800" b="0" i="0" u="none" strike="noStrike" dirty="0">
                <a:solidFill>
                  <a:srgbClr val="000000"/>
                </a:solidFill>
                <a:effectLst/>
                <a:latin typeface="Calibri" panose="020F0502020204030204" pitchFamily="34" charset="0"/>
              </a:rPr>
              <a:t>, 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Accessibility Insights,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Chrome Lighthouse,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Firefox Accessibility,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JAWS,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Read and Write Gold,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Tota11y,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a:solidFill>
                  <a:srgbClr val="000000"/>
                </a:solidFill>
                <a:effectLst/>
                <a:latin typeface="Calibri" panose="020F0502020204030204" pitchFamily="34" charset="0"/>
              </a:rPr>
              <a:t>ANDI,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err="1">
                <a:solidFill>
                  <a:srgbClr val="000000"/>
                </a:solidFill>
                <a:effectLst/>
                <a:latin typeface="Calibri" panose="020F0502020204030204" pitchFamily="34" charset="0"/>
              </a:rPr>
              <a:t>LexDis</a:t>
            </a:r>
            <a:r>
              <a:rPr lang="en-GB" sz="1800" b="0" i="0" u="none" strike="noStrike" dirty="0">
                <a:solidFill>
                  <a:srgbClr val="000000"/>
                </a:solidFill>
                <a:effectLst/>
                <a:latin typeface="Calibri" panose="020F0502020204030204" pitchFamily="34" charset="0"/>
              </a:rPr>
              <a:t> Toolkit, </a:t>
            </a:r>
            <a:r>
              <a:rPr lang="en-GB" sz="1200" b="0" i="0" u="none" strike="noStrike" dirty="0">
                <a:solidFill>
                  <a:srgbClr val="000000"/>
                </a:solidFill>
                <a:effectLst/>
                <a:latin typeface="Calibri" panose="020F0502020204030204" pitchFamily="34" charset="0"/>
              </a:rPr>
              <a:t>3 per cent.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err="1">
                <a:solidFill>
                  <a:srgbClr val="000000"/>
                </a:solidFill>
                <a:effectLst/>
                <a:latin typeface="Calibri" panose="020F0502020204030204" pitchFamily="34" charset="0"/>
              </a:rPr>
              <a:t>Silktide</a:t>
            </a:r>
            <a:r>
              <a:rPr lang="en-GB" sz="1800" b="0" i="0" u="none" strike="noStrike" dirty="0">
                <a:solidFill>
                  <a:srgbClr val="000000"/>
                </a:solidFill>
                <a:effectLst/>
                <a:latin typeface="Calibri" panose="020F0502020204030204" pitchFamily="34" charset="0"/>
              </a:rPr>
              <a:t>, </a:t>
            </a:r>
            <a:r>
              <a:rPr lang="en-GB" sz="1200" b="0" i="0" u="none" strike="noStrike" dirty="0">
                <a:solidFill>
                  <a:srgbClr val="000000"/>
                </a:solidFill>
                <a:effectLst/>
                <a:latin typeface="Calibri" panose="020F0502020204030204" pitchFamily="34" charset="0"/>
              </a:rPr>
              <a:t>3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16</a:t>
            </a:fld>
            <a:endParaRPr lang="en-GB"/>
          </a:p>
        </p:txBody>
      </p:sp>
    </p:spTree>
    <p:extLst>
      <p:ext uri="{BB962C8B-B14F-4D97-AF65-F5344CB8AC3E}">
        <p14:creationId xmlns:p14="http://schemas.microsoft.com/office/powerpoint/2010/main" val="1511658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baseline="0" dirty="0">
                <a:effectLst/>
              </a:rPr>
              <a:t>Where do you get your most valuable and practical information about accessibility regulations?</a:t>
            </a:r>
          </a:p>
          <a:p>
            <a:r>
              <a:rPr lang="en-GB" dirty="0"/>
              <a:t>Pie chart data as follows.</a:t>
            </a:r>
          </a:p>
          <a:p>
            <a:r>
              <a:rPr lang="en-GB" sz="1800" b="0" i="0" u="none" strike="noStrike" dirty="0">
                <a:solidFill>
                  <a:srgbClr val="000000"/>
                </a:solidFill>
                <a:effectLst/>
                <a:latin typeface="Calibri" panose="020F0502020204030204" pitchFamily="34" charset="0"/>
              </a:rPr>
              <a:t>Jisc Mailing List/Teams Community, 37 per cent.</a:t>
            </a:r>
          </a:p>
          <a:p>
            <a:r>
              <a:rPr lang="en-GB" sz="1800" b="0" i="0" u="none" strike="noStrike" dirty="0">
                <a:solidFill>
                  <a:srgbClr val="000000"/>
                </a:solidFill>
                <a:effectLst/>
                <a:latin typeface="Calibri" panose="020F0502020204030204" pitchFamily="34" charset="0"/>
              </a:rPr>
              <a:t>GDS, 24 per cent.</a:t>
            </a:r>
            <a:endParaRPr lang="en-GB" dirty="0"/>
          </a:p>
          <a:p>
            <a:r>
              <a:rPr lang="en-GB" sz="1800" b="0" i="0" u="none" strike="noStrike" dirty="0" err="1">
                <a:solidFill>
                  <a:srgbClr val="000000"/>
                </a:solidFill>
                <a:effectLst/>
                <a:latin typeface="Calibri" panose="020F0502020204030204" pitchFamily="34" charset="0"/>
              </a:rPr>
              <a:t>AbilityNet</a:t>
            </a:r>
            <a:r>
              <a:rPr lang="en-GB" sz="1800" b="0" i="0" u="none" strike="noStrike" dirty="0">
                <a:solidFill>
                  <a:srgbClr val="000000"/>
                </a:solidFill>
                <a:effectLst/>
                <a:latin typeface="Calibri" panose="020F0502020204030204" pitchFamily="34" charset="0"/>
              </a:rPr>
              <a:t>, 12 per cent.</a:t>
            </a:r>
          </a:p>
          <a:p>
            <a:r>
              <a:rPr lang="en-GB" sz="1800" b="0" i="0" u="none" strike="noStrike" dirty="0">
                <a:solidFill>
                  <a:srgbClr val="000000"/>
                </a:solidFill>
                <a:effectLst/>
                <a:latin typeface="Calibri" panose="020F0502020204030204" pitchFamily="34" charset="0"/>
              </a:rPr>
              <a:t>W3C, 7 per cent.</a:t>
            </a:r>
            <a:endParaRPr lang="en-GB" dirty="0"/>
          </a:p>
          <a:p>
            <a:r>
              <a:rPr lang="en-GB" sz="1800" b="0" i="0" u="none" strike="noStrike" dirty="0">
                <a:solidFill>
                  <a:srgbClr val="000000"/>
                </a:solidFill>
                <a:effectLst/>
                <a:latin typeface="Calibri" panose="020F0502020204030204" pitchFamily="34" charset="0"/>
              </a:rPr>
              <a:t>Alistair McNaught, 5 per cent.</a:t>
            </a:r>
            <a:endParaRPr lang="en-GB" dirty="0"/>
          </a:p>
          <a:p>
            <a:r>
              <a:rPr lang="en-GB" sz="1800" b="0" i="0" u="none" strike="noStrike" dirty="0">
                <a:solidFill>
                  <a:srgbClr val="000000"/>
                </a:solidFill>
                <a:effectLst/>
                <a:latin typeface="Calibri" panose="020F0502020204030204" pitchFamily="34" charset="0"/>
              </a:rPr>
              <a:t>Colleagues, 5 per cent.</a:t>
            </a:r>
            <a:endParaRPr lang="en-GB" dirty="0"/>
          </a:p>
          <a:p>
            <a:r>
              <a:rPr lang="en-GB" sz="1800" b="0" i="0" u="none" strike="noStrike" dirty="0">
                <a:solidFill>
                  <a:srgbClr val="000000"/>
                </a:solidFill>
                <a:effectLst/>
                <a:latin typeface="Calibri" panose="020F0502020204030204" pitchFamily="34" charset="0"/>
              </a:rPr>
              <a:t>Other universities, 3 per cent.</a:t>
            </a:r>
            <a:endParaRPr lang="en-GB" dirty="0"/>
          </a:p>
          <a:p>
            <a:r>
              <a:rPr lang="en-GB" sz="1800" b="0" i="0" u="none" strike="noStrike" dirty="0">
                <a:solidFill>
                  <a:srgbClr val="000000"/>
                </a:solidFill>
                <a:effectLst/>
                <a:latin typeface="Calibri" panose="020F0502020204030204" pitchFamily="34" charset="0"/>
              </a:rPr>
              <a:t>Legal Advice, 3 per cent.</a:t>
            </a:r>
            <a:endParaRPr lang="en-GB" dirty="0"/>
          </a:p>
          <a:p>
            <a:r>
              <a:rPr lang="en-GB" sz="1800" b="0" i="0" u="none" strike="noStrike" dirty="0">
                <a:solidFill>
                  <a:srgbClr val="000000"/>
                </a:solidFill>
                <a:effectLst/>
                <a:latin typeface="Calibri" panose="020F0502020204030204" pitchFamily="34" charset="0"/>
              </a:rPr>
              <a:t>Paciello Group, 2 per cent.</a:t>
            </a:r>
            <a:endParaRPr lang="en-GB" dirty="0"/>
          </a:p>
          <a:p>
            <a:r>
              <a:rPr lang="en-GB" sz="1800" b="0" i="0" u="none" strike="noStrike" dirty="0" err="1">
                <a:solidFill>
                  <a:srgbClr val="000000"/>
                </a:solidFill>
                <a:effectLst/>
                <a:latin typeface="Calibri" panose="020F0502020204030204" pitchFamily="34" charset="0"/>
              </a:rPr>
              <a:t>LexDis</a:t>
            </a:r>
            <a:r>
              <a:rPr lang="en-GB" dirty="0"/>
              <a:t> 2 per cent.</a:t>
            </a:r>
          </a:p>
        </p:txBody>
      </p:sp>
      <p:sp>
        <p:nvSpPr>
          <p:cNvPr id="4" name="Slide Number Placeholder 3"/>
          <p:cNvSpPr>
            <a:spLocks noGrp="1"/>
          </p:cNvSpPr>
          <p:nvPr>
            <p:ph type="sldNum" sz="quarter" idx="5"/>
          </p:nvPr>
        </p:nvSpPr>
        <p:spPr/>
        <p:txBody>
          <a:bodyPr/>
          <a:lstStyle/>
          <a:p>
            <a:fld id="{315C5EDE-6104-4A94-BB8C-8845A3A0BF11}" type="slidenum">
              <a:rPr lang="en-GB" smtClean="0"/>
              <a:t>17</a:t>
            </a:fld>
            <a:endParaRPr lang="en-GB"/>
          </a:p>
        </p:txBody>
      </p:sp>
    </p:spTree>
    <p:extLst>
      <p:ext uri="{BB962C8B-B14F-4D97-AF65-F5344CB8AC3E}">
        <p14:creationId xmlns:p14="http://schemas.microsoft.com/office/powerpoint/2010/main" val="809260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the current priority in meeting the new regulations?</a:t>
            </a:r>
          </a:p>
          <a:p>
            <a:r>
              <a:rPr lang="en-GB" dirty="0"/>
              <a:t>Pie chart data</a:t>
            </a:r>
          </a:p>
          <a:p>
            <a:r>
              <a:rPr lang="en-GB" dirty="0"/>
              <a:t>Writing the accessibility statement, 36 per cent.</a:t>
            </a:r>
          </a:p>
          <a:p>
            <a:r>
              <a:rPr lang="en-GB" dirty="0"/>
              <a:t>Auditing the website to identify issues, 24 per cent.</a:t>
            </a:r>
          </a:p>
          <a:p>
            <a:r>
              <a:rPr lang="en-GB" dirty="0"/>
              <a:t>Remediating Existing Content, 24 per cent.</a:t>
            </a:r>
          </a:p>
          <a:p>
            <a:r>
              <a:rPr lang="en-GB" dirty="0"/>
              <a:t>Raising staff awareness, 4 per cent.</a:t>
            </a:r>
          </a:p>
          <a:p>
            <a:r>
              <a:rPr lang="en-GB" dirty="0"/>
              <a:t>Replacing a particularly old and inaccessible system, 2 per cent.</a:t>
            </a:r>
          </a:p>
          <a:p>
            <a:r>
              <a:rPr lang="en-GB" dirty="0"/>
              <a:t>Stem the flow of inaccessible content, 2 per cent.</a:t>
            </a:r>
          </a:p>
          <a:p>
            <a:r>
              <a:rPr lang="en-GB" dirty="0"/>
              <a:t>Third party and satellite systems, 2 per cent.</a:t>
            </a:r>
          </a:p>
          <a:p>
            <a:r>
              <a:rPr lang="en-GB" dirty="0"/>
              <a:t>Training staff and students, 2 per cent.</a:t>
            </a:r>
          </a:p>
          <a:p>
            <a:r>
              <a:rPr lang="en-GB" dirty="0"/>
              <a:t>Video and audio, 2 per cent.</a:t>
            </a:r>
          </a:p>
          <a:p>
            <a:r>
              <a:rPr lang="en-GB" dirty="0"/>
              <a:t>Gaining governance institution wide, 2 per cent.</a:t>
            </a:r>
          </a:p>
        </p:txBody>
      </p:sp>
      <p:sp>
        <p:nvSpPr>
          <p:cNvPr id="4" name="Slide Number Placeholder 3"/>
          <p:cNvSpPr>
            <a:spLocks noGrp="1"/>
          </p:cNvSpPr>
          <p:nvPr>
            <p:ph type="sldNum" sz="quarter" idx="5"/>
          </p:nvPr>
        </p:nvSpPr>
        <p:spPr/>
        <p:txBody>
          <a:bodyPr/>
          <a:lstStyle/>
          <a:p>
            <a:fld id="{315C5EDE-6104-4A94-BB8C-8845A3A0BF11}" type="slidenum">
              <a:rPr lang="en-GB" smtClean="0"/>
              <a:t>18</a:t>
            </a:fld>
            <a:endParaRPr lang="en-GB"/>
          </a:p>
        </p:txBody>
      </p:sp>
    </p:spTree>
    <p:extLst>
      <p:ext uri="{BB962C8B-B14F-4D97-AF65-F5344CB8AC3E}">
        <p14:creationId xmlns:p14="http://schemas.microsoft.com/office/powerpoint/2010/main" val="152901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lumMod val="65000"/>
                    <a:lumOff val="35000"/>
                  </a:prstClr>
                </a:solidFill>
                <a:latin typeface="+mn-lt"/>
                <a:ea typeface="+mn-ea"/>
                <a:cs typeface="+mn-cs"/>
              </a:rPr>
              <a:t>How ready is your institution for the launch of the new Public Sector Bodies Accessibility Regulations on 23 September?</a:t>
            </a:r>
          </a:p>
          <a:p>
            <a:r>
              <a:rPr lang="en-US" sz="1200" dirty="0">
                <a:solidFill>
                  <a:prstClr val="black">
                    <a:lumMod val="65000"/>
                    <a:lumOff val="35000"/>
                  </a:prstClr>
                </a:solidFill>
                <a:latin typeface="+mn-lt"/>
                <a:ea typeface="+mn-ea"/>
                <a:cs typeface="+mn-cs"/>
              </a:rPr>
              <a:t>An icon of a runner at their marks and ready to go.</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2</a:t>
            </a:fld>
            <a:endParaRPr lang="en-GB"/>
          </a:p>
        </p:txBody>
      </p:sp>
    </p:spTree>
    <p:extLst>
      <p:ext uri="{BB962C8B-B14F-4D97-AF65-F5344CB8AC3E}">
        <p14:creationId xmlns:p14="http://schemas.microsoft.com/office/powerpoint/2010/main" val="343447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lumMod val="65000"/>
                    <a:lumOff val="35000"/>
                  </a:prstClr>
                </a:solidFill>
                <a:latin typeface="+mn-lt"/>
                <a:ea typeface="+mn-ea"/>
                <a:cs typeface="+mn-cs"/>
              </a:rPr>
              <a:t>We have audited all our key systems and have identified their accessibility strengths and weaknesses.</a:t>
            </a:r>
          </a:p>
          <a:p>
            <a:r>
              <a:rPr lang="en-US" sz="1200" dirty="0">
                <a:solidFill>
                  <a:prstClr val="black">
                    <a:lumMod val="65000"/>
                    <a:lumOff val="35000"/>
                  </a:prstClr>
                </a:solidFill>
                <a:latin typeface="+mn-lt"/>
                <a:ea typeface="+mn-ea"/>
                <a:cs typeface="+mn-cs"/>
              </a:rPr>
              <a:t>Pie chart data: Strongly Agree, 10 per cent. Agree, 45 per cent. Disagree, 32 per cent. Strongly disagree, 13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3</a:t>
            </a:fld>
            <a:endParaRPr lang="en-GB"/>
          </a:p>
        </p:txBody>
      </p:sp>
    </p:spTree>
    <p:extLst>
      <p:ext uri="{BB962C8B-B14F-4D97-AF65-F5344CB8AC3E}">
        <p14:creationId xmlns:p14="http://schemas.microsoft.com/office/powerpoint/2010/main" val="1188471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prstClr val="black">
                    <a:lumMod val="65000"/>
                    <a:lumOff val="35000"/>
                  </a:prstClr>
                </a:solidFill>
                <a:latin typeface="+mn-lt"/>
                <a:ea typeface="+mn-ea"/>
                <a:cs typeface="+mn-cs"/>
              </a:rPr>
              <a:t>We have improved the accessibility of all the systems within our control.</a:t>
            </a:r>
          </a:p>
          <a:p>
            <a:r>
              <a:rPr lang="en-US" dirty="0">
                <a:solidFill>
                  <a:prstClr val="black">
                    <a:lumMod val="65000"/>
                    <a:lumOff val="35000"/>
                  </a:prstClr>
                </a:solidFill>
                <a:latin typeface="+mn-lt"/>
                <a:ea typeface="+mn-ea"/>
                <a:cs typeface="+mn-cs"/>
              </a:rPr>
              <a:t>Pie chart data: Strongly Agree, 3 per cent. Agree, 50 per cent, Disagree, 30 per cent. Strongly disagree, 17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4</a:t>
            </a:fld>
            <a:endParaRPr lang="en-GB"/>
          </a:p>
        </p:txBody>
      </p:sp>
    </p:spTree>
    <p:extLst>
      <p:ext uri="{BB962C8B-B14F-4D97-AF65-F5344CB8AC3E}">
        <p14:creationId xmlns:p14="http://schemas.microsoft.com/office/powerpoint/2010/main" val="410288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prstClr val="black">
                    <a:lumMod val="65000"/>
                    <a:lumOff val="35000"/>
                  </a:prstClr>
                </a:solidFill>
                <a:latin typeface="+mn-lt"/>
                <a:ea typeface="+mn-ea"/>
                <a:cs typeface="+mn-cs"/>
              </a:rPr>
              <a:t>We have prepared an accessibility statement for all our key systems.</a:t>
            </a:r>
          </a:p>
          <a:p>
            <a:r>
              <a:rPr lang="en-US" dirty="0">
                <a:solidFill>
                  <a:prstClr val="black">
                    <a:lumMod val="65000"/>
                    <a:lumOff val="35000"/>
                  </a:prstClr>
                </a:solidFill>
                <a:latin typeface="+mn-lt"/>
                <a:ea typeface="+mn-ea"/>
                <a:cs typeface="+mn-cs"/>
              </a:rPr>
              <a:t>Pie chart data: Strongly agree, 3 per cent. Agree, 40 per cent. Disagree, 47 per cent. Strongly disagree, 10 per cent.</a:t>
            </a:r>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5</a:t>
            </a:fld>
            <a:endParaRPr lang="en-GB"/>
          </a:p>
        </p:txBody>
      </p:sp>
    </p:spTree>
    <p:extLst>
      <p:ext uri="{BB962C8B-B14F-4D97-AF65-F5344CB8AC3E}">
        <p14:creationId xmlns:p14="http://schemas.microsoft.com/office/powerpoint/2010/main" val="530136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baseline="0" dirty="0">
                <a:effectLst/>
              </a:rPr>
              <a:t>What are the most challenging aspects about writing an accessibility statement?</a:t>
            </a:r>
          </a:p>
          <a:p>
            <a:r>
              <a:rPr lang="en-GB" sz="1200" b="0" i="0" u="none" strike="noStrike" baseline="0" dirty="0">
                <a:effectLst/>
              </a:rPr>
              <a:t>Doughnut chart data as follows.</a:t>
            </a:r>
          </a:p>
          <a:p>
            <a:r>
              <a:rPr lang="en-GB" sz="1200" b="0" i="0" u="none" strike="noStrike" baseline="0" dirty="0">
                <a:effectLst/>
              </a:rPr>
              <a:t>Addressing third party content, 23 per cent.</a:t>
            </a:r>
          </a:p>
          <a:p>
            <a:r>
              <a:rPr lang="en-GB" sz="1200" b="0" i="0" u="none" strike="noStrike" baseline="0" dirty="0">
                <a:effectLst/>
              </a:rPr>
              <a:t>Assessing and justifying disproportionate burden, 18 per cent.</a:t>
            </a:r>
          </a:p>
          <a:p>
            <a:r>
              <a:rPr lang="en-GB" sz="1200" b="0" i="0" u="none" strike="noStrike" baseline="0" dirty="0">
                <a:effectLst/>
              </a:rPr>
              <a:t>Identifying non-compliant content, 18 per cent.</a:t>
            </a:r>
          </a:p>
          <a:p>
            <a:r>
              <a:rPr lang="en-GB" sz="1200" b="0" i="0" u="none" strike="noStrike" baseline="0" dirty="0">
                <a:effectLst/>
              </a:rPr>
              <a:t>Making the statement user-focused and meaningful, 12 per cent.</a:t>
            </a:r>
          </a:p>
          <a:p>
            <a:r>
              <a:rPr lang="en-GB" sz="1200" b="0" i="0" u="none" strike="noStrike" baseline="0" dirty="0">
                <a:effectLst/>
              </a:rPr>
              <a:t>Writing in plain English about technical matters, 12 per cent.</a:t>
            </a:r>
          </a:p>
          <a:p>
            <a:r>
              <a:rPr lang="en-GB" sz="1200" b="0" i="0" u="none" strike="noStrike" baseline="0" dirty="0">
                <a:effectLst/>
              </a:rPr>
              <a:t>Identifying exceptions, 10 per cent.</a:t>
            </a:r>
          </a:p>
          <a:p>
            <a:r>
              <a:rPr lang="en-GB" sz="1200" b="0" i="0" u="none" strike="noStrike" baseline="0" dirty="0">
                <a:effectLst/>
              </a:rPr>
              <a:t>Colleagues holding different meanings of the term, compliant, 1 per cent.</a:t>
            </a:r>
          </a:p>
          <a:p>
            <a:r>
              <a:rPr lang="en-GB" sz="1200" b="0" i="0" u="none" strike="noStrike" baseline="0" dirty="0">
                <a:effectLst/>
              </a:rPr>
              <a:t>Getting teams responsible to write them, 1 per cent.</a:t>
            </a:r>
          </a:p>
          <a:p>
            <a:r>
              <a:rPr lang="en-GB" sz="1200" b="0" i="0" u="none" strike="noStrike" baseline="0" dirty="0">
                <a:effectLst/>
              </a:rPr>
              <a:t>Identifying scope, 1 per cent.</a:t>
            </a:r>
          </a:p>
          <a:p>
            <a:r>
              <a:rPr lang="en-GB" sz="1200" b="0" i="0" u="none" strike="noStrike" baseline="0" dirty="0">
                <a:effectLst/>
              </a:rPr>
              <a:t>Lack of ownership, 1 per cent.</a:t>
            </a:r>
          </a:p>
          <a:p>
            <a:r>
              <a:rPr lang="en-GB" sz="1200" b="0" i="0" u="none" strike="noStrike" baseline="0" dirty="0">
                <a:effectLst/>
              </a:rPr>
              <a:t>Pulling it together to cover multiple component platforms, 1 per cent.</a:t>
            </a:r>
          </a:p>
          <a:p>
            <a:r>
              <a:rPr lang="en-GB" sz="1200" b="0" i="0" u="none" strike="noStrike" baseline="0" dirty="0">
                <a:effectLst/>
              </a:rPr>
              <a:t>Producing evidence of testing, 1 per cent.</a:t>
            </a:r>
          </a:p>
          <a:p>
            <a:endParaRPr lang="en-GB" sz="1200" b="0" i="0" u="none" strike="noStrike" baseline="0" dirty="0">
              <a:effectLst/>
            </a:endParaRPr>
          </a:p>
        </p:txBody>
      </p:sp>
      <p:sp>
        <p:nvSpPr>
          <p:cNvPr id="4" name="Slide Number Placeholder 3"/>
          <p:cNvSpPr>
            <a:spLocks noGrp="1"/>
          </p:cNvSpPr>
          <p:nvPr>
            <p:ph type="sldNum" sz="quarter" idx="5"/>
          </p:nvPr>
        </p:nvSpPr>
        <p:spPr/>
        <p:txBody>
          <a:bodyPr/>
          <a:lstStyle/>
          <a:p>
            <a:fld id="{315C5EDE-6104-4A94-BB8C-8845A3A0BF11}" type="slidenum">
              <a:rPr lang="en-GB" smtClean="0"/>
              <a:t>6</a:t>
            </a:fld>
            <a:endParaRPr lang="en-GB"/>
          </a:p>
        </p:txBody>
      </p:sp>
    </p:spTree>
    <p:extLst>
      <p:ext uri="{BB962C8B-B14F-4D97-AF65-F5344CB8AC3E}">
        <p14:creationId xmlns:p14="http://schemas.microsoft.com/office/powerpoint/2010/main" val="3070095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How confident are you that your accessibility statement(s) is compliant with the Government Digital Services accessibility statement requirements? Out of 10.</a:t>
            </a:r>
            <a:endParaRPr lang="en-GB" dirty="0"/>
          </a:p>
          <a:p>
            <a:r>
              <a:rPr lang="en-US" sz="1200" dirty="0"/>
              <a:t>Score of 1 received 3.33 per cent.</a:t>
            </a:r>
          </a:p>
          <a:p>
            <a:r>
              <a:rPr lang="en-US" sz="1200" dirty="0"/>
              <a:t>Score of 2 received 0 per cent.</a:t>
            </a:r>
          </a:p>
          <a:p>
            <a:r>
              <a:rPr lang="en-US" sz="1200" dirty="0"/>
              <a:t>Score of 3 received 6.67 per cent.</a:t>
            </a:r>
          </a:p>
          <a:p>
            <a:r>
              <a:rPr lang="en-US" sz="1200" dirty="0"/>
              <a:t>Score of 4 received 0 per cent.</a:t>
            </a:r>
          </a:p>
          <a:p>
            <a:r>
              <a:rPr lang="en-US" sz="1200" dirty="0"/>
              <a:t>Score of 5 received 20 per cent.</a:t>
            </a:r>
          </a:p>
          <a:p>
            <a:r>
              <a:rPr lang="en-US" sz="1200" dirty="0"/>
              <a:t>Score of 6 received 13.33 per cent.</a:t>
            </a:r>
          </a:p>
          <a:p>
            <a:r>
              <a:rPr lang="en-US" sz="1200" dirty="0"/>
              <a:t>Score of 7 received 16.67 per cent.</a:t>
            </a:r>
          </a:p>
          <a:p>
            <a:r>
              <a:rPr lang="en-US" sz="1200" dirty="0"/>
              <a:t>Score of 8 received 26.67 per cent.</a:t>
            </a:r>
          </a:p>
          <a:p>
            <a:r>
              <a:rPr lang="en-US" sz="1200" dirty="0"/>
              <a:t>Score of 9 received 10.00 per cent.</a:t>
            </a:r>
          </a:p>
          <a:p>
            <a:r>
              <a:rPr lang="en-US" sz="1200" dirty="0"/>
              <a:t>Score of 10 received 3.33 per cent.</a:t>
            </a:r>
          </a:p>
          <a:p>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7</a:t>
            </a:fld>
            <a:endParaRPr lang="en-GB"/>
          </a:p>
        </p:txBody>
      </p:sp>
    </p:spTree>
    <p:extLst>
      <p:ext uri="{BB962C8B-B14F-4D97-AF65-F5344CB8AC3E}">
        <p14:creationId xmlns:p14="http://schemas.microsoft.com/office/powerpoint/2010/main" val="3804313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How confident are you that your accessibility statement is genuinely useful to disabled students? Out of 10.</a:t>
            </a:r>
          </a:p>
          <a:p>
            <a:r>
              <a:rPr lang="en-US" sz="1200" dirty="0"/>
              <a:t>Score of 1 received 6.67 per cent.</a:t>
            </a:r>
          </a:p>
          <a:p>
            <a:r>
              <a:rPr lang="en-US" sz="1200" dirty="0"/>
              <a:t>Score of 2 received 6.67 per cent.</a:t>
            </a:r>
          </a:p>
          <a:p>
            <a:r>
              <a:rPr lang="en-US" sz="1200" dirty="0"/>
              <a:t>Score of 3 received 3.33 per cent.</a:t>
            </a:r>
          </a:p>
          <a:p>
            <a:r>
              <a:rPr lang="en-US" sz="1200" dirty="0"/>
              <a:t>Score of 4 received 6.67 per cent.</a:t>
            </a:r>
          </a:p>
          <a:p>
            <a:r>
              <a:rPr lang="en-US" sz="1200" dirty="0"/>
              <a:t>Score of 5 received 23.33 per cent.</a:t>
            </a:r>
          </a:p>
          <a:p>
            <a:r>
              <a:rPr lang="en-US" sz="1200" dirty="0"/>
              <a:t>Score of 6 received 23.33 per cent.</a:t>
            </a:r>
          </a:p>
          <a:p>
            <a:r>
              <a:rPr lang="en-US" sz="1200" dirty="0"/>
              <a:t>Score of 7 received 23.33 per cent.</a:t>
            </a:r>
          </a:p>
          <a:p>
            <a:r>
              <a:rPr lang="en-US" sz="1200" dirty="0"/>
              <a:t>Score of 8 received 3.33 per cent.</a:t>
            </a:r>
          </a:p>
          <a:p>
            <a:r>
              <a:rPr lang="en-US" sz="1200" dirty="0"/>
              <a:t>Score of 9 received 3.33 per cent.</a:t>
            </a:r>
          </a:p>
          <a:p>
            <a:r>
              <a:rPr lang="en-US" sz="1200" dirty="0"/>
              <a:t>No scores for 10.</a:t>
            </a:r>
          </a:p>
          <a:p>
            <a:endParaRPr lang="en-GB" dirty="0"/>
          </a:p>
        </p:txBody>
      </p:sp>
      <p:sp>
        <p:nvSpPr>
          <p:cNvPr id="4" name="Slide Number Placeholder 3"/>
          <p:cNvSpPr>
            <a:spLocks noGrp="1"/>
          </p:cNvSpPr>
          <p:nvPr>
            <p:ph type="sldNum" sz="quarter" idx="5"/>
          </p:nvPr>
        </p:nvSpPr>
        <p:spPr/>
        <p:txBody>
          <a:bodyPr/>
          <a:lstStyle/>
          <a:p>
            <a:fld id="{315C5EDE-6104-4A94-BB8C-8845A3A0BF11}" type="slidenum">
              <a:rPr lang="en-GB" smtClean="0"/>
              <a:t>8</a:t>
            </a:fld>
            <a:endParaRPr lang="en-GB"/>
          </a:p>
        </p:txBody>
      </p:sp>
    </p:spTree>
    <p:extLst>
      <p:ext uri="{BB962C8B-B14F-4D97-AF65-F5344CB8AC3E}">
        <p14:creationId xmlns:p14="http://schemas.microsoft.com/office/powerpoint/2010/main" val="160133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prstClr val="black">
                    <a:lumMod val="65000"/>
                    <a:lumOff val="35000"/>
                  </a:prstClr>
                </a:solidFill>
                <a:latin typeface="+mn-lt"/>
                <a:ea typeface="+mn-ea"/>
                <a:cs typeface="+mn-cs"/>
              </a:rPr>
              <a:t>Who is responsible for creating and maintaining accessibility statements at your institution?</a:t>
            </a:r>
          </a:p>
          <a:p>
            <a:r>
              <a:rPr lang="en-US" sz="1200" dirty="0">
                <a:solidFill>
                  <a:prstClr val="black">
                    <a:lumMod val="65000"/>
                    <a:lumOff val="35000"/>
                  </a:prstClr>
                </a:solidFill>
                <a:latin typeface="+mn-lt"/>
                <a:ea typeface="+mn-ea"/>
                <a:cs typeface="+mn-cs"/>
              </a:rPr>
              <a:t>Pie chart data as follows.</a:t>
            </a:r>
          </a:p>
          <a:p>
            <a:r>
              <a:rPr lang="en-US" sz="1200" dirty="0">
                <a:solidFill>
                  <a:prstClr val="black">
                    <a:lumMod val="65000"/>
                    <a:lumOff val="35000"/>
                  </a:prstClr>
                </a:solidFill>
                <a:latin typeface="+mn-lt"/>
                <a:ea typeface="+mn-ea"/>
                <a:cs typeface="+mn-cs"/>
              </a:rPr>
              <a:t>System owner, 48 per cent.</a:t>
            </a:r>
          </a:p>
          <a:p>
            <a:r>
              <a:rPr lang="en-US" sz="1200" dirty="0">
                <a:solidFill>
                  <a:prstClr val="black">
                    <a:lumMod val="65000"/>
                    <a:lumOff val="35000"/>
                  </a:prstClr>
                </a:solidFill>
                <a:latin typeface="+mn-lt"/>
                <a:ea typeface="+mn-ea"/>
                <a:cs typeface="+mn-cs"/>
              </a:rPr>
              <a:t>Central team, 21 per cent.</a:t>
            </a:r>
          </a:p>
          <a:p>
            <a:r>
              <a:rPr lang="en-US" sz="1200" dirty="0">
                <a:solidFill>
                  <a:prstClr val="black">
                    <a:lumMod val="65000"/>
                    <a:lumOff val="35000"/>
                  </a:prstClr>
                </a:solidFill>
                <a:latin typeface="+mn-lt"/>
                <a:ea typeface="+mn-ea"/>
                <a:cs typeface="+mn-cs"/>
              </a:rPr>
              <a:t>Developers and web team, 7 per cent.</a:t>
            </a:r>
          </a:p>
          <a:p>
            <a:r>
              <a:rPr lang="en-US" sz="1200" dirty="0">
                <a:solidFill>
                  <a:prstClr val="black">
                    <a:lumMod val="65000"/>
                    <a:lumOff val="35000"/>
                  </a:prstClr>
                </a:solidFill>
                <a:latin typeface="+mn-lt"/>
                <a:ea typeface="+mn-ea"/>
                <a:cs typeface="+mn-cs"/>
              </a:rPr>
              <a:t>Me, 7 per cent.</a:t>
            </a:r>
          </a:p>
          <a:p>
            <a:r>
              <a:rPr lang="en-US" sz="1200" dirty="0">
                <a:solidFill>
                  <a:prstClr val="black">
                    <a:lumMod val="65000"/>
                    <a:lumOff val="35000"/>
                  </a:prstClr>
                </a:solidFill>
                <a:latin typeface="+mn-lt"/>
                <a:ea typeface="+mn-ea"/>
                <a:cs typeface="+mn-cs"/>
              </a:rPr>
              <a:t>Small team for a large department in an even larger institution, 4 per cent.</a:t>
            </a:r>
          </a:p>
          <a:p>
            <a:r>
              <a:rPr lang="en-GB" dirty="0"/>
              <a:t>Department or course leader, 4 per cent.</a:t>
            </a:r>
          </a:p>
          <a:p>
            <a:r>
              <a:rPr lang="en-GB" dirty="0"/>
              <a:t>Digital accessibility working group, 3 per cent.</a:t>
            </a:r>
          </a:p>
          <a:p>
            <a:r>
              <a:rPr lang="en-GB" dirty="0"/>
              <a:t>eLearning team, 3 per cent.</a:t>
            </a:r>
          </a:p>
          <a:p>
            <a:r>
              <a:rPr lang="en-GB" dirty="0"/>
              <a:t>Learning technologist, allegedly, 3 per cent.</a:t>
            </a:r>
          </a:p>
        </p:txBody>
      </p:sp>
      <p:sp>
        <p:nvSpPr>
          <p:cNvPr id="4" name="Slide Number Placeholder 3"/>
          <p:cNvSpPr>
            <a:spLocks noGrp="1"/>
          </p:cNvSpPr>
          <p:nvPr>
            <p:ph type="sldNum" sz="quarter" idx="5"/>
          </p:nvPr>
        </p:nvSpPr>
        <p:spPr/>
        <p:txBody>
          <a:bodyPr/>
          <a:lstStyle/>
          <a:p>
            <a:fld id="{315C5EDE-6104-4A94-BB8C-8845A3A0BF11}" type="slidenum">
              <a:rPr lang="en-GB" smtClean="0"/>
              <a:t>9</a:t>
            </a:fld>
            <a:endParaRPr lang="en-GB"/>
          </a:p>
        </p:txBody>
      </p:sp>
    </p:spTree>
    <p:extLst>
      <p:ext uri="{BB962C8B-B14F-4D97-AF65-F5344CB8AC3E}">
        <p14:creationId xmlns:p14="http://schemas.microsoft.com/office/powerpoint/2010/main" val="285848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6272-EE9D-4BC9-8D2E-D4828CC20E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72704D-AE6F-45F3-9A45-14805B29A1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8FA1E0-9CFF-4755-8C88-49D5443C59B1}"/>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5" name="Footer Placeholder 4">
            <a:extLst>
              <a:ext uri="{FF2B5EF4-FFF2-40B4-BE49-F238E27FC236}">
                <a16:creationId xmlns:a16="http://schemas.microsoft.com/office/drawing/2014/main" id="{9CC61BBB-C361-457A-8DF1-53D2B81C75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00A8EA-F5C2-48C0-8271-BC75511ACE72}"/>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640594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3F1DD-6C74-410B-B14F-B98CD0BF16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07D1A-2D96-4982-A343-F685F9DB29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340862-1D54-4D36-8D6D-4F0755C2776C}"/>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5" name="Footer Placeholder 4">
            <a:extLst>
              <a:ext uri="{FF2B5EF4-FFF2-40B4-BE49-F238E27FC236}">
                <a16:creationId xmlns:a16="http://schemas.microsoft.com/office/drawing/2014/main" id="{8EFE6ECF-1C39-4567-9441-A9603FE59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12AC0-7E0D-45EC-AE42-2436A4671F69}"/>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277402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1C0E06-2804-4FF9-8991-202857FBC9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3A7D89-99E0-43F4-9A96-EFB42BB3B0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A1EB46-F96B-4064-B526-8636F1C2A1DA}"/>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5" name="Footer Placeholder 4">
            <a:extLst>
              <a:ext uri="{FF2B5EF4-FFF2-40B4-BE49-F238E27FC236}">
                <a16:creationId xmlns:a16="http://schemas.microsoft.com/office/drawing/2014/main" id="{0DBC361B-27B1-4615-AD61-C177704F8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FD1F9D-5EB6-4840-8542-096636B176C4}"/>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126166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759A-4FC2-4134-A467-482B63808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A9ADAB-BE4E-4044-BEC4-071B95F072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FF41A1-8C89-489F-B0E6-B259AF1BFFD3}"/>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5" name="Footer Placeholder 4">
            <a:extLst>
              <a:ext uri="{FF2B5EF4-FFF2-40B4-BE49-F238E27FC236}">
                <a16:creationId xmlns:a16="http://schemas.microsoft.com/office/drawing/2014/main" id="{2155E2BE-6D43-4C4A-9B54-5449EEB935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55CCCA-96EE-4089-99A1-EEC5A6BBECF4}"/>
              </a:ext>
            </a:extLst>
          </p:cNvPr>
          <p:cNvSpPr>
            <a:spLocks noGrp="1"/>
          </p:cNvSpPr>
          <p:nvPr>
            <p:ph type="sldNum" sz="quarter" idx="12"/>
          </p:nvPr>
        </p:nvSpPr>
        <p:spPr/>
        <p:txBody>
          <a:bodyPr/>
          <a:lstStyle/>
          <a:p>
            <a:fld id="{81B3425D-76F7-411B-B71F-E2B99563DBA6}" type="slidenum">
              <a:rPr lang="en-GB" smtClean="0"/>
              <a:t>‹#›</a:t>
            </a:fld>
            <a:endParaRPr lang="en-GB"/>
          </a:p>
        </p:txBody>
      </p:sp>
      <p:pic>
        <p:nvPicPr>
          <p:cNvPr id="8" name="Picture 7" descr="A close up of a stool&#10;&#10;Description automatically generated">
            <a:extLst>
              <a:ext uri="{FF2B5EF4-FFF2-40B4-BE49-F238E27FC236}">
                <a16:creationId xmlns:a16="http://schemas.microsoft.com/office/drawing/2014/main" id="{C559DB83-0A80-4144-86A9-2EE4A0EF43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1304" y="5746289"/>
            <a:ext cx="2818958" cy="861348"/>
          </a:xfrm>
          <a:prstGeom prst="rect">
            <a:avLst/>
          </a:prstGeom>
        </p:spPr>
      </p:pic>
    </p:spTree>
    <p:extLst>
      <p:ext uri="{BB962C8B-B14F-4D97-AF65-F5344CB8AC3E}">
        <p14:creationId xmlns:p14="http://schemas.microsoft.com/office/powerpoint/2010/main" val="411211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181C-73F3-4B44-8781-C7B110EEC5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4C1209-8641-4D53-8B22-E90BEEAAFF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0C2568-45EC-49D0-A22D-E261649686B2}"/>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5" name="Footer Placeholder 4">
            <a:extLst>
              <a:ext uri="{FF2B5EF4-FFF2-40B4-BE49-F238E27FC236}">
                <a16:creationId xmlns:a16="http://schemas.microsoft.com/office/drawing/2014/main" id="{D2E2B1DE-3E3E-4539-BC39-4709FFD673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A5C8EF-6504-4759-A02D-37FEED3C5087}"/>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284641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19C5-7A43-4FDD-9835-0220510D3B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DB421D-250B-421F-A4FA-EC443D9B5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88820A-9A21-47A4-8B5C-D4612C1863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4FFFA8-818E-4D55-BB59-959101C9C36D}"/>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6" name="Footer Placeholder 5">
            <a:extLst>
              <a:ext uri="{FF2B5EF4-FFF2-40B4-BE49-F238E27FC236}">
                <a16:creationId xmlns:a16="http://schemas.microsoft.com/office/drawing/2014/main" id="{F5919343-964F-4298-BF52-0BF5DC5352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292F85-4804-48E7-8081-5A3546CD0AA1}"/>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26726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F7E8A-6249-4729-8407-1F665B490F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9B691-3243-432A-A8EF-86D4618016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F0087A-2BAF-4F4F-88FA-A92BB4B443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E3A071-54CA-470F-958E-0E4CFFE37F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03B908-5015-4877-B979-C4CC135A15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444019-F130-4315-88DE-C2FA35BD2DEA}"/>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8" name="Footer Placeholder 7">
            <a:extLst>
              <a:ext uri="{FF2B5EF4-FFF2-40B4-BE49-F238E27FC236}">
                <a16:creationId xmlns:a16="http://schemas.microsoft.com/office/drawing/2014/main" id="{C9B87619-DA23-4001-829A-3CF1645624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19E44E-2B35-4733-8616-A424C7CC1448}"/>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56898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7A9-62BB-4B9C-828B-7AEEE172D3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0E5996-D3D8-4FA5-AFD1-D8D2C5AB82EE}"/>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4" name="Footer Placeholder 3">
            <a:extLst>
              <a:ext uri="{FF2B5EF4-FFF2-40B4-BE49-F238E27FC236}">
                <a16:creationId xmlns:a16="http://schemas.microsoft.com/office/drawing/2014/main" id="{DB461C61-1D61-46F5-A2F5-EB867B2DE4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5DCF41D-D764-4A62-BEB8-47B24A924006}"/>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269795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51D07-65E0-4954-9D07-518414EAD74F}"/>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3" name="Footer Placeholder 2">
            <a:extLst>
              <a:ext uri="{FF2B5EF4-FFF2-40B4-BE49-F238E27FC236}">
                <a16:creationId xmlns:a16="http://schemas.microsoft.com/office/drawing/2014/main" id="{77D278AB-334C-4398-BABA-CA42F3EA3E6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96C30F-060A-49AA-97A0-8B2A199A4960}"/>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67574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F0F65-3F6A-46D2-9663-D957FEF369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8D367C-501B-4303-9B3D-7C4D6B27F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814020-FDD7-4B8B-9337-9ACFD823E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B3EC8-A9E8-4CFE-9442-E47C2DF316BF}"/>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6" name="Footer Placeholder 5">
            <a:extLst>
              <a:ext uri="{FF2B5EF4-FFF2-40B4-BE49-F238E27FC236}">
                <a16:creationId xmlns:a16="http://schemas.microsoft.com/office/drawing/2014/main" id="{8F1F84AF-9E06-4DFB-A98E-CDF48F839F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0353C4-C575-4912-A365-6A8ECFBB83AF}"/>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4119521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8B4CB-CA0C-4CB6-B750-927169F28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9D096E-200B-48C0-83A4-79D629AC68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6FCEE7-F19B-405E-B30F-76AA13F2C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EEBFCF-F1B2-478E-9744-9206C84550DE}"/>
              </a:ext>
            </a:extLst>
          </p:cNvPr>
          <p:cNvSpPr>
            <a:spLocks noGrp="1"/>
          </p:cNvSpPr>
          <p:nvPr>
            <p:ph type="dt" sz="half" idx="10"/>
          </p:nvPr>
        </p:nvSpPr>
        <p:spPr/>
        <p:txBody>
          <a:bodyPr/>
          <a:lstStyle/>
          <a:p>
            <a:fld id="{23DFEB58-C286-4D66-AA06-5648C42BF302}" type="datetimeFigureOut">
              <a:rPr lang="en-GB" smtClean="0"/>
              <a:t>10/09/2020</a:t>
            </a:fld>
            <a:endParaRPr lang="en-GB"/>
          </a:p>
        </p:txBody>
      </p:sp>
      <p:sp>
        <p:nvSpPr>
          <p:cNvPr id="6" name="Footer Placeholder 5">
            <a:extLst>
              <a:ext uri="{FF2B5EF4-FFF2-40B4-BE49-F238E27FC236}">
                <a16:creationId xmlns:a16="http://schemas.microsoft.com/office/drawing/2014/main" id="{E967AC09-98F7-447D-9DED-90E2232448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106EE7-0F09-45A4-86BF-50F99ED3B891}"/>
              </a:ext>
            </a:extLst>
          </p:cNvPr>
          <p:cNvSpPr>
            <a:spLocks noGrp="1"/>
          </p:cNvSpPr>
          <p:nvPr>
            <p:ph type="sldNum" sz="quarter" idx="12"/>
          </p:nvPr>
        </p:nvSpPr>
        <p:spPr/>
        <p:txBody>
          <a:bodyPr/>
          <a:lstStyle/>
          <a:p>
            <a:fld id="{81B3425D-76F7-411B-B71F-E2B99563DBA6}" type="slidenum">
              <a:rPr lang="en-GB" smtClean="0"/>
              <a:t>‹#›</a:t>
            </a:fld>
            <a:endParaRPr lang="en-GB"/>
          </a:p>
        </p:txBody>
      </p:sp>
    </p:spTree>
    <p:extLst>
      <p:ext uri="{BB962C8B-B14F-4D97-AF65-F5344CB8AC3E}">
        <p14:creationId xmlns:p14="http://schemas.microsoft.com/office/powerpoint/2010/main" val="163528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4D097-3864-446B-8C0B-09579BB1A1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CA6401-56CF-4EAB-A5B5-4A28BA6F93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754390-6B36-48A9-897C-8D631C436B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FEB58-C286-4D66-AA06-5648C42BF302}" type="datetimeFigureOut">
              <a:rPr lang="en-GB" smtClean="0"/>
              <a:t>10/09/2020</a:t>
            </a:fld>
            <a:endParaRPr lang="en-GB"/>
          </a:p>
        </p:txBody>
      </p:sp>
      <p:sp>
        <p:nvSpPr>
          <p:cNvPr id="5" name="Footer Placeholder 4">
            <a:extLst>
              <a:ext uri="{FF2B5EF4-FFF2-40B4-BE49-F238E27FC236}">
                <a16:creationId xmlns:a16="http://schemas.microsoft.com/office/drawing/2014/main" id="{F14E6DFF-2B5B-4CFB-AB76-1EA0E42DE4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6825604-A71A-4608-AA10-25A7186C97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3425D-76F7-411B-B71F-E2B99563DBA6}" type="slidenum">
              <a:rPr lang="en-GB" smtClean="0"/>
              <a:t>‹#›</a:t>
            </a:fld>
            <a:endParaRPr lang="en-GB"/>
          </a:p>
        </p:txBody>
      </p:sp>
    </p:spTree>
    <p:extLst>
      <p:ext uri="{BB962C8B-B14F-4D97-AF65-F5344CB8AC3E}">
        <p14:creationId xmlns:p14="http://schemas.microsoft.com/office/powerpoint/2010/main" val="1145286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1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1BB0-3440-494D-8CC2-3FD64D32580B}"/>
              </a:ext>
            </a:extLst>
          </p:cNvPr>
          <p:cNvSpPr>
            <a:spLocks noGrp="1"/>
          </p:cNvSpPr>
          <p:nvPr>
            <p:ph type="ctrTitle"/>
          </p:nvPr>
        </p:nvSpPr>
        <p:spPr>
          <a:xfrm>
            <a:off x="1" y="0"/>
            <a:ext cx="7329714" cy="4750130"/>
          </a:xfrm>
        </p:spPr>
        <p:txBody>
          <a:bodyPr>
            <a:noAutofit/>
          </a:bodyPr>
          <a:lstStyle/>
          <a:p>
            <a:pPr algn="l"/>
            <a:r>
              <a:rPr lang="en-GB" sz="8000" dirty="0">
                <a:solidFill>
                  <a:srgbClr val="554E4E"/>
                </a:solidFill>
              </a:rPr>
              <a:t>ASPIREeducation Accessibility Statement Survey Results</a:t>
            </a:r>
          </a:p>
        </p:txBody>
      </p:sp>
      <p:pic>
        <p:nvPicPr>
          <p:cNvPr id="5" name="Picture 4" descr="A close up of a stool&#10;&#10;Description automatically generated">
            <a:extLst>
              <a:ext uri="{FF2B5EF4-FFF2-40B4-BE49-F238E27FC236}">
                <a16:creationId xmlns:a16="http://schemas.microsoft.com/office/drawing/2014/main" id="{982282C5-3A5E-4ABF-90DA-F0C49A537D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3191" y="4888806"/>
            <a:ext cx="5542890" cy="1693661"/>
          </a:xfrm>
          <a:prstGeom prst="rect">
            <a:avLst/>
          </a:prstGeom>
        </p:spPr>
      </p:pic>
      <p:pic>
        <p:nvPicPr>
          <p:cNvPr id="4" name="Picture 3" descr="An icon of a clipboard and pen. The clipboard contains a sheet with a checklist. The icon represents a survey.">
            <a:extLst>
              <a:ext uri="{FF2B5EF4-FFF2-40B4-BE49-F238E27FC236}">
                <a16:creationId xmlns:a16="http://schemas.microsoft.com/office/drawing/2014/main" id="{F4C9AA61-B64D-4BF5-A2EF-62854EB6E802}"/>
              </a:ext>
            </a:extLst>
          </p:cNvPr>
          <p:cNvPicPr>
            <a:picLocks/>
          </p:cNvPicPr>
          <p:nvPr/>
        </p:nvPicPr>
        <p:blipFill>
          <a:blip r:embed="rId4"/>
          <a:stretch>
            <a:fillRect/>
          </a:stretch>
        </p:blipFill>
        <p:spPr>
          <a:xfrm>
            <a:off x="7680349" y="275533"/>
            <a:ext cx="3655308" cy="3621082"/>
          </a:xfrm>
          <a:prstGeom prst="rect">
            <a:avLst/>
          </a:prstGeom>
        </p:spPr>
      </p:pic>
    </p:spTree>
    <p:extLst>
      <p:ext uri="{BB962C8B-B14F-4D97-AF65-F5344CB8AC3E}">
        <p14:creationId xmlns:p14="http://schemas.microsoft.com/office/powerpoint/2010/main" val="785180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3789680" cy="4551679"/>
          </a:xfrm>
        </p:spPr>
        <p:txBody>
          <a:bodyPr>
            <a:normAutofit/>
          </a:bodyPr>
          <a:lstStyle/>
          <a:p>
            <a:pPr rtl="0">
              <a:defRPr sz="1400" b="0" i="0" u="none" strike="noStrike" kern="1200" spc="0" baseline="0">
                <a:solidFill>
                  <a:sysClr val="windowText" lastClr="000000">
                    <a:lumMod val="65000"/>
                    <a:lumOff val="35000"/>
                  </a:sysClr>
                </a:solidFill>
                <a:latin typeface="+mn-lt"/>
                <a:ea typeface="+mn-ea"/>
                <a:cs typeface="+mn-cs"/>
              </a:defRPr>
            </a:pPr>
            <a:r>
              <a:rPr lang="en-US" sz="4000" dirty="0"/>
              <a:t>What is your institution's approach to course/module-level accessibility statements?</a:t>
            </a:r>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675900932"/>
              </p:ext>
            </p:extLst>
          </p:nvPr>
        </p:nvGraphicFramePr>
        <p:xfrm>
          <a:off x="2532992" y="1303284"/>
          <a:ext cx="7609491" cy="51605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282B7C14-1C1F-4F68-88A6-496438829B86}"/>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641743180"/>
              </p:ext>
            </p:extLst>
          </p:nvPr>
        </p:nvGraphicFramePr>
        <p:xfrm>
          <a:off x="3626419" y="0"/>
          <a:ext cx="8565582" cy="5638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924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FFDE6A8-4430-4643-9DB2-35EEBDABE152}"/>
              </a:ext>
            </a:extLst>
          </p:cNvPr>
          <p:cNvSpPr txBox="1">
            <a:spLocks noGrp="1"/>
          </p:cNvSpPr>
          <p:nvPr>
            <p:ph type="title" idx="4294967295"/>
          </p:nvPr>
        </p:nvSpPr>
        <p:spPr>
          <a:xfrm>
            <a:off x="0" y="78883"/>
            <a:ext cx="12192000"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ysClr val="windowText" lastClr="000000">
                    <a:lumMod val="65000"/>
                    <a:lumOff val="35000"/>
                  </a:sysClr>
                </a:solidFill>
                <a:effectLst/>
                <a:uLnTx/>
                <a:uFillTx/>
                <a:latin typeface="+mn-lt"/>
                <a:ea typeface="+mn-ea"/>
                <a:cs typeface="+mn-cs"/>
              </a:rPr>
              <a:t>What are the main strengths or weaknesses of your institution's accessibility statement(s)?</a:t>
            </a:r>
            <a:endParaRPr kumimoji="0" lang="en-GB" sz="40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Chart 10">
            <a:extLst>
              <a:ext uri="{FF2B5EF4-FFF2-40B4-BE49-F238E27FC236}">
                <a16:creationId xmlns:a16="http://schemas.microsoft.com/office/drawing/2014/main" id="{BC7DCBCE-26DB-4FF9-BAAF-8E8D7219DEE0}"/>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938021620"/>
              </p:ext>
            </p:extLst>
          </p:nvPr>
        </p:nvGraphicFramePr>
        <p:xfrm>
          <a:off x="932969" y="1402322"/>
          <a:ext cx="9326726" cy="44993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376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3840480" cy="3769359"/>
          </a:xfrm>
        </p:spPr>
        <p:txBody>
          <a:bodyPr>
            <a:normAutofit/>
          </a:bodyPr>
          <a:lstStyle/>
          <a:p>
            <a:pPr rtl="0">
              <a:defRPr sz="1400" b="0" i="0" u="none" strike="noStrike" kern="1200" spc="0" baseline="0">
                <a:solidFill>
                  <a:prstClr val="black">
                    <a:lumMod val="65000"/>
                    <a:lumOff val="35000"/>
                  </a:prstClr>
                </a:solidFill>
                <a:latin typeface="+mn-lt"/>
                <a:ea typeface="+mn-ea"/>
                <a:cs typeface="+mn-cs"/>
              </a:defRPr>
            </a:pPr>
            <a:r>
              <a:rPr lang="en-US" sz="4000" dirty="0"/>
              <a:t>How does your statement(s) compare to other institutions?</a:t>
            </a:r>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14569358"/>
              </p:ext>
            </p:extLst>
          </p:nvPr>
        </p:nvGraphicFramePr>
        <p:xfrm>
          <a:off x="2532992" y="1303284"/>
          <a:ext cx="7609491" cy="51605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E910F408-AEBB-4603-A1CA-65CF13359AC1}"/>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430093264"/>
              </p:ext>
            </p:extLst>
          </p:nvPr>
        </p:nvGraphicFramePr>
        <p:xfrm>
          <a:off x="3409554" y="0"/>
          <a:ext cx="8782445" cy="5679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9404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399393"/>
            <a:ext cx="12192000" cy="2385848"/>
          </a:xfrm>
        </p:spPr>
        <p:txBody>
          <a:bodyPr>
            <a:normAutofit/>
          </a:bodyPr>
          <a:lstStyle/>
          <a:p>
            <a:pPr rtl="0">
              <a:defRPr sz="1400" b="0" i="0" u="none" strike="noStrike" kern="1200" spc="0" baseline="0">
                <a:solidFill>
                  <a:prstClr val="black">
                    <a:lumMod val="65000"/>
                    <a:lumOff val="35000"/>
                  </a:prstClr>
                </a:solidFill>
                <a:latin typeface="+mn-lt"/>
                <a:ea typeface="+mn-ea"/>
                <a:cs typeface="+mn-cs"/>
              </a:defRPr>
            </a:pPr>
            <a:r>
              <a:rPr lang="en-GB" sz="4000" b="0" i="0" u="none" strike="noStrike" baseline="0" dirty="0">
                <a:effectLst/>
              </a:rPr>
              <a:t>What would help you with understanding and implementing the Public Sector Bodies accessibility regulations?</a:t>
            </a:r>
            <a:endParaRPr lang="en-GB" sz="4000" dirty="0"/>
          </a:p>
        </p:txBody>
      </p:sp>
      <p:graphicFrame>
        <p:nvGraphicFramePr>
          <p:cNvPr id="4" name="Chart 3">
            <a:extLst>
              <a:ext uri="{FF2B5EF4-FFF2-40B4-BE49-F238E27FC236}">
                <a16:creationId xmlns:a16="http://schemas.microsoft.com/office/drawing/2014/main" id="{0562BEB4-FE9C-4DFC-B5E2-8FE397B15657}"/>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787211351"/>
              </p:ext>
            </p:extLst>
          </p:nvPr>
        </p:nvGraphicFramePr>
        <p:xfrm>
          <a:off x="0" y="1718442"/>
          <a:ext cx="5623034" cy="492935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a:extLst>
              <a:ext uri="{FF2B5EF4-FFF2-40B4-BE49-F238E27FC236}">
                <a16:creationId xmlns:a16="http://schemas.microsoft.com/office/drawing/2014/main" id="{B5F50798-0FFD-4A73-A26C-3C653ED6A34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225313" y="1243619"/>
            <a:ext cx="6945802" cy="3415467"/>
          </a:xfrm>
          <a:prstGeom prst="rect">
            <a:avLst/>
          </a:prstGeom>
        </p:spPr>
      </p:pic>
    </p:spTree>
    <p:extLst>
      <p:ext uri="{BB962C8B-B14F-4D97-AF65-F5344CB8AC3E}">
        <p14:creationId xmlns:p14="http://schemas.microsoft.com/office/powerpoint/2010/main" val="148314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3474720" cy="3230879"/>
          </a:xfrm>
        </p:spPr>
        <p:txBody>
          <a:bodyPr>
            <a:normAutofit/>
          </a:bodyPr>
          <a:lstStyle/>
          <a:p>
            <a:pPr rtl="0">
              <a:defRPr sz="1400" b="0" i="0" u="none" strike="noStrike" kern="1200" spc="0" baseline="0">
                <a:solidFill>
                  <a:sysClr val="windowText" lastClr="000000">
                    <a:lumMod val="65000"/>
                    <a:lumOff val="35000"/>
                  </a:sysClr>
                </a:solidFill>
                <a:latin typeface="+mn-lt"/>
                <a:ea typeface="+mn-ea"/>
                <a:cs typeface="+mn-cs"/>
              </a:defRPr>
            </a:pPr>
            <a:r>
              <a:rPr lang="en-GB" sz="4000" b="0" i="0" u="none" strike="noStrike" baseline="0" dirty="0">
                <a:effectLst/>
              </a:rPr>
              <a:t>How are you remediating existing content for accessibility?</a:t>
            </a:r>
            <a:endParaRPr lang="en-GB" sz="4000" dirty="0"/>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4217598769"/>
              </p:ext>
            </p:extLst>
          </p:nvPr>
        </p:nvGraphicFramePr>
        <p:xfrm>
          <a:off x="2532992" y="1303284"/>
          <a:ext cx="7609491" cy="51605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8D65CBB9-7809-4F45-9326-7599AB88AA6D}"/>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63304130"/>
              </p:ext>
            </p:extLst>
          </p:nvPr>
        </p:nvGraphicFramePr>
        <p:xfrm>
          <a:off x="3474720" y="394138"/>
          <a:ext cx="8717280" cy="52656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8317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399393"/>
            <a:ext cx="12192000" cy="1702677"/>
          </a:xfrm>
        </p:spPr>
        <p:txBody>
          <a:bodyPr>
            <a:normAutofit fontScale="90000"/>
          </a:bodyPr>
          <a:lstStyle/>
          <a:p>
            <a:pPr rtl="0">
              <a:defRPr sz="1400" b="0" i="0" u="none" strike="noStrike" kern="1200" spc="0" baseline="0">
                <a:solidFill>
                  <a:sysClr val="windowText" lastClr="000000">
                    <a:lumMod val="65000"/>
                    <a:lumOff val="35000"/>
                  </a:sysClr>
                </a:solidFill>
                <a:latin typeface="+mn-lt"/>
                <a:ea typeface="+mn-ea"/>
                <a:cs typeface="+mn-cs"/>
              </a:defRPr>
            </a:pPr>
            <a:br>
              <a:rPr lang="en-US" sz="4800" dirty="0"/>
            </a:br>
            <a:r>
              <a:rPr lang="en-US" sz="4000" dirty="0">
                <a:solidFill>
                  <a:sysClr val="windowText" lastClr="000000">
                    <a:lumMod val="65000"/>
                    <a:lumOff val="35000"/>
                  </a:sysClr>
                </a:solidFill>
                <a:latin typeface="+mn-lt"/>
                <a:ea typeface="+mn-ea"/>
                <a:cs typeface="+mn-cs"/>
              </a:rPr>
              <a:t>What are the biggest barriers to implementing accessible practices at your institution?</a:t>
            </a:r>
            <a:endParaRPr lang="en-GB" sz="4000" dirty="0">
              <a:solidFill>
                <a:sysClr val="windowText" lastClr="000000">
                  <a:lumMod val="65000"/>
                  <a:lumOff val="35000"/>
                </a:sysClr>
              </a:solidFill>
              <a:latin typeface="+mn-lt"/>
              <a:ea typeface="+mn-ea"/>
              <a:cs typeface="+mn-cs"/>
            </a:endParaRPr>
          </a:p>
        </p:txBody>
      </p:sp>
      <p:graphicFrame>
        <p:nvGraphicFramePr>
          <p:cNvPr id="9" name="Chart 8">
            <a:extLst>
              <a:ext uri="{FF2B5EF4-FFF2-40B4-BE49-F238E27FC236}">
                <a16:creationId xmlns:a16="http://schemas.microsoft.com/office/drawing/2014/main" id="{2F595FA9-05EB-4ADE-AF03-B8D210E504D2}"/>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249336942"/>
              </p:ext>
            </p:extLst>
          </p:nvPr>
        </p:nvGraphicFramePr>
        <p:xfrm>
          <a:off x="105104" y="1418898"/>
          <a:ext cx="6863255" cy="4939861"/>
        </p:xfrm>
        <a:graphic>
          <a:graphicData uri="http://schemas.openxmlformats.org/drawingml/2006/chart">
            <c:chart xmlns:c="http://schemas.openxmlformats.org/drawingml/2006/chart" xmlns:r="http://schemas.openxmlformats.org/officeDocument/2006/relationships" r:id="rId3"/>
          </a:graphicData>
        </a:graphic>
      </p:graphicFrame>
      <p:pic>
        <p:nvPicPr>
          <p:cNvPr id="13" name="Picture 12">
            <a:extLst>
              <a:ext uri="{FF2B5EF4-FFF2-40B4-BE49-F238E27FC236}">
                <a16:creationId xmlns:a16="http://schemas.microsoft.com/office/drawing/2014/main" id="{6688DD9E-72A2-4D23-8B85-B012BB3A410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186543" y="1353098"/>
            <a:ext cx="5746750" cy="2406650"/>
          </a:xfrm>
          <a:prstGeom prst="rect">
            <a:avLst/>
          </a:prstGeom>
        </p:spPr>
      </p:pic>
    </p:spTree>
    <p:extLst>
      <p:ext uri="{BB962C8B-B14F-4D97-AF65-F5344CB8AC3E}">
        <p14:creationId xmlns:p14="http://schemas.microsoft.com/office/powerpoint/2010/main" val="1454974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4014952" cy="4204137"/>
          </a:xfrm>
        </p:spPr>
        <p:txBody>
          <a:bodyPr>
            <a:normAutofit/>
          </a:bodyPr>
          <a:lstStyle/>
          <a:p>
            <a:pPr rtl="0">
              <a:defRPr sz="1400" b="0" i="0" u="none" strike="noStrike" kern="1200" spc="0" baseline="0">
                <a:solidFill>
                  <a:sysClr val="windowText" lastClr="000000">
                    <a:lumMod val="65000"/>
                    <a:lumOff val="35000"/>
                  </a:sysClr>
                </a:solidFill>
                <a:latin typeface="+mn-lt"/>
                <a:ea typeface="+mn-ea"/>
                <a:cs typeface="+mn-cs"/>
              </a:defRPr>
            </a:pPr>
            <a:r>
              <a:rPr lang="en-GB" sz="4000" b="0" i="0" u="none" strike="noStrike" baseline="0" dirty="0">
                <a:effectLst/>
              </a:rPr>
              <a:t>What are the most useful tools that you use in testing your website for accessibility?</a:t>
            </a:r>
            <a:endParaRPr lang="en-GB" sz="4000" dirty="0"/>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527553607"/>
              </p:ext>
            </p:extLst>
          </p:nvPr>
        </p:nvGraphicFramePr>
        <p:xfrm>
          <a:off x="2532992" y="1303284"/>
          <a:ext cx="7609491" cy="51605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2147EE7A-5675-4EDC-A105-41A27FE05A45}"/>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890985437"/>
              </p:ext>
            </p:extLst>
          </p:nvPr>
        </p:nvGraphicFramePr>
        <p:xfrm>
          <a:off x="4014952" y="0"/>
          <a:ext cx="8057412" cy="57701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84523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1" y="0"/>
            <a:ext cx="4225159" cy="4477407"/>
          </a:xfrm>
        </p:spPr>
        <p:txBody>
          <a:bodyPr>
            <a:normAutofit/>
          </a:bodyPr>
          <a:lstStyle/>
          <a:p>
            <a:pPr rtl="0">
              <a:defRPr sz="1400" b="0" i="0" u="none" strike="noStrike" kern="1200" spc="0" baseline="0">
                <a:solidFill>
                  <a:prstClr val="black">
                    <a:lumMod val="65000"/>
                    <a:lumOff val="35000"/>
                  </a:prstClr>
                </a:solidFill>
                <a:latin typeface="+mn-lt"/>
                <a:ea typeface="+mn-ea"/>
                <a:cs typeface="+mn-cs"/>
              </a:defRPr>
            </a:pPr>
            <a:r>
              <a:rPr lang="en-GB" sz="4000" b="0" i="0" u="none" strike="noStrike" baseline="0" dirty="0">
                <a:effectLst/>
              </a:rPr>
              <a:t>Where do you get your most valuable and practical information about accessibility regulations?</a:t>
            </a:r>
            <a:endParaRPr lang="en-US" sz="4000" dirty="0"/>
          </a:p>
        </p:txBody>
      </p:sp>
      <p:graphicFrame>
        <p:nvGraphicFramePr>
          <p:cNvPr id="10" name="Chart 9">
            <a:extLst>
              <a:ext uri="{FF2B5EF4-FFF2-40B4-BE49-F238E27FC236}">
                <a16:creationId xmlns:a16="http://schemas.microsoft.com/office/drawing/2014/main" id="{3A0B02A4-727E-4818-BF9E-46E16B10623E}"/>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481546447"/>
              </p:ext>
            </p:extLst>
          </p:nvPr>
        </p:nvGraphicFramePr>
        <p:xfrm>
          <a:off x="4456386" y="278276"/>
          <a:ext cx="7483366" cy="50486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341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3899338" cy="3951889"/>
          </a:xfrm>
        </p:spPr>
        <p:txBody>
          <a:bodyPr>
            <a:normAutofit/>
          </a:bodyPr>
          <a:lstStyle/>
          <a:p>
            <a:pPr rtl="0">
              <a:defRPr sz="1400" b="0" i="0" u="none" strike="noStrike" kern="1200" spc="0" baseline="0">
                <a:solidFill>
                  <a:sysClr val="windowText" lastClr="000000">
                    <a:lumMod val="65000"/>
                    <a:lumOff val="35000"/>
                  </a:sysClr>
                </a:solidFill>
                <a:latin typeface="+mn-lt"/>
                <a:ea typeface="+mn-ea"/>
                <a:cs typeface="+mn-cs"/>
              </a:defRPr>
            </a:pPr>
            <a:r>
              <a:rPr lang="en-US" sz="4000" dirty="0"/>
              <a:t>What is current priority in meeting the new regulations?</a:t>
            </a:r>
          </a:p>
        </p:txBody>
      </p:sp>
      <p:graphicFrame>
        <p:nvGraphicFramePr>
          <p:cNvPr id="3" name="Chart 2">
            <a:extLst>
              <a:ext uri="{FF2B5EF4-FFF2-40B4-BE49-F238E27FC236}">
                <a16:creationId xmlns:a16="http://schemas.microsoft.com/office/drawing/2014/main" id="{99B2C90C-DB7C-4DD9-AC9B-4317AC4779A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70343900"/>
              </p:ext>
            </p:extLst>
          </p:nvPr>
        </p:nvGraphicFramePr>
        <p:xfrm>
          <a:off x="3730789" y="0"/>
          <a:ext cx="8461211" cy="54338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781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D6150-6E1D-4B76-A71E-0C70DD0EF6F2}"/>
              </a:ext>
            </a:extLst>
          </p:cNvPr>
          <p:cNvSpPr>
            <a:spLocks noGrp="1"/>
          </p:cNvSpPr>
          <p:nvPr>
            <p:ph type="title"/>
          </p:nvPr>
        </p:nvSpPr>
        <p:spPr>
          <a:xfrm>
            <a:off x="0" y="1"/>
            <a:ext cx="4704080" cy="4033520"/>
          </a:xfrm>
        </p:spPr>
        <p:txBody>
          <a:bodyPr>
            <a:normAutofit fontScale="90000"/>
          </a:bodyPr>
          <a:lstStyle/>
          <a:p>
            <a:br>
              <a:rPr lang="en-US" dirty="0"/>
            </a:br>
            <a:r>
              <a:rPr lang="en-US" sz="4900" dirty="0">
                <a:solidFill>
                  <a:prstClr val="black">
                    <a:lumMod val="65000"/>
                    <a:lumOff val="35000"/>
                  </a:prstClr>
                </a:solidFill>
                <a:latin typeface="+mn-lt"/>
                <a:ea typeface="+mn-ea"/>
                <a:cs typeface="+mn-cs"/>
              </a:rPr>
              <a:t>How ready is your institution for the launch of the new Public Sector Bodies Accessibility Regulations on 23 September?</a:t>
            </a:r>
            <a:endParaRPr lang="en-GB" sz="4900" dirty="0">
              <a:solidFill>
                <a:prstClr val="black">
                  <a:lumMod val="65000"/>
                  <a:lumOff val="35000"/>
                </a:prstClr>
              </a:solidFill>
              <a:latin typeface="+mn-lt"/>
              <a:ea typeface="+mn-ea"/>
              <a:cs typeface="+mn-cs"/>
            </a:endParaRPr>
          </a:p>
        </p:txBody>
      </p:sp>
      <p:pic>
        <p:nvPicPr>
          <p:cNvPr id="5" name="Picture 4" descr="An icon of a figure on their marks and ready to go.">
            <a:extLst>
              <a:ext uri="{FF2B5EF4-FFF2-40B4-BE49-F238E27FC236}">
                <a16:creationId xmlns:a16="http://schemas.microsoft.com/office/drawing/2014/main" id="{DF763953-5704-4966-BBDC-6E6912BC7C13}"/>
              </a:ext>
            </a:extLst>
          </p:cNvPr>
          <p:cNvPicPr>
            <a:picLocks/>
          </p:cNvPicPr>
          <p:nvPr/>
        </p:nvPicPr>
        <p:blipFill>
          <a:blip r:embed="rId3"/>
          <a:stretch>
            <a:fillRect/>
          </a:stretch>
        </p:blipFill>
        <p:spPr>
          <a:xfrm>
            <a:off x="5190770" y="560286"/>
            <a:ext cx="4594304" cy="4436947"/>
          </a:xfrm>
          <a:prstGeom prst="rect">
            <a:avLst/>
          </a:prstGeom>
        </p:spPr>
      </p:pic>
    </p:spTree>
    <p:extLst>
      <p:ext uri="{BB962C8B-B14F-4D97-AF65-F5344CB8AC3E}">
        <p14:creationId xmlns:p14="http://schemas.microsoft.com/office/powerpoint/2010/main" val="33869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304800"/>
            <a:ext cx="4053840" cy="5455920"/>
          </a:xfrm>
        </p:spPr>
        <p:txBody>
          <a:bodyPr>
            <a:normAutofit fontScale="90000"/>
          </a:bodyPr>
          <a:lstStyle/>
          <a:p>
            <a:r>
              <a:rPr lang="en-US" sz="4900" dirty="0">
                <a:solidFill>
                  <a:prstClr val="black">
                    <a:lumMod val="65000"/>
                    <a:lumOff val="35000"/>
                  </a:prstClr>
                </a:solidFill>
                <a:latin typeface="+mn-lt"/>
                <a:ea typeface="+mn-ea"/>
                <a:cs typeface="+mn-cs"/>
              </a:rPr>
              <a:t>We have audited all our key systems and have identified their accessibility strengths and weaknesses.</a:t>
            </a:r>
            <a:br>
              <a:rPr lang="en-US" dirty="0"/>
            </a:br>
            <a:endParaRPr lang="en-GB" dirty="0"/>
          </a:p>
        </p:txBody>
      </p:sp>
      <p:graphicFrame>
        <p:nvGraphicFramePr>
          <p:cNvPr id="6" name="Chart 5">
            <a:extLst>
              <a:ext uri="{FF2B5EF4-FFF2-40B4-BE49-F238E27FC236}">
                <a16:creationId xmlns:a16="http://schemas.microsoft.com/office/drawing/2014/main" id="{58E9A4F0-089E-49EE-A262-CD3B73D52C9E}"/>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0769199"/>
              </p:ext>
            </p:extLst>
          </p:nvPr>
        </p:nvGraphicFramePr>
        <p:xfrm>
          <a:off x="4460240" y="0"/>
          <a:ext cx="7528560" cy="57607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798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1"/>
            <a:ext cx="4064000" cy="4226560"/>
          </a:xfrm>
        </p:spPr>
        <p:txBody>
          <a:bodyPr>
            <a:normAutofit/>
          </a:bodyPr>
          <a:lstStyle/>
          <a:p>
            <a:r>
              <a:rPr lang="en-US" dirty="0">
                <a:solidFill>
                  <a:prstClr val="black">
                    <a:lumMod val="65000"/>
                    <a:lumOff val="35000"/>
                  </a:prstClr>
                </a:solidFill>
                <a:latin typeface="+mn-lt"/>
                <a:ea typeface="+mn-ea"/>
                <a:cs typeface="+mn-cs"/>
              </a:rPr>
              <a:t>We have improved the accessibility of all the systems within our control.</a:t>
            </a:r>
            <a:endParaRPr lang="en-GB" dirty="0">
              <a:solidFill>
                <a:prstClr val="black">
                  <a:lumMod val="65000"/>
                  <a:lumOff val="35000"/>
                </a:prstClr>
              </a:solidFill>
              <a:latin typeface="+mn-lt"/>
              <a:ea typeface="+mn-ea"/>
              <a:cs typeface="+mn-cs"/>
            </a:endParaRPr>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1029328301"/>
              </p:ext>
            </p:extLst>
          </p:nvPr>
        </p:nvGraphicFramePr>
        <p:xfrm>
          <a:off x="4064000" y="0"/>
          <a:ext cx="8127999" cy="5730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251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4131267" cy="4196079"/>
          </a:xfrm>
        </p:spPr>
        <p:txBody>
          <a:bodyPr>
            <a:normAutofit/>
          </a:bodyPr>
          <a:lstStyle/>
          <a:p>
            <a:r>
              <a:rPr lang="en-US" dirty="0">
                <a:solidFill>
                  <a:prstClr val="black">
                    <a:lumMod val="65000"/>
                    <a:lumOff val="35000"/>
                  </a:prstClr>
                </a:solidFill>
                <a:latin typeface="+mn-lt"/>
                <a:ea typeface="+mn-ea"/>
                <a:cs typeface="+mn-cs"/>
              </a:rPr>
              <a:t>We have prepared an accessibility statement for all our key systems.</a:t>
            </a:r>
            <a:endParaRPr lang="en-US" dirty="0"/>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999390591"/>
              </p:ext>
            </p:extLst>
          </p:nvPr>
        </p:nvGraphicFramePr>
        <p:xfrm>
          <a:off x="2532992" y="1303284"/>
          <a:ext cx="7609491" cy="51605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792BE3B-2929-474F-B9DC-95DF8EC4F961}"/>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499141535"/>
              </p:ext>
            </p:extLst>
          </p:nvPr>
        </p:nvGraphicFramePr>
        <p:xfrm>
          <a:off x="3992881" y="0"/>
          <a:ext cx="8199120" cy="57505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511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3079881" cy="4761183"/>
          </a:xfrm>
        </p:spPr>
        <p:txBody>
          <a:bodyPr>
            <a:normAutofit fontScale="90000"/>
          </a:bodyPr>
          <a:lstStyle/>
          <a:p>
            <a:pPr rtl="0">
              <a:defRPr sz="1400" b="0" i="0" u="none" strike="noStrike" kern="1200" spc="0" baseline="0">
                <a:solidFill>
                  <a:prstClr val="black">
                    <a:lumMod val="65000"/>
                    <a:lumOff val="35000"/>
                  </a:prstClr>
                </a:solidFill>
                <a:latin typeface="+mn-lt"/>
                <a:ea typeface="+mn-ea"/>
                <a:cs typeface="+mn-cs"/>
              </a:defRPr>
            </a:pPr>
            <a:r>
              <a:rPr lang="en-GB" sz="4400" b="0" i="0" u="none" strike="noStrike" baseline="0" dirty="0">
                <a:effectLst/>
              </a:rPr>
              <a:t>What are the most challenging aspects about writing an accessibility statement?</a:t>
            </a:r>
            <a:endParaRPr lang="en-GB" dirty="0"/>
          </a:p>
        </p:txBody>
      </p:sp>
      <p:graphicFrame>
        <p:nvGraphicFramePr>
          <p:cNvPr id="4" name="Chart 3">
            <a:extLst>
              <a:ext uri="{FF2B5EF4-FFF2-40B4-BE49-F238E27FC236}">
                <a16:creationId xmlns:a16="http://schemas.microsoft.com/office/drawing/2014/main" id="{7AA2D2AF-BD05-4539-AC9E-25A3E70FF106}"/>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465957675"/>
              </p:ext>
            </p:extLst>
          </p:nvPr>
        </p:nvGraphicFramePr>
        <p:xfrm>
          <a:off x="2547257" y="0"/>
          <a:ext cx="9644743" cy="5729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320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399393"/>
            <a:ext cx="12192000" cy="2385848"/>
          </a:xfrm>
        </p:spPr>
        <p:txBody>
          <a:bodyPr>
            <a:normAutofit fontScale="90000"/>
          </a:bodyPr>
          <a:lstStyle/>
          <a:p>
            <a:pPr rtl="0">
              <a:defRPr sz="1400" b="0" i="0" u="none" strike="noStrike" kern="1200" spc="0" baseline="0">
                <a:solidFill>
                  <a:prstClr val="black">
                    <a:lumMod val="65000"/>
                    <a:lumOff val="35000"/>
                  </a:prstClr>
                </a:solidFill>
                <a:latin typeface="+mn-lt"/>
                <a:ea typeface="+mn-ea"/>
                <a:cs typeface="+mn-cs"/>
              </a:defRPr>
            </a:pPr>
            <a:r>
              <a:rPr lang="en-US" sz="4400" dirty="0"/>
              <a:t>How confident are you that your accessibility statement(s) is compliant with the Government Digital Services accessibility statement requirements? Out of 10.</a:t>
            </a:r>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666706644"/>
              </p:ext>
            </p:extLst>
          </p:nvPr>
        </p:nvGraphicFramePr>
        <p:xfrm>
          <a:off x="1646564" y="1308538"/>
          <a:ext cx="7609491" cy="5160578"/>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2C9BA9E2-2B0F-43FA-85B3-D33B81228FBA}"/>
              </a:ext>
            </a:extLst>
          </p:cNvPr>
          <p:cNvSpPr txBox="1"/>
          <p:nvPr/>
        </p:nvSpPr>
        <p:spPr>
          <a:xfrm>
            <a:off x="9548650" y="2392504"/>
            <a:ext cx="1993572" cy="1938992"/>
          </a:xfrm>
          <a:prstGeom prst="rect">
            <a:avLst/>
          </a:prstGeom>
          <a:noFill/>
        </p:spPr>
        <p:txBody>
          <a:bodyPr wrap="square" rtlCol="0">
            <a:spAutoFit/>
          </a:bodyPr>
          <a:lstStyle/>
          <a:p>
            <a:pPr algn="ctr"/>
            <a:r>
              <a:rPr lang="en-GB" sz="4000" dirty="0">
                <a:solidFill>
                  <a:srgbClr val="554E4E"/>
                </a:solidFill>
              </a:rPr>
              <a:t>Average score 6.57</a:t>
            </a:r>
            <a:endParaRPr lang="en-GB" sz="4000" dirty="0"/>
          </a:p>
        </p:txBody>
      </p:sp>
      <p:graphicFrame>
        <p:nvGraphicFramePr>
          <p:cNvPr id="9" name="Chart 8">
            <a:extLst>
              <a:ext uri="{FF2B5EF4-FFF2-40B4-BE49-F238E27FC236}">
                <a16:creationId xmlns:a16="http://schemas.microsoft.com/office/drawing/2014/main" id="{CAEF28E0-6EDD-4B3E-A283-EFCD665C0E55}"/>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4283972305"/>
              </p:ext>
            </p:extLst>
          </p:nvPr>
        </p:nvGraphicFramePr>
        <p:xfrm>
          <a:off x="329882" y="1774507"/>
          <a:ext cx="8682038" cy="4372293"/>
        </p:xfrm>
        <a:graphic>
          <a:graphicData uri="http://schemas.openxmlformats.org/drawingml/2006/chart">
            <c:chart xmlns:c="http://schemas.openxmlformats.org/drawingml/2006/chart" xmlns:r="http://schemas.openxmlformats.org/officeDocument/2006/relationships" r:id="rId4"/>
          </a:graphicData>
        </a:graphic>
      </p:graphicFrame>
      <p:sp>
        <p:nvSpPr>
          <p:cNvPr id="4" name="Oval 3">
            <a:extLst>
              <a:ext uri="{FF2B5EF4-FFF2-40B4-BE49-F238E27FC236}">
                <a16:creationId xmlns:a16="http://schemas.microsoft.com/office/drawing/2014/main" id="{EF8DDA7C-9FC6-4625-BF6E-608D52185FDC}"/>
              </a:ext>
              <a:ext uri="{C183D7F6-B498-43B3-948B-1728B52AA6E4}">
                <adec:decorative xmlns:adec="http://schemas.microsoft.com/office/drawing/2017/decorative" val="1"/>
              </a:ext>
            </a:extLst>
          </p:cNvPr>
          <p:cNvSpPr/>
          <p:nvPr/>
        </p:nvSpPr>
        <p:spPr>
          <a:xfrm>
            <a:off x="9548650" y="1986455"/>
            <a:ext cx="1993572" cy="2730688"/>
          </a:xfrm>
          <a:prstGeom prst="ellipse">
            <a:avLst/>
          </a:prstGeom>
          <a:noFill/>
          <a:ln w="63500">
            <a:solidFill>
              <a:srgbClr val="0F6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2882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399393"/>
            <a:ext cx="12192000" cy="2385848"/>
          </a:xfrm>
        </p:spPr>
        <p:txBody>
          <a:bodyPr>
            <a:normAutofit/>
          </a:bodyPr>
          <a:lstStyle/>
          <a:p>
            <a:pPr rtl="0">
              <a:defRPr sz="1400" b="0" i="0" u="none" strike="noStrike" kern="1200" spc="0" baseline="0">
                <a:solidFill>
                  <a:prstClr val="black">
                    <a:lumMod val="65000"/>
                    <a:lumOff val="35000"/>
                  </a:prstClr>
                </a:solidFill>
                <a:latin typeface="+mn-lt"/>
                <a:ea typeface="+mn-ea"/>
                <a:cs typeface="+mn-cs"/>
              </a:defRPr>
            </a:pPr>
            <a:r>
              <a:rPr lang="en-US" sz="4000" dirty="0"/>
              <a:t>How confident are you that your accessibility statement is genuinely useful to disabled students? Out of 10.</a:t>
            </a:r>
          </a:p>
        </p:txBody>
      </p:sp>
      <p:sp>
        <p:nvSpPr>
          <p:cNvPr id="12" name="TextBox 11">
            <a:extLst>
              <a:ext uri="{FF2B5EF4-FFF2-40B4-BE49-F238E27FC236}">
                <a16:creationId xmlns:a16="http://schemas.microsoft.com/office/drawing/2014/main" id="{8E6293FE-4CAD-4B7F-ADFB-2A23959C3C78}"/>
              </a:ext>
            </a:extLst>
          </p:cNvPr>
          <p:cNvSpPr txBox="1"/>
          <p:nvPr/>
        </p:nvSpPr>
        <p:spPr>
          <a:xfrm>
            <a:off x="9428479" y="2321004"/>
            <a:ext cx="2265681" cy="2215991"/>
          </a:xfrm>
          <a:prstGeom prst="rect">
            <a:avLst/>
          </a:prstGeom>
          <a:noFill/>
        </p:spPr>
        <p:txBody>
          <a:bodyPr wrap="square" rtlCol="0">
            <a:spAutoFit/>
          </a:bodyPr>
          <a:lstStyle/>
          <a:p>
            <a:pPr algn="ctr"/>
            <a:r>
              <a:rPr lang="en-GB" sz="4000" dirty="0">
                <a:solidFill>
                  <a:srgbClr val="554E4E"/>
                </a:solidFill>
              </a:rPr>
              <a:t>Average score</a:t>
            </a:r>
          </a:p>
          <a:p>
            <a:pPr algn="ctr"/>
            <a:r>
              <a:rPr lang="en-GB" sz="4000" dirty="0">
                <a:solidFill>
                  <a:srgbClr val="554E4E"/>
                </a:solidFill>
              </a:rPr>
              <a:t>5.33</a:t>
            </a:r>
          </a:p>
          <a:p>
            <a:endParaRPr lang="en-GB" dirty="0"/>
          </a:p>
        </p:txBody>
      </p:sp>
      <p:graphicFrame>
        <p:nvGraphicFramePr>
          <p:cNvPr id="5" name="Chart 4">
            <a:extLst>
              <a:ext uri="{FF2B5EF4-FFF2-40B4-BE49-F238E27FC236}">
                <a16:creationId xmlns:a16="http://schemas.microsoft.com/office/drawing/2014/main" id="{B88D85EC-76C3-41BB-B4DB-65F3DAC4ED47}"/>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986448617"/>
              </p:ext>
            </p:extLst>
          </p:nvPr>
        </p:nvGraphicFramePr>
        <p:xfrm>
          <a:off x="375920" y="1722850"/>
          <a:ext cx="8554720" cy="4495070"/>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a:extLst>
              <a:ext uri="{FF2B5EF4-FFF2-40B4-BE49-F238E27FC236}">
                <a16:creationId xmlns:a16="http://schemas.microsoft.com/office/drawing/2014/main" id="{AAE878DF-3E52-42ED-983F-AD15A770D8B9}"/>
              </a:ext>
              <a:ext uri="{C183D7F6-B498-43B3-948B-1728B52AA6E4}">
                <adec:decorative xmlns:adec="http://schemas.microsoft.com/office/drawing/2017/decorative" val="1"/>
              </a:ext>
            </a:extLst>
          </p:cNvPr>
          <p:cNvSpPr/>
          <p:nvPr/>
        </p:nvSpPr>
        <p:spPr>
          <a:xfrm>
            <a:off x="9564533" y="1722850"/>
            <a:ext cx="1993572" cy="2730688"/>
          </a:xfrm>
          <a:prstGeom prst="ellipse">
            <a:avLst/>
          </a:prstGeom>
          <a:noFill/>
          <a:ln w="63500">
            <a:solidFill>
              <a:srgbClr val="0F6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99522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0284-CD53-40BE-9FFB-5F903B515317}"/>
              </a:ext>
            </a:extLst>
          </p:cNvPr>
          <p:cNvSpPr>
            <a:spLocks noGrp="1"/>
          </p:cNvSpPr>
          <p:nvPr>
            <p:ph type="title"/>
          </p:nvPr>
        </p:nvSpPr>
        <p:spPr>
          <a:xfrm>
            <a:off x="0" y="0"/>
            <a:ext cx="3931920" cy="4511039"/>
          </a:xfrm>
        </p:spPr>
        <p:txBody>
          <a:bodyPr>
            <a:normAutofit/>
          </a:bodyPr>
          <a:lstStyle/>
          <a:p>
            <a:pPr>
              <a:defRPr sz="1400" b="0" i="0" u="none" strike="noStrike" kern="1200" spc="0" baseline="0">
                <a:solidFill>
                  <a:prstClr val="black">
                    <a:lumMod val="65000"/>
                    <a:lumOff val="35000"/>
                  </a:prstClr>
                </a:solidFill>
                <a:latin typeface="+mn-lt"/>
                <a:ea typeface="+mn-ea"/>
                <a:cs typeface="+mn-cs"/>
              </a:defRPr>
            </a:pPr>
            <a:r>
              <a:rPr lang="en-US" sz="4000" dirty="0">
                <a:solidFill>
                  <a:prstClr val="black">
                    <a:lumMod val="65000"/>
                    <a:lumOff val="35000"/>
                  </a:prstClr>
                </a:solidFill>
                <a:latin typeface="+mn-lt"/>
                <a:ea typeface="+mn-ea"/>
                <a:cs typeface="+mn-cs"/>
              </a:rPr>
              <a:t>Who is responsible for creating and maintaining accessibility statements at your institution?</a:t>
            </a:r>
            <a:endParaRPr lang="en-GB" sz="4000" dirty="0">
              <a:solidFill>
                <a:prstClr val="black">
                  <a:lumMod val="65000"/>
                  <a:lumOff val="35000"/>
                </a:prstClr>
              </a:solidFill>
              <a:latin typeface="+mn-lt"/>
              <a:ea typeface="+mn-ea"/>
              <a:cs typeface="+mn-cs"/>
            </a:endParaRPr>
          </a:p>
        </p:txBody>
      </p:sp>
      <p:graphicFrame>
        <p:nvGraphicFramePr>
          <p:cNvPr id="3" name="Chart 2">
            <a:extLst>
              <a:ext uri="{FF2B5EF4-FFF2-40B4-BE49-F238E27FC236}">
                <a16:creationId xmlns:a16="http://schemas.microsoft.com/office/drawing/2014/main" id="{16361BDE-BCE6-4F25-90ED-46D9005AF19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4132026488"/>
              </p:ext>
            </p:extLst>
          </p:nvPr>
        </p:nvGraphicFramePr>
        <p:xfrm>
          <a:off x="2532992" y="1303284"/>
          <a:ext cx="7609491" cy="51605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9F21026C-43D6-4788-8004-2C786A25B64C}"/>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98181070"/>
              </p:ext>
            </p:extLst>
          </p:nvPr>
        </p:nvGraphicFramePr>
        <p:xfrm>
          <a:off x="3194096" y="0"/>
          <a:ext cx="8997904" cy="52696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7748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8">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092E7DE-BC3A-4515-987E-DD662FA4142C}">
  <we:reference id="wa104381063" version="1.0.0.1" store="en-US" storeType="OMEX"/>
  <we:alternateReferences>
    <we:reference id="wa104381063" version="1.0.0.1"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3166</TotalTime>
  <Words>1928</Words>
  <Application>Microsoft Office PowerPoint</Application>
  <PresentationFormat>Widescreen</PresentationFormat>
  <Paragraphs>196</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ASPIREeducation Accessibility Statement Survey Results</vt:lpstr>
      <vt:lpstr> How ready is your institution for the launch of the new Public Sector Bodies Accessibility Regulations on 23 September?</vt:lpstr>
      <vt:lpstr>We have audited all our key systems and have identified their accessibility strengths and weaknesses. </vt:lpstr>
      <vt:lpstr>We have improved the accessibility of all the systems within our control.</vt:lpstr>
      <vt:lpstr>We have prepared an accessibility statement for all our key systems.</vt:lpstr>
      <vt:lpstr>What are the most challenging aspects about writing an accessibility statement?</vt:lpstr>
      <vt:lpstr>How confident are you that your accessibility statement(s) is compliant with the Government Digital Services accessibility statement requirements? Out of 10.</vt:lpstr>
      <vt:lpstr>How confident are you that your accessibility statement is genuinely useful to disabled students? Out of 10.</vt:lpstr>
      <vt:lpstr>Who is responsible for creating and maintaining accessibility statements at your institution?</vt:lpstr>
      <vt:lpstr>What is your institution's approach to course/module-level accessibility statements?</vt:lpstr>
      <vt:lpstr>What are the main strengths or weaknesses of your institution's accessibility statement(s)?</vt:lpstr>
      <vt:lpstr>How does your statement(s) compare to other institutions?</vt:lpstr>
      <vt:lpstr>What would help you with understanding and implementing the Public Sector Bodies accessibility regulations?</vt:lpstr>
      <vt:lpstr>How are you remediating existing content for accessibility?</vt:lpstr>
      <vt:lpstr> What are the biggest barriers to implementing accessible practices at your institution?</vt:lpstr>
      <vt:lpstr>What are the most useful tools that you use in testing your website for accessibility?</vt:lpstr>
      <vt:lpstr>Where do you get your most valuable and practical information about accessibility regulations?</vt:lpstr>
      <vt:lpstr>What is current priority in meeting the new regulations?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Huw Alexander</dc:creator>
  <cp:lastModifiedBy>Huw Alexander</cp:lastModifiedBy>
  <cp:revision>5</cp:revision>
  <dcterms:created xsi:type="dcterms:W3CDTF">2020-08-23T08:00:55Z</dcterms:created>
  <dcterms:modified xsi:type="dcterms:W3CDTF">2020-09-10T16:10:01Z</dcterms:modified>
</cp:coreProperties>
</file>